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5" r:id="rId6"/>
    <p:sldId id="268" r:id="rId7"/>
    <p:sldId id="267" r:id="rId8"/>
    <p:sldId id="260" r:id="rId9"/>
    <p:sldId id="261" r:id="rId10"/>
    <p:sldId id="262" r:id="rId11"/>
    <p:sldId id="273" r:id="rId12"/>
    <p:sldId id="264" r:id="rId13"/>
    <p:sldId id="274" r:id="rId14"/>
    <p:sldId id="275" r:id="rId15"/>
    <p:sldId id="276" r:id="rId16"/>
    <p:sldId id="277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70C"/>
    <a:srgbClr val="336699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13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9AD5A-D0C8-45AE-8985-2947FE884513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4E5E8-B481-4492-A207-67005595D975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4E5E8-B481-4492-A207-67005595D975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2" name="31 - Ορθογώνιο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- Ορθογώνιο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- Ορθογώνιο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- Ορθογώνιο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- Ορθογώνιο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56" name="55 - Ορθογώνιο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- Ορθογώνιο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- Ορθογώνιο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- Ορθογώνιο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- Ελεύθερη σχεδίαση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- Ελεύθερη σχεδίαση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- Ελεύθερη σχεδίαση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- Ελεύθερη σχεδίαση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- Ελεύθερη σχεδίαση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- Ελεύθερη σχεδίαση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- Ελεύθερη σχεδίαση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- Ελεύθερη σχεδίαση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- Ελεύθερη σχεδίαση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- Ελεύθερη σχεδίαση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- Ελεύθερη σχεδίαση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- Ελεύθερη σχεδίαση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- Ελεύθερη σχεδίαση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- Ελεύθερη σχεδίαση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- Ελεύθερη σχεδίαση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- Ορθογώνιο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- Ορθογώνιο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- Ορθογώνιο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- Ορθογώνιο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6" name="15 - Ορθογώνιο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- Ορθογώνιο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- Ορθογώνιο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- Ορθογώνιο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- Ορθογώνιο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Ορθογώνιο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- Ορθογώνιο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- Ορθογώνιο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- Ευθεία γραμμή σύνδεσης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- Ομάδα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- Ευθεία γραμμή σύνδεσης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- Ευθεία γραμμή σύνδεσης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- Ευθεία γραμμή σύνδεσης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- Τίτλος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grpSp>
        <p:nvGrpSpPr>
          <p:cNvPr id="14" name="13 - Ομάδα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- Ευθεία γραμμή σύνδεσης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- Ευθεία γραμμή σύνδεσης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- Ευθεία γραμμή σύνδεσης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- Ομάδα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- Ευθεία γραμμή σύνδεσης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- Ευθεία γραμμή σύνδεσης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- Ευθεία γραμμή σύνδεσης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- Ορθογώνιο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- Ορθογώνιο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- Ορθογώνιο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- Ορθογώνιο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- Ορθογώνιο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D6EB783-2154-40CB-A9B3-31A1DDACC9D6}" type="datetimeFigureOut">
              <a:rPr lang="el-GR" smtClean="0"/>
              <a:pPr/>
              <a:t>3/6/2013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4F65794-4C15-48A8-8632-F1B8B57812A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iramatiko.web.auth.gr/test_joomla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joomla.gr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>
                <a:latin typeface="Calibri" pitchFamily="34" charset="0"/>
              </a:rPr>
              <a:t>     </a:t>
            </a:r>
            <a:r>
              <a:rPr lang="el-GR" b="1" i="1" dirty="0" smtClean="0">
                <a:latin typeface="Calibri" pitchFamily="34" charset="0"/>
              </a:rPr>
              <a:t>&lt;&lt;ΚατασκευΗ ενΟΣ ιστοχΩρου </a:t>
            </a:r>
            <a:r>
              <a:rPr lang="el-GR" b="1" i="1" dirty="0">
                <a:latin typeface="Calibri" pitchFamily="34" charset="0"/>
              </a:rPr>
              <a:t>για την </a:t>
            </a:r>
            <a:r>
              <a:rPr lang="el-GR" b="1" i="1" dirty="0" smtClean="0">
                <a:latin typeface="Calibri" pitchFamily="34" charset="0"/>
              </a:rPr>
              <a:t>υποστΗριξη τηΣ διαδικτυακΗΣ παρουσΙασ σχολεΙου</a:t>
            </a:r>
            <a:r>
              <a:rPr lang="el-GR" b="1" i="1" dirty="0">
                <a:latin typeface="Calibri" pitchFamily="34" charset="0"/>
              </a:rPr>
              <a:t>&gt;&gt;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2699792" y="4941168"/>
            <a:ext cx="3600400" cy="620688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l-GR" sz="8000" b="1" i="1" dirty="0" smtClean="0">
                <a:latin typeface="Arial" pitchFamily="34" charset="0"/>
                <a:cs typeface="Arial" pitchFamily="34" charset="0"/>
              </a:rPr>
              <a:t>Νούση  </a:t>
            </a:r>
            <a:r>
              <a:rPr lang="el-GR" sz="8000" b="1" i="1" dirty="0" smtClean="0">
                <a:latin typeface="Trebuchet MS" pitchFamily="34" charset="0"/>
                <a:cs typeface="Arial" pitchFamily="34" charset="0"/>
              </a:rPr>
              <a:t>Σοφία</a:t>
            </a:r>
          </a:p>
          <a:p>
            <a:pPr algn="ctr"/>
            <a:endParaRPr lang="el-GR" sz="80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l-GR" sz="8000" b="1" i="1" dirty="0" smtClean="0">
                <a:latin typeface="Arial" pitchFamily="34" charset="0"/>
                <a:cs typeface="Arial" pitchFamily="34" charset="0"/>
              </a:rPr>
              <a:t>Α.Μ: 1958</a:t>
            </a:r>
            <a:endParaRPr lang="el-GR" sz="8000" b="1" i="1" dirty="0" smtClean="0"/>
          </a:p>
          <a:p>
            <a:endParaRPr lang="el-GR" dirty="0"/>
          </a:p>
        </p:txBody>
      </p:sp>
      <p:pic>
        <p:nvPicPr>
          <p:cNvPr id="4" name="38 - Εικόνα" descr="Logo_teiser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7544" y="0"/>
            <a:ext cx="990600" cy="800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1 - Τίτλος"/>
          <p:cNvSpPr txBox="1">
            <a:spLocks/>
          </p:cNvSpPr>
          <p:nvPr/>
        </p:nvSpPr>
        <p:spPr>
          <a:xfrm>
            <a:off x="2123728" y="332656"/>
            <a:ext cx="446449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Πτυχιακή εργασία</a:t>
            </a:r>
            <a:endParaRPr kumimoji="0" lang="el-GR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1 - Τίτλος"/>
          <p:cNvSpPr txBox="1">
            <a:spLocks/>
          </p:cNvSpPr>
          <p:nvPr/>
        </p:nvSpPr>
        <p:spPr>
          <a:xfrm>
            <a:off x="2195736" y="5589240"/>
            <a:ext cx="4464496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b="1" dirty="0" smtClean="0">
                <a:solidFill>
                  <a:schemeClr val="bg1"/>
                </a:solidFill>
                <a:latin typeface="Calibri" pitchFamily="34" charset="0"/>
                <a:ea typeface="+mj-ea"/>
                <a:cs typeface="Arial" pitchFamily="34" charset="0"/>
              </a:rPr>
              <a:t>Επιβλέπων καθηγητής 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b="1" dirty="0" err="1" smtClean="0">
                <a:solidFill>
                  <a:schemeClr val="bg1"/>
                </a:solidFill>
                <a:latin typeface="Calibri" pitchFamily="34" charset="0"/>
                <a:ea typeface="+mj-ea"/>
                <a:cs typeface="Arial" pitchFamily="34" charset="0"/>
              </a:rPr>
              <a:t>Χουβαρδάς</a:t>
            </a:r>
            <a:r>
              <a:rPr lang="el-GR" b="1" dirty="0" smtClean="0">
                <a:solidFill>
                  <a:schemeClr val="bg1"/>
                </a:solidFill>
                <a:latin typeface="Calibri" pitchFamily="34" charset="0"/>
                <a:ea typeface="+mj-ea"/>
                <a:cs typeface="Arial" pitchFamily="34" charset="0"/>
              </a:rPr>
              <a:t> Βασίλειος</a:t>
            </a:r>
            <a:endParaRPr kumimoji="0" lang="el-GR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Arial" pitchFamily="34" charset="0"/>
            </a:endParaRPr>
          </a:p>
        </p:txBody>
      </p:sp>
      <p:pic>
        <p:nvPicPr>
          <p:cNvPr id="8" name="7 - Εικόνα" descr="eksofillo_edited-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412776"/>
            <a:ext cx="1080120" cy="864096"/>
          </a:xfrm>
          <a:prstGeom prst="rect">
            <a:avLst/>
          </a:prstGeom>
        </p:spPr>
      </p:pic>
      <p:pic>
        <p:nvPicPr>
          <p:cNvPr id="9" name="18 - Εικόνα" descr="e-learning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372200" y="260648"/>
            <a:ext cx="2366392" cy="1750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1 - Εικόνα" descr="eksofillo_edited-1.pn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08304" y="476672"/>
            <a:ext cx="360040" cy="3600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95936" y="1844824"/>
            <a:ext cx="4690864" cy="4680520"/>
          </a:xfrm>
        </p:spPr>
        <p:txBody>
          <a:bodyPr>
            <a:normAutofit/>
          </a:bodyPr>
          <a:lstStyle/>
          <a:p>
            <a:r>
              <a:rPr lang="el-GR" sz="3200" dirty="0" smtClean="0">
                <a:latin typeface="Calibri" pitchFamily="34" charset="0"/>
              </a:rPr>
              <a:t>Δυνατότητα εμφάνισης τελευταίων νέων.</a:t>
            </a:r>
          </a:p>
          <a:p>
            <a:pPr>
              <a:buNone/>
            </a:pPr>
            <a:endParaRPr lang="en-US" sz="3200" dirty="0" smtClean="0">
              <a:latin typeface="Calibri" pitchFamily="34" charset="0"/>
            </a:endParaRPr>
          </a:p>
          <a:p>
            <a:r>
              <a:rPr lang="el-GR" sz="3200" dirty="0" smtClean="0">
                <a:latin typeface="Calibri" pitchFamily="34" charset="0"/>
              </a:rPr>
              <a:t>Εμφάνιση Ημερολογίου.</a:t>
            </a:r>
            <a:endParaRPr lang="en-US" sz="3200" dirty="0" smtClean="0">
              <a:latin typeface="Calibri" pitchFamily="34" charset="0"/>
            </a:endParaRPr>
          </a:p>
          <a:p>
            <a:pPr>
              <a:buNone/>
            </a:pPr>
            <a:endParaRPr lang="en-US" sz="3200" dirty="0" smtClean="0">
              <a:latin typeface="Calibri" pitchFamily="34" charset="0"/>
            </a:endParaRPr>
          </a:p>
          <a:p>
            <a:r>
              <a:rPr lang="el-GR" sz="3200" dirty="0" smtClean="0"/>
              <a:t>Εμφάνιση ώρας.</a:t>
            </a:r>
          </a:p>
          <a:p>
            <a:pPr>
              <a:buNone/>
            </a:pPr>
            <a:endParaRPr lang="el-GR" sz="2300" dirty="0"/>
          </a:p>
        </p:txBody>
      </p:sp>
      <p:sp>
        <p:nvSpPr>
          <p:cNvPr id="4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err="1" smtClean="0">
                <a:solidFill>
                  <a:schemeClr val="bg1"/>
                </a:solidFill>
              </a:rPr>
              <a:t>Ενθέματα</a:t>
            </a:r>
            <a:r>
              <a:rPr lang="el-GR" sz="3200" b="1" dirty="0" smtClean="0">
                <a:solidFill>
                  <a:schemeClr val="bg1"/>
                </a:solidFill>
              </a:rPr>
              <a:t>  που χρησιμοποιήθηκαν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827584" y="1916832"/>
            <a:ext cx="3096344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100" b="1" dirty="0" smtClean="0">
                <a:solidFill>
                  <a:srgbClr val="0070C0"/>
                </a:solidFill>
              </a:rPr>
              <a:t>Latest News</a:t>
            </a:r>
            <a:endParaRPr lang="el-GR" sz="31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endParaRPr lang="en-US" sz="3100" b="1" dirty="0" smtClean="0">
              <a:solidFill>
                <a:srgbClr val="0070C0"/>
              </a:solidFill>
            </a:endParaRPr>
          </a:p>
          <a:p>
            <a:endParaRPr lang="en-US" sz="31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3100" b="1" dirty="0" err="1" smtClean="0">
                <a:solidFill>
                  <a:srgbClr val="0070C0"/>
                </a:solidFill>
              </a:rPr>
              <a:t>Minicalendar</a:t>
            </a:r>
            <a:endParaRPr lang="en-US" sz="3100" b="1" dirty="0" smtClean="0">
              <a:solidFill>
                <a:srgbClr val="0070C0"/>
              </a:solidFill>
            </a:endParaRPr>
          </a:p>
          <a:p>
            <a:endParaRPr lang="el-GR" sz="3100" b="1" dirty="0" smtClean="0">
              <a:solidFill>
                <a:srgbClr val="0070C0"/>
              </a:solidFill>
            </a:endParaRPr>
          </a:p>
          <a:p>
            <a:endParaRPr lang="en-US" sz="31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3100" b="1" dirty="0" err="1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LeoClock</a:t>
            </a:r>
            <a:endParaRPr lang="el-G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95936" y="1844824"/>
            <a:ext cx="4690864" cy="4680520"/>
          </a:xfrm>
        </p:spPr>
        <p:txBody>
          <a:bodyPr>
            <a:normAutofit/>
          </a:bodyPr>
          <a:lstStyle/>
          <a:p>
            <a:r>
              <a:rPr lang="el-GR" sz="3200" dirty="0" smtClean="0">
                <a:latin typeface="Calibri" pitchFamily="34" charset="0"/>
              </a:rPr>
              <a:t>Εισαγωγή καρτελών</a:t>
            </a:r>
            <a:endParaRPr lang="en-US" sz="3200" dirty="0" smtClean="0">
              <a:latin typeface="Calibri" pitchFamily="34" charset="0"/>
            </a:endParaRPr>
          </a:p>
          <a:p>
            <a:pPr>
              <a:buNone/>
            </a:pPr>
            <a:endParaRPr lang="en-US" sz="3200" dirty="0" smtClean="0">
              <a:latin typeface="Calibri" pitchFamily="34" charset="0"/>
            </a:endParaRPr>
          </a:p>
          <a:p>
            <a:r>
              <a:rPr lang="el-GR" sz="3200" dirty="0" smtClean="0">
                <a:latin typeface="Calibri" pitchFamily="34" charset="0"/>
              </a:rPr>
              <a:t>Εισαγωγή καρτελών σε </a:t>
            </a:r>
            <a:r>
              <a:rPr lang="en-US" sz="3200" dirty="0" smtClean="0">
                <a:latin typeface="Calibri" pitchFamily="34" charset="0"/>
              </a:rPr>
              <a:t>slide </a:t>
            </a:r>
            <a:r>
              <a:rPr lang="el-GR" sz="3200" dirty="0" smtClean="0">
                <a:latin typeface="Calibri" pitchFamily="34" charset="0"/>
              </a:rPr>
              <a:t>μορφή.</a:t>
            </a:r>
            <a:endParaRPr lang="en-US" sz="3200" dirty="0" smtClean="0">
              <a:latin typeface="Calibri" pitchFamily="34" charset="0"/>
            </a:endParaRPr>
          </a:p>
          <a:p>
            <a:pPr>
              <a:buNone/>
            </a:pPr>
            <a:endParaRPr lang="en-US" sz="3200" dirty="0" smtClean="0">
              <a:latin typeface="Calibri" pitchFamily="34" charset="0"/>
            </a:endParaRPr>
          </a:p>
          <a:p>
            <a:r>
              <a:rPr lang="el-GR" sz="3200" dirty="0" smtClean="0"/>
              <a:t>δυνατότητα φόρτωσης αρχείων </a:t>
            </a:r>
            <a:r>
              <a:rPr lang="en-US" sz="3200" dirty="0" err="1" smtClean="0"/>
              <a:t>pdf</a:t>
            </a:r>
            <a:r>
              <a:rPr lang="en-US" sz="3200" dirty="0" smtClean="0"/>
              <a:t> </a:t>
            </a:r>
            <a:r>
              <a:rPr lang="el-GR" sz="3200" dirty="0" smtClean="0"/>
              <a:t>μέσα σε άρθρα</a:t>
            </a:r>
          </a:p>
          <a:p>
            <a:pPr>
              <a:buNone/>
            </a:pPr>
            <a:endParaRPr lang="el-GR" sz="2300" dirty="0"/>
          </a:p>
        </p:txBody>
      </p:sp>
      <p:sp>
        <p:nvSpPr>
          <p:cNvPr id="4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Πρόσθετα που χρησιμοποιήθηκαν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827584" y="1844824"/>
            <a:ext cx="309634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100" b="1" dirty="0" err="1" smtClean="0">
                <a:solidFill>
                  <a:srgbClr val="0070C0"/>
                </a:solidFill>
              </a:rPr>
              <a:t>Tabber</a:t>
            </a:r>
            <a:endParaRPr lang="en-US" sz="3100" b="1" dirty="0" smtClean="0">
              <a:solidFill>
                <a:srgbClr val="0070C0"/>
              </a:solidFill>
            </a:endParaRPr>
          </a:p>
          <a:p>
            <a:endParaRPr lang="en-US" sz="3100" b="1" dirty="0" smtClean="0">
              <a:solidFill>
                <a:srgbClr val="0070C0"/>
              </a:solidFill>
            </a:endParaRPr>
          </a:p>
          <a:p>
            <a:endParaRPr lang="en-US" sz="31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3100" b="1" dirty="0" smtClean="0">
                <a:solidFill>
                  <a:srgbClr val="0070C0"/>
                </a:solidFill>
              </a:rPr>
              <a:t>Slider</a:t>
            </a:r>
          </a:p>
          <a:p>
            <a:endParaRPr lang="en-US" sz="3100" b="1" dirty="0" smtClean="0">
              <a:solidFill>
                <a:srgbClr val="0070C0"/>
              </a:solidFill>
            </a:endParaRPr>
          </a:p>
          <a:p>
            <a:endParaRPr lang="en-US" sz="3100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Content</a:t>
            </a:r>
            <a:r>
              <a:rPr lang="el-GR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-</a:t>
            </a:r>
            <a:r>
              <a:rPr lang="en-US" sz="3100" b="1" dirty="0" err="1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Pdf</a:t>
            </a:r>
            <a:r>
              <a:rPr lang="el-GR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-</a:t>
            </a:r>
            <a:r>
              <a:rPr lang="en-US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Embed</a:t>
            </a:r>
          </a:p>
          <a:p>
            <a:endParaRPr lang="el-G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95936" y="1783560"/>
            <a:ext cx="4690864" cy="45720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Δυνατότητα προβολής </a:t>
            </a:r>
            <a:r>
              <a:rPr lang="en-US" sz="2800" dirty="0" smtClean="0"/>
              <a:t>Video</a:t>
            </a:r>
            <a:r>
              <a:rPr lang="el-GR" sz="2800" dirty="0" smtClean="0"/>
              <a:t> στον </a:t>
            </a:r>
            <a:r>
              <a:rPr lang="el-GR" sz="2800" dirty="0" err="1" smtClean="0"/>
              <a:t>ιστοχώρο</a:t>
            </a:r>
            <a:r>
              <a:rPr lang="el-GR" sz="2800" dirty="0" smtClean="0"/>
              <a:t> μας.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l-GR" sz="2800" dirty="0" smtClean="0"/>
              <a:t>Δυνατότητα ενσωμάτωσης  άρθρων και  αρχείων, στο περιεχόμενο της ιστοσελίδας  μας. </a:t>
            </a:r>
            <a:endParaRPr lang="el-GR" sz="2800" dirty="0"/>
          </a:p>
        </p:txBody>
      </p:sp>
      <p:sp>
        <p:nvSpPr>
          <p:cNvPr id="4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Πρόσθετα που χρησιμοποιήθηκαν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827584" y="1844824"/>
            <a:ext cx="3096344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ALLVIDEOS</a:t>
            </a:r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n-US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450850" indent="-450850">
              <a:buFont typeface="Wingdings" pitchFamily="2" charset="2"/>
              <a:buChar char="ü"/>
            </a:pPr>
            <a:r>
              <a:rPr lang="en-US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Ari Docs </a:t>
            </a:r>
            <a:r>
              <a:rPr lang="el-GR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        </a:t>
            </a:r>
            <a:r>
              <a:rPr lang="en-US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Viewer</a:t>
            </a:r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endParaRPr lang="el-G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995936" y="1783560"/>
            <a:ext cx="4690864" cy="4572000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Δυνατότητα να κάνουμε </a:t>
            </a:r>
            <a:r>
              <a:rPr lang="en-US" sz="2800" dirty="0" smtClean="0"/>
              <a:t>backup </a:t>
            </a:r>
            <a:r>
              <a:rPr lang="el-GR" sz="2800" dirty="0" smtClean="0"/>
              <a:t>τόσο τα αρχεία όσο και την βάση της ιστοσελίδας μας.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l-GR" sz="2800" dirty="0" smtClean="0"/>
              <a:t>Δυνατότητα διαχείρισης περιεχομένου με πολλαπλές πρόσθετες επιλογές.</a:t>
            </a:r>
            <a:endParaRPr lang="el-GR" sz="2800" dirty="0"/>
          </a:p>
        </p:txBody>
      </p:sp>
      <p:sp>
        <p:nvSpPr>
          <p:cNvPr id="4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Εφαρμογές  που χρησιμοποιήθηκαν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827584" y="1844824"/>
            <a:ext cx="3096344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100" b="1" dirty="0" err="1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Akeeba</a:t>
            </a:r>
            <a:r>
              <a:rPr lang="en-US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 Backup</a:t>
            </a: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indent="900113">
              <a:buFont typeface="Wingdings" pitchFamily="2" charset="2"/>
              <a:buChar char="ü"/>
            </a:pPr>
            <a:r>
              <a:rPr lang="el-GR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 </a:t>
            </a:r>
            <a:r>
              <a:rPr lang="en-US" sz="3100" b="1" dirty="0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JCE Administration</a:t>
            </a:r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endParaRPr lang="el-G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99592" y="2204864"/>
            <a:ext cx="7704856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800" dirty="0" smtClean="0"/>
              <a:t>     </a:t>
            </a:r>
            <a:r>
              <a:rPr lang="el-GR" sz="2400" dirty="0" smtClean="0"/>
              <a:t>Εφαρμογή που μας δίνει την δυνατότητα να μεταφράσουμε το περιεχόμενο της ιστοσελίδας μας σε όποια γλώσσα θέλουμε.</a:t>
            </a:r>
          </a:p>
          <a:p>
            <a:pPr>
              <a:buNone/>
            </a:pPr>
            <a:endParaRPr lang="el-GR" sz="2400" dirty="0" smtClean="0"/>
          </a:p>
          <a:p>
            <a:pPr lvl="1"/>
            <a:r>
              <a:rPr lang="el-GR" sz="2400" dirty="0" smtClean="0"/>
              <a:t>Χειροκίνητη μετάφραση όλων των τμημάτων της ιστοσελίδας μας.</a:t>
            </a:r>
          </a:p>
          <a:p>
            <a:pPr lvl="1"/>
            <a:r>
              <a:rPr lang="el-GR" sz="2400" dirty="0" smtClean="0"/>
              <a:t>Παράλληλη εγκατάσταση του </a:t>
            </a:r>
            <a:r>
              <a:rPr lang="el-GR" sz="2400" dirty="0" err="1" smtClean="0"/>
              <a:t>ενθέματος</a:t>
            </a:r>
            <a:r>
              <a:rPr lang="el-GR" sz="2400" dirty="0" smtClean="0"/>
              <a:t> </a:t>
            </a:r>
            <a:r>
              <a:rPr lang="en-US" sz="2400" dirty="0" smtClean="0"/>
              <a:t>Language Selection</a:t>
            </a:r>
            <a:r>
              <a:rPr lang="el-GR" sz="2400" dirty="0" smtClean="0"/>
              <a:t> για δυνατότητα εναλλαγής της γλώσσας από τον χρήστη. </a:t>
            </a:r>
            <a:endParaRPr lang="en-US" sz="2400" dirty="0" smtClean="0"/>
          </a:p>
        </p:txBody>
      </p:sp>
      <p:sp>
        <p:nvSpPr>
          <p:cNvPr id="4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Εφαρμογές  που χρησιμοποιήθηκαν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827584" y="1628800"/>
            <a:ext cx="777686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n-US" sz="3100" b="1" dirty="0" err="1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JoomFish</a:t>
            </a:r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99592" y="2204864"/>
            <a:ext cx="7704856" cy="4032448"/>
          </a:xfrm>
        </p:spPr>
        <p:txBody>
          <a:bodyPr>
            <a:normAutofit/>
          </a:bodyPr>
          <a:lstStyle/>
          <a:p>
            <a:pPr lvl="1"/>
            <a:r>
              <a:rPr lang="el-GR" sz="2400" b="1" dirty="0" smtClean="0"/>
              <a:t>Συν:</a:t>
            </a:r>
          </a:p>
          <a:p>
            <a:pPr lvl="2"/>
            <a:r>
              <a:rPr lang="el-GR" sz="2200" dirty="0" smtClean="0"/>
              <a:t>Δυνατότητα μετάφρασης σε όποια γλώσσα επιθυμούμε.</a:t>
            </a:r>
          </a:p>
          <a:p>
            <a:pPr lvl="2"/>
            <a:r>
              <a:rPr lang="el-GR" sz="2200" dirty="0" smtClean="0"/>
              <a:t>Ορθότερη μετάφραση σε σχέση με τις άλλες εφαρμογές της αγοράς.</a:t>
            </a:r>
          </a:p>
          <a:p>
            <a:pPr lvl="2"/>
            <a:r>
              <a:rPr lang="el-GR" sz="2200" dirty="0" smtClean="0"/>
              <a:t>Προσφέρεται δωρεάν.</a:t>
            </a:r>
          </a:p>
          <a:p>
            <a:pPr lvl="2"/>
            <a:endParaRPr lang="el-GR" sz="2200" dirty="0" smtClean="0"/>
          </a:p>
          <a:p>
            <a:pPr lvl="1"/>
            <a:r>
              <a:rPr lang="el-GR" sz="2400" b="1" dirty="0" smtClean="0"/>
              <a:t>Πλην:</a:t>
            </a:r>
            <a:r>
              <a:rPr lang="el-GR" sz="2400" dirty="0" smtClean="0"/>
              <a:t>  Χρονοβόρα διαδικασία μετάφρασης. </a:t>
            </a:r>
            <a:endParaRPr lang="en-US" sz="2400" dirty="0" smtClean="0"/>
          </a:p>
        </p:txBody>
      </p:sp>
      <p:sp>
        <p:nvSpPr>
          <p:cNvPr id="4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Εφαρμογές  που χρησιμοποιήθηκαν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4 - Ορθογώνιο"/>
          <p:cNvSpPr/>
          <p:nvPr/>
        </p:nvSpPr>
        <p:spPr>
          <a:xfrm>
            <a:off x="827584" y="1628800"/>
            <a:ext cx="777686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n-US" sz="3100" b="1" dirty="0" err="1" smtClean="0">
                <a:solidFill>
                  <a:schemeClr val="accent3">
                    <a:lumMod val="75000"/>
                    <a:lumOff val="25000"/>
                  </a:schemeClr>
                </a:solidFill>
                <a:latin typeface="Calibri" pitchFamily="34" charset="0"/>
              </a:rPr>
              <a:t>JoomFish</a:t>
            </a:r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3100" b="1" dirty="0" smtClean="0">
              <a:solidFill>
                <a:schemeClr val="accent3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- Τίτλος"/>
          <p:cNvSpPr txBox="1">
            <a:spLocks/>
          </p:cNvSpPr>
          <p:nvPr/>
        </p:nvSpPr>
        <p:spPr>
          <a:xfrm>
            <a:off x="899592" y="548680"/>
            <a:ext cx="7772400" cy="914400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 w="120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3200" b="1" spc="-100" dirty="0" smtClean="0">
                <a:solidFill>
                  <a:schemeClr val="bg1"/>
                </a:solidFill>
              </a:rPr>
              <a:t>Μενού που δημιουργήθηκαν</a:t>
            </a:r>
            <a:endParaRPr kumimoji="0" lang="el-GR" sz="3200" b="1" i="0" u="none" strike="noStrike" kern="1200" cap="none" spc="-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10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800" dirty="0" smtClean="0"/>
              <a:t>Μενού 1: </a:t>
            </a:r>
            <a:r>
              <a:rPr lang="el-GR" sz="2300" dirty="0" smtClean="0">
                <a:solidFill>
                  <a:srgbClr val="00070C"/>
                </a:solidFill>
              </a:rPr>
              <a:t>Το μενού αυτό εμφανίζεται στην καρτέλες: αρχική, Σχολείο , Σύλλογος Αποφοίτων , Σύλλογος Γ &amp; Κ , Προκήρυξη Εκδρομών και Επικοινωνία.</a:t>
            </a:r>
          </a:p>
          <a:p>
            <a:endParaRPr lang="el-GR" dirty="0" smtClean="0"/>
          </a:p>
          <a:p>
            <a:r>
              <a:rPr lang="el-GR" sz="2800" dirty="0" smtClean="0"/>
              <a:t>Μενού 2: </a:t>
            </a:r>
            <a:r>
              <a:rPr lang="el-GR" sz="2300" dirty="0" smtClean="0">
                <a:solidFill>
                  <a:srgbClr val="00070C"/>
                </a:solidFill>
              </a:rPr>
              <a:t>Ομοίως το μενού εμφανίζεται στις καρτέλες: Νηπιαγωγείο, Δημοτικό , Γυμνάσιο/ Λύκειο.</a:t>
            </a:r>
          </a:p>
          <a:p>
            <a:endParaRPr lang="el-GR" dirty="0" smtClean="0"/>
          </a:p>
          <a:p>
            <a:pPr marL="0" indent="0"/>
            <a:r>
              <a:rPr lang="el-GR" sz="2800" dirty="0" smtClean="0"/>
              <a:t>Μενού 3: </a:t>
            </a:r>
            <a:r>
              <a:rPr lang="el-GR" sz="2300" dirty="0" smtClean="0">
                <a:solidFill>
                  <a:srgbClr val="00070C"/>
                </a:solidFill>
              </a:rPr>
              <a:t>Το μενού αυτό αφορά την καρτέλα ΕΠ.Ε.Σ.</a:t>
            </a:r>
          </a:p>
          <a:p>
            <a:endParaRPr lang="el-GR" dirty="0"/>
          </a:p>
        </p:txBody>
      </p:sp>
      <p:pic>
        <p:nvPicPr>
          <p:cNvPr id="12" name="11 - Εικόνα" descr="μενου αρχικ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140968"/>
            <a:ext cx="7920880" cy="432048"/>
          </a:xfrm>
          <a:prstGeom prst="rect">
            <a:avLst/>
          </a:prstGeom>
        </p:spPr>
      </p:pic>
      <p:pic>
        <p:nvPicPr>
          <p:cNvPr id="13" name="12 - Εικόνα" descr="μενού νηπιαγωγεί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4509120"/>
            <a:ext cx="7920880" cy="421098"/>
          </a:xfrm>
          <a:prstGeom prst="rect">
            <a:avLst/>
          </a:prstGeom>
        </p:spPr>
      </p:pic>
      <p:pic>
        <p:nvPicPr>
          <p:cNvPr id="14" name="13 - Εικόνα" descr="μενού ΕΠ.Ε.Σ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5733256"/>
            <a:ext cx="8064896" cy="36004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539552" y="1844824"/>
            <a:ext cx="4464496" cy="3816429"/>
          </a:xfrm>
          <a:prstGeom prst="rect">
            <a:avLst/>
          </a:prstGeom>
          <a:noFill/>
          <a:ln w="38100">
            <a:solidFill>
              <a:srgbClr val="0070C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/>
              <a:t>                       </a:t>
            </a:r>
            <a:r>
              <a:rPr lang="en-US" sz="2400" b="1" i="1" u="sng" dirty="0" smtClean="0"/>
              <a:t>Web Server</a:t>
            </a:r>
            <a:endParaRPr lang="el-GR" sz="2400" b="1" i="1" u="sng" dirty="0" smtClean="0"/>
          </a:p>
          <a:p>
            <a:pPr marL="342900" indent="-342900">
              <a:buFont typeface="+mj-lt"/>
              <a:buAutoNum type="arabicPeriod" startAt="2"/>
            </a:pPr>
            <a:endParaRPr lang="el-GR" dirty="0" smtClean="0"/>
          </a:p>
          <a:p>
            <a:pPr marL="342900" indent="-342900"/>
            <a:r>
              <a:rPr lang="el-GR" sz="2000" dirty="0" smtClean="0"/>
              <a:t>Η διαχείριση των αρχείων μπορεί να γίνει με 3 τρόπους: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000" dirty="0" smtClean="0"/>
              <a:t>Με κάποια εφαρμογή που μας προσφέρει ο </a:t>
            </a:r>
            <a:r>
              <a:rPr lang="en-US" sz="2000" dirty="0" smtClean="0"/>
              <a:t>Server </a:t>
            </a:r>
            <a:r>
              <a:rPr lang="el-GR" sz="2000" dirty="0" smtClean="0"/>
              <a:t> π.χ. </a:t>
            </a:r>
            <a:r>
              <a:rPr lang="en-US" sz="2000" dirty="0" err="1" smtClean="0"/>
              <a:t>Cpanel</a:t>
            </a:r>
            <a:r>
              <a:rPr lang="el-GR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000" dirty="0" smtClean="0"/>
              <a:t>Με την βοήθεια κάποιου </a:t>
            </a:r>
            <a:r>
              <a:rPr lang="en-US" sz="2000" dirty="0" smtClean="0"/>
              <a:t>FTP </a:t>
            </a:r>
            <a:r>
              <a:rPr lang="el-GR" sz="2000" dirty="0" smtClean="0"/>
              <a:t>διακομιστή όπως ο </a:t>
            </a:r>
            <a:r>
              <a:rPr lang="en-US" sz="2000" dirty="0" err="1" smtClean="0"/>
              <a:t>FileZilla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000" dirty="0" smtClean="0"/>
              <a:t>Μέσα από την διαχείριση του </a:t>
            </a:r>
            <a:r>
              <a:rPr lang="en-US" sz="2000" dirty="0" smtClean="0"/>
              <a:t>Joomla </a:t>
            </a:r>
            <a:r>
              <a:rPr lang="el-GR" sz="2000" dirty="0" smtClean="0"/>
              <a:t>εγκαθιστώντας την ανάλογη εφαρμογή (π.χ. exTplorer)</a:t>
            </a:r>
            <a:r>
              <a:rPr lang="en-US" sz="2000" dirty="0" smtClean="0"/>
              <a:t>.</a:t>
            </a:r>
          </a:p>
          <a:p>
            <a:pPr marL="457200" indent="-457200"/>
            <a:endParaRPr lang="el-GR" sz="2000" dirty="0" smtClean="0"/>
          </a:p>
        </p:txBody>
      </p:sp>
      <p:pic>
        <p:nvPicPr>
          <p:cNvPr id="8" name="7 - Εικόνα" descr="notepa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3933056"/>
            <a:ext cx="1512168" cy="1512168"/>
          </a:xfrm>
          <a:prstGeom prst="rect">
            <a:avLst/>
          </a:prstGeom>
        </p:spPr>
      </p:pic>
      <p:sp>
        <p:nvSpPr>
          <p:cNvPr id="11" name="10 - TextBox"/>
          <p:cNvSpPr txBox="1"/>
          <p:nvPr/>
        </p:nvSpPr>
        <p:spPr>
          <a:xfrm>
            <a:off x="5436096" y="2780928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i="1" dirty="0" smtClean="0">
                <a:solidFill>
                  <a:srgbClr val="FF0000"/>
                </a:solidFill>
              </a:rPr>
              <a:t>Η επεξεργασία των αρχείων έγινε με το </a:t>
            </a:r>
            <a:r>
              <a:rPr lang="en-US" b="1" i="1" dirty="0" smtClean="0">
                <a:solidFill>
                  <a:srgbClr val="FF0000"/>
                </a:solidFill>
              </a:rPr>
              <a:t>Notepad++ 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0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Διαχείριση Αρχείων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Βιβλιογραφία</a:t>
            </a:r>
          </a:p>
        </p:txBody>
      </p:sp>
      <p:sp>
        <p:nvSpPr>
          <p:cNvPr id="9" name="8 - TextBox"/>
          <p:cNvSpPr txBox="1"/>
          <p:nvPr/>
        </p:nvSpPr>
        <p:spPr>
          <a:xfrm>
            <a:off x="1403648" y="3284984"/>
            <a:ext cx="626469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/>
              <a:t>http://www.</a:t>
            </a:r>
            <a:r>
              <a:rPr lang="en-US" sz="2400" dirty="0" smtClean="0"/>
              <a:t>joomla</a:t>
            </a:r>
            <a:r>
              <a:rPr lang="el-GR" sz="2400" dirty="0" smtClean="0"/>
              <a:t>.</a:t>
            </a:r>
            <a:r>
              <a:rPr lang="en-US" sz="2400" dirty="0" smtClean="0"/>
              <a:t>org</a:t>
            </a:r>
            <a:endParaRPr lang="el-GR" sz="2400" dirty="0" smtClean="0"/>
          </a:p>
          <a:p>
            <a:pPr algn="ctr"/>
            <a:r>
              <a:rPr lang="el-GR" sz="2400" dirty="0" smtClean="0"/>
              <a:t>http://www.</a:t>
            </a:r>
            <a:r>
              <a:rPr lang="en-US" sz="2400" dirty="0" smtClean="0"/>
              <a:t>joomla</a:t>
            </a:r>
            <a:r>
              <a:rPr lang="el-GR" sz="2400" dirty="0" smtClean="0"/>
              <a:t>.</a:t>
            </a:r>
            <a:r>
              <a:rPr lang="en-US" sz="2400" dirty="0" smtClean="0"/>
              <a:t>gr</a:t>
            </a:r>
          </a:p>
          <a:p>
            <a:pPr algn="ctr"/>
            <a:r>
              <a:rPr lang="el-GR" sz="2400" dirty="0" smtClean="0"/>
              <a:t>http://www.w3schools.com/html/</a:t>
            </a:r>
          </a:p>
          <a:p>
            <a:pPr algn="ctr"/>
            <a:r>
              <a:rPr lang="el-GR" sz="2400" dirty="0" smtClean="0"/>
              <a:t>http://www.w3schools.com/js/</a:t>
            </a:r>
          </a:p>
          <a:p>
            <a:pPr algn="ctr"/>
            <a:r>
              <a:rPr lang="el-GR" sz="2400" dirty="0" smtClean="0"/>
              <a:t>http://www.w3schools.com/php/</a:t>
            </a:r>
          </a:p>
          <a:p>
            <a:pPr algn="ctr"/>
            <a:r>
              <a:rPr lang="en-US" sz="2400" dirty="0" smtClean="0"/>
              <a:t>http://extensions.joomla.org/extensions</a:t>
            </a:r>
          </a:p>
          <a:p>
            <a:pPr algn="ctr"/>
            <a:r>
              <a:rPr lang="en-US" sz="2400" dirty="0" smtClean="0"/>
              <a:t>http://www.joomlaworks.net/docs/allvideos</a:t>
            </a:r>
          </a:p>
          <a:p>
            <a:pPr algn="ctr"/>
            <a:endParaRPr lang="el-GR" dirty="0" smtClean="0"/>
          </a:p>
          <a:p>
            <a:pPr algn="ctr"/>
            <a:endParaRPr lang="el-GR" sz="2800" dirty="0" smtClean="0"/>
          </a:p>
          <a:p>
            <a:pPr algn="ctr"/>
            <a:endParaRPr lang="el-GR" sz="2800" dirty="0" smtClean="0"/>
          </a:p>
          <a:p>
            <a:pPr algn="ctr"/>
            <a:endParaRPr lang="en-US" sz="2800" dirty="0" smtClean="0"/>
          </a:p>
          <a:p>
            <a:endParaRPr lang="el-GR" sz="2800" dirty="0"/>
          </a:p>
        </p:txBody>
      </p:sp>
      <p:pic>
        <p:nvPicPr>
          <p:cNvPr id="4" name="3 - Εικόνα" descr="e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628800"/>
            <a:ext cx="2970330" cy="158417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Ευχαριστούμε  πολύ για την προσοχή σας!!</a:t>
            </a:r>
          </a:p>
        </p:txBody>
      </p:sp>
      <p:pic>
        <p:nvPicPr>
          <p:cNvPr id="3" name="2 - Εικόνα" descr="wdevelopment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772816"/>
            <a:ext cx="2463492" cy="23873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3 - TextBox"/>
          <p:cNvSpPr txBox="1"/>
          <p:nvPr/>
        </p:nvSpPr>
        <p:spPr>
          <a:xfrm>
            <a:off x="3347864" y="4941168"/>
            <a:ext cx="2463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Παρουσίαση ιστοτόπου</a:t>
            </a:r>
            <a:endParaRPr lang="el-GR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l-GR" i="1" dirty="0" smtClean="0">
                <a:latin typeface="Calibri" pitchFamily="34" charset="0"/>
              </a:rPr>
              <a:t>    </a:t>
            </a:r>
            <a:r>
              <a:rPr lang="el-GR" i="1" dirty="0" smtClean="0">
                <a:solidFill>
                  <a:schemeClr val="tx2"/>
                </a:solidFill>
                <a:latin typeface="Calibri" pitchFamily="34" charset="0"/>
              </a:rPr>
              <a:t>Υλοποίηση ιστοχώρου σε συνεργασία με το Π.Π.Σ.Π.Θ με τους εξής στόχους:</a:t>
            </a:r>
          </a:p>
          <a:p>
            <a:pPr>
              <a:buNone/>
            </a:pPr>
            <a:endParaRPr lang="el-GR" i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1401318" lvl="3" indent="-514350">
              <a:buClrTx/>
              <a:buFont typeface="+mj-lt"/>
              <a:buAutoNum type="arabicPeriod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Καλό εικαστικό αποτέλεσμα. </a:t>
            </a:r>
          </a:p>
          <a:p>
            <a:pPr marL="1401318" lvl="3" indent="-514350">
              <a:buClrTx/>
              <a:buFont typeface="+mj-lt"/>
              <a:buAutoNum type="arabicPeriod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Ευχρηστία . </a:t>
            </a:r>
          </a:p>
          <a:p>
            <a:pPr marL="1401318" lvl="3" indent="-514350">
              <a:buClrTx/>
              <a:buFont typeface="+mj-lt"/>
              <a:buAutoNum type="arabicPeriod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Παρουσίαση όλων των λειτουργιών και υποδομών του Πειραματικού Σχολείου .</a:t>
            </a:r>
          </a:p>
          <a:p>
            <a:pPr marL="582930" indent="-514350">
              <a:buNone/>
            </a:pPr>
            <a:endParaRPr lang="el-GR" i="1" dirty="0" smtClean="0">
              <a:latin typeface="Calibri" pitchFamily="34" charset="0"/>
            </a:endParaRPr>
          </a:p>
          <a:p>
            <a:pPr>
              <a:buNone/>
            </a:pPr>
            <a:endParaRPr lang="el-GR" dirty="0">
              <a:latin typeface="Calibri" pitchFamily="34" charset="0"/>
            </a:endParaRPr>
          </a:p>
        </p:txBody>
      </p:sp>
      <p:sp>
        <p:nvSpPr>
          <p:cNvPr id="4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  <a:effectLst/>
              </a:rPr>
              <a:t>Σκοπός της πτυχιακής εργασίας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marL="624078" indent="-514350">
              <a:buClr>
                <a:schemeClr val="tx1">
                  <a:lumMod val="95000"/>
                  <a:lumOff val="5000"/>
                </a:schemeClr>
              </a:buClr>
              <a:buNone/>
            </a:pPr>
            <a:endParaRPr lang="el-GR" sz="2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624078" lvl="3" indent="-514350">
              <a:spcBef>
                <a:spcPts val="700"/>
              </a:spcBef>
              <a:buClrTx/>
              <a:buSzPct val="95000"/>
              <a:buFont typeface="+mj-lt"/>
              <a:buAutoNum type="arabicPeriod" startAt="4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Διαχωρισμός δικαιωμάτων για του χρήστες του συστήματος.</a:t>
            </a:r>
          </a:p>
          <a:p>
            <a:pPr marL="624078" indent="-514350">
              <a:buClrTx/>
              <a:buFont typeface="+mj-lt"/>
              <a:buAutoNum type="arabicPeriod" startAt="5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Δυνατότητα εναλλαγής της γλώσσας και στα Αγγλικά.</a:t>
            </a:r>
          </a:p>
          <a:p>
            <a:pPr marL="624078" indent="-514350">
              <a:buClrTx/>
              <a:buFont typeface="+mj-lt"/>
              <a:buAutoNum type="arabicPeriod" startAt="5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Ενημέρωση του ιστοτόπου δυναμικά μέσω βάσης. </a:t>
            </a:r>
          </a:p>
          <a:p>
            <a:pPr marL="624078" indent="-514350">
              <a:buClrTx/>
              <a:buFont typeface="+mj-lt"/>
              <a:buAutoNum type="arabicPeriod" startAt="5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Ασφάλεια του συστήματος από εξωτερικούς κινδύνους.</a:t>
            </a:r>
          </a:p>
          <a:p>
            <a:pPr>
              <a:buNone/>
            </a:pPr>
            <a:endParaRPr lang="el-GR" dirty="0"/>
          </a:p>
        </p:txBody>
      </p:sp>
      <p:sp>
        <p:nvSpPr>
          <p:cNvPr id="4" name="2 - Τίτλος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  <a:effectLst/>
              </a:rPr>
              <a:t>Σκοπός της πτυχιακής εργασίας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914400" y="1783560"/>
            <a:ext cx="5529808" cy="4572000"/>
          </a:xfrm>
        </p:spPr>
        <p:txBody>
          <a:bodyPr>
            <a:normAutofit/>
          </a:bodyPr>
          <a:lstStyle/>
          <a:p>
            <a:pPr algn="ctr"/>
            <a:r>
              <a:rPr lang="en-US" sz="2600" b="1" i="1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Joomla 1.5</a:t>
            </a:r>
            <a:endParaRPr lang="el-GR" sz="2600" b="1" i="1" dirty="0" smtClean="0">
              <a:solidFill>
                <a:schemeClr val="tx2"/>
              </a:solidFill>
              <a:latin typeface="Calibri" pitchFamily="34" charset="0"/>
              <a:cs typeface="Arial" pitchFamily="34" charset="0"/>
            </a:endParaRPr>
          </a:p>
          <a:p>
            <a:pPr algn="ctr">
              <a:buNone/>
            </a:pPr>
            <a:endParaRPr lang="en-US" sz="2600" b="1" i="1" dirty="0" smtClean="0">
              <a:solidFill>
                <a:schemeClr val="tx2"/>
              </a:solidFill>
              <a:latin typeface="Calibri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Το Joomla! είναι εφαρμογή ανοικτού κώδικα.</a:t>
            </a:r>
            <a:r>
              <a:rPr lang="en-US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(</a:t>
            </a: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Δωρεάν</a:t>
            </a:r>
            <a:r>
              <a:rPr lang="en-US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)</a:t>
            </a:r>
            <a:endParaRPr lang="el-GR" sz="2600" dirty="0" smtClean="0">
              <a:solidFill>
                <a:schemeClr val="tx2"/>
              </a:solidFill>
              <a:latin typeface="Calibri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Υπάρχουν πάνω από 7.400 δωρεάν επεκτάσεις διαθέσιμες.</a:t>
            </a:r>
            <a:endParaRPr lang="en-US" sz="2600" dirty="0" smtClean="0">
              <a:solidFill>
                <a:schemeClr val="tx2"/>
              </a:solidFill>
              <a:latin typeface="Calibri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Άμεση υποστήριξη και βοήθεια στην ελληνική γλώσσα μέσω του </a:t>
            </a:r>
            <a:r>
              <a:rPr lang="en-US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  <a:hlinkClick r:id="rId2"/>
              </a:rPr>
              <a:t>http://www.joomla.gr/</a:t>
            </a:r>
            <a:r>
              <a:rPr lang="en-US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.</a:t>
            </a:r>
            <a:endParaRPr lang="en-US" sz="2600" dirty="0" smtClean="0">
              <a:solidFill>
                <a:schemeClr val="tx2"/>
              </a:solidFill>
              <a:latin typeface="Calibri" pitchFamily="34" charset="0"/>
              <a:cs typeface="Arial" pitchFamily="34" charset="0"/>
            </a:endParaRPr>
          </a:p>
          <a:p>
            <a:endParaRPr lang="el-GR" dirty="0"/>
          </a:p>
        </p:txBody>
      </p:sp>
      <p:sp>
        <p:nvSpPr>
          <p:cNvPr id="6" name="2 - Τίτλος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  <a:effectLst/>
              </a:rPr>
              <a:t>Τεχνολογίες που χρησιμοποιήθηκαν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7" name="3 - Θέση περιεχομένου" descr="jooml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3212976"/>
            <a:ext cx="2124895" cy="187220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- Θέση περιεχομένου"/>
          <p:cNvSpPr txBox="1">
            <a:spLocks/>
          </p:cNvSpPr>
          <p:nvPr/>
        </p:nvSpPr>
        <p:spPr>
          <a:xfrm>
            <a:off x="1115616" y="1628800"/>
            <a:ext cx="6264696" cy="4726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l-GR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Δομή του </a:t>
            </a:r>
            <a:r>
              <a:rPr kumimoji="0" lang="en-US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Joomla 1.5</a:t>
            </a:r>
            <a:endParaRPr kumimoji="0" lang="el-GR" sz="26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endParaRPr kumimoji="0" lang="en-US" sz="26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err="1" smtClean="0">
                <a:solidFill>
                  <a:schemeClr val="tx2"/>
                </a:solidFill>
              </a:rPr>
              <a:t>Frontend</a:t>
            </a: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n-US" sz="2800" b="1" dirty="0" smtClean="0">
                <a:solidFill>
                  <a:schemeClr val="tx2"/>
                </a:solidFill>
              </a:rPr>
              <a:t>Back</a:t>
            </a:r>
            <a:r>
              <a:rPr lang="el-GR" sz="2800" b="1" dirty="0" err="1" smtClean="0">
                <a:solidFill>
                  <a:schemeClr val="tx2"/>
                </a:solidFill>
              </a:rPr>
              <a:t>end</a:t>
            </a: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el-G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el-G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- Τίτλος"/>
          <p:cNvSpPr txBox="1">
            <a:spLocks/>
          </p:cNvSpPr>
          <p:nvPr/>
        </p:nvSpPr>
        <p:spPr>
          <a:xfrm>
            <a:off x="914400" y="512064"/>
            <a:ext cx="7772400" cy="914400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 w="120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Τεχνολογίες που χρησιμοποιήθηκαν</a:t>
            </a:r>
            <a:endParaRPr kumimoji="0" lang="el-GR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ΣΟΦΙΑ\Desktop\fronte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9" y="2348880"/>
            <a:ext cx="3815011" cy="1872208"/>
          </a:xfrm>
          <a:prstGeom prst="rect">
            <a:avLst/>
          </a:prstGeom>
          <a:noFill/>
        </p:spPr>
      </p:pic>
      <p:pic>
        <p:nvPicPr>
          <p:cNvPr id="1027" name="Picture 3" descr="C:\Users\ΣΟΦΙΑ\Desktop\backe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509120"/>
            <a:ext cx="3966898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- Θέση περιεχομένου"/>
          <p:cNvSpPr txBox="1">
            <a:spLocks/>
          </p:cNvSpPr>
          <p:nvPr/>
        </p:nvSpPr>
        <p:spPr>
          <a:xfrm>
            <a:off x="899592" y="1628800"/>
            <a:ext cx="7776864" cy="439248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sz="2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BackEnd</a:t>
            </a:r>
            <a:r>
              <a:rPr kumimoji="0" lang="en-US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 </a:t>
            </a:r>
            <a:r>
              <a:rPr kumimoji="0" lang="el-GR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t>Βασικές Λειτουργίες</a:t>
            </a: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smtClean="0">
                <a:solidFill>
                  <a:schemeClr val="tx2"/>
                </a:solidFill>
              </a:rPr>
              <a:t>Διαχείριση Χρηστών</a:t>
            </a: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smtClean="0">
                <a:solidFill>
                  <a:schemeClr val="tx2"/>
                </a:solidFill>
              </a:rPr>
              <a:t> Μενού</a:t>
            </a: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smtClean="0">
                <a:solidFill>
                  <a:schemeClr val="tx2"/>
                </a:solidFill>
              </a:rPr>
              <a:t>Διαχείριση Άρθρων</a:t>
            </a: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smtClean="0">
                <a:solidFill>
                  <a:schemeClr val="tx2"/>
                </a:solidFill>
              </a:rPr>
              <a:t>Εφαρμογές</a:t>
            </a:r>
            <a:r>
              <a:rPr lang="en-US" sz="2800" b="1" dirty="0" smtClean="0">
                <a:solidFill>
                  <a:schemeClr val="tx2"/>
                </a:solidFill>
              </a:rPr>
              <a:t> (Component)</a:t>
            </a:r>
            <a:endParaRPr lang="el-GR" sz="2800" b="1" dirty="0" smtClean="0">
              <a:solidFill>
                <a:schemeClr val="tx2"/>
              </a:solidFill>
            </a:endParaRPr>
          </a:p>
          <a:p>
            <a:pPr marL="914400" lvl="1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el-G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el-G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- Τίτλος"/>
          <p:cNvSpPr txBox="1">
            <a:spLocks/>
          </p:cNvSpPr>
          <p:nvPr/>
        </p:nvSpPr>
        <p:spPr>
          <a:xfrm>
            <a:off x="914400" y="512064"/>
            <a:ext cx="7772400" cy="914400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 w="120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Τεχνολογίες που χρησιμοποιήθηκαν</a:t>
            </a:r>
            <a:endParaRPr kumimoji="0" lang="el-GR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- Θέση περιεχομένου"/>
          <p:cNvSpPr txBox="1">
            <a:spLocks/>
          </p:cNvSpPr>
          <p:nvPr/>
        </p:nvSpPr>
        <p:spPr>
          <a:xfrm>
            <a:off x="899592" y="1628800"/>
            <a:ext cx="7776864" cy="424847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11480" lvl="0" indent="-342900" algn="ctr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/>
            </a:pPr>
            <a:r>
              <a:rPr lang="en-US" sz="2600" b="1" i="1" dirty="0" err="1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BackEnd</a:t>
            </a:r>
            <a:r>
              <a:rPr lang="en-US" sz="2600" b="1" i="1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l-GR" sz="2600" b="1" i="1" dirty="0" smtClean="0">
                <a:solidFill>
                  <a:schemeClr val="tx2"/>
                </a:solidFill>
                <a:latin typeface="Calibri" pitchFamily="34" charset="0"/>
                <a:cs typeface="Arial" pitchFamily="34" charset="0"/>
              </a:rPr>
              <a:t>Βασικές Λειτουργίες</a:t>
            </a: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smtClean="0">
                <a:solidFill>
                  <a:schemeClr val="tx2"/>
                </a:solidFill>
              </a:rPr>
              <a:t>Ενθεματα (</a:t>
            </a:r>
            <a:r>
              <a:rPr lang="en-US" sz="2800" b="1" dirty="0" smtClean="0">
                <a:solidFill>
                  <a:schemeClr val="tx2"/>
                </a:solidFill>
              </a:rPr>
              <a:t>Modules</a:t>
            </a:r>
            <a:r>
              <a:rPr lang="el-GR" sz="2800" b="1" dirty="0" smtClean="0">
                <a:solidFill>
                  <a:schemeClr val="tx2"/>
                </a:solidFill>
              </a:rPr>
              <a:t>)</a:t>
            </a: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smtClean="0">
                <a:solidFill>
                  <a:schemeClr val="tx2"/>
                </a:solidFill>
              </a:rPr>
              <a:t>Πρόσθετα</a:t>
            </a:r>
            <a:r>
              <a:rPr lang="en-US" sz="2800" b="1" dirty="0" smtClean="0">
                <a:solidFill>
                  <a:schemeClr val="tx2"/>
                </a:solidFill>
              </a:rPr>
              <a:t> (</a:t>
            </a:r>
            <a:r>
              <a:rPr lang="en-US" sz="2800" b="1" dirty="0" err="1" smtClean="0">
                <a:solidFill>
                  <a:schemeClr val="tx2"/>
                </a:solidFill>
              </a:rPr>
              <a:t>Plugin</a:t>
            </a:r>
            <a:r>
              <a:rPr lang="en-US" sz="2800" b="1" dirty="0" smtClean="0">
                <a:solidFill>
                  <a:schemeClr val="tx2"/>
                </a:solidFill>
              </a:rPr>
              <a:t>)</a:t>
            </a: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smtClean="0">
                <a:solidFill>
                  <a:schemeClr val="tx2"/>
                </a:solidFill>
              </a:rPr>
              <a:t>Διαχείριση Προτύπων(</a:t>
            </a:r>
            <a:r>
              <a:rPr lang="en-US" sz="2800" b="1" dirty="0" smtClean="0">
                <a:solidFill>
                  <a:schemeClr val="tx2"/>
                </a:solidFill>
              </a:rPr>
              <a:t>Template</a:t>
            </a:r>
            <a:r>
              <a:rPr lang="el-GR" sz="2800" b="1" dirty="0" smtClean="0">
                <a:solidFill>
                  <a:schemeClr val="tx2"/>
                </a:solidFill>
              </a:rPr>
              <a:t>)</a:t>
            </a: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</a:pPr>
            <a:endParaRPr lang="en-US" sz="2800" b="1" dirty="0" smtClean="0">
              <a:solidFill>
                <a:schemeClr val="tx2"/>
              </a:solidFill>
            </a:endParaRPr>
          </a:p>
          <a:p>
            <a:pPr marL="1371600" lvl="2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r>
              <a:rPr lang="el-GR" sz="2800" b="1" dirty="0" smtClean="0">
                <a:solidFill>
                  <a:schemeClr val="tx2"/>
                </a:solidFill>
              </a:rPr>
              <a:t>Διαχείριση Γλωσσών</a:t>
            </a: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indent="-4572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ü"/>
            </a:pPr>
            <a:endParaRPr lang="el-GR" sz="2800" b="1" dirty="0" smtClean="0">
              <a:solidFill>
                <a:schemeClr val="tx2"/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el-G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el-G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- Τίτλος"/>
          <p:cNvSpPr txBox="1">
            <a:spLocks/>
          </p:cNvSpPr>
          <p:nvPr/>
        </p:nvSpPr>
        <p:spPr>
          <a:xfrm>
            <a:off x="914400" y="512064"/>
            <a:ext cx="7772400" cy="914400"/>
          </a:xfrm>
          <a:prstGeom prst="rect">
            <a:avLst/>
          </a:prstGeo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 w="120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32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Τεχνολογίες που χρησιμοποιήθηκαν</a:t>
            </a:r>
            <a:endParaRPr kumimoji="0" lang="el-GR" sz="3200" b="1" i="0" u="none" strike="noStrike" kern="1200" cap="none" spc="-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914400" y="1783560"/>
            <a:ext cx="4953744" cy="45720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600" b="1" i="1" dirty="0" smtClean="0">
                <a:solidFill>
                  <a:schemeClr val="tx2"/>
                </a:solidFill>
                <a:latin typeface="Calibri" pitchFamily="34" charset="0"/>
              </a:rPr>
              <a:t>Corel Photo</a:t>
            </a:r>
            <a:r>
              <a:rPr lang="el-GR" sz="2600" b="1" i="1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en-US" sz="2600" b="1" i="1" dirty="0" smtClean="0">
                <a:solidFill>
                  <a:schemeClr val="tx2"/>
                </a:solidFill>
                <a:latin typeface="Calibri" pitchFamily="34" charset="0"/>
              </a:rPr>
              <a:t>Paint  X5</a:t>
            </a:r>
          </a:p>
          <a:p>
            <a:pPr marL="457200" indent="-457200"/>
            <a:endParaRPr lang="en-US" sz="2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Το </a:t>
            </a:r>
            <a:r>
              <a:rPr lang="el-GR" sz="2600" dirty="0" err="1" smtClean="0">
                <a:solidFill>
                  <a:schemeClr val="tx2"/>
                </a:solidFill>
                <a:latin typeface="Calibri" pitchFamily="34" charset="0"/>
              </a:rPr>
              <a:t>PhotoPaint</a:t>
            </a: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 είναι βοηθητικό εργαλείο  του προγράμματος γραφικής σχεδίασης </a:t>
            </a:r>
            <a:r>
              <a:rPr lang="el-GR" sz="2600" dirty="0" err="1" smtClean="0">
                <a:solidFill>
                  <a:schemeClr val="tx2"/>
                </a:solidFill>
                <a:latin typeface="Calibri" pitchFamily="34" charset="0"/>
              </a:rPr>
              <a:t>Corel</a:t>
            </a: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 DRAW Χ5.</a:t>
            </a:r>
            <a:endParaRPr lang="en-US" sz="2600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Το </a:t>
            </a:r>
            <a:r>
              <a:rPr lang="el-GR" sz="2600" dirty="0" err="1" smtClean="0">
                <a:solidFill>
                  <a:schemeClr val="tx2"/>
                </a:solidFill>
                <a:latin typeface="Calibri" pitchFamily="34" charset="0"/>
              </a:rPr>
              <a:t>Corel</a:t>
            </a: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sz="2600" dirty="0" err="1" smtClean="0">
                <a:solidFill>
                  <a:schemeClr val="tx2"/>
                </a:solidFill>
                <a:latin typeface="Calibri" pitchFamily="34" charset="0"/>
              </a:rPr>
              <a:t>PhotoPaint</a:t>
            </a: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 είναι ένα εργαλείο που δουλεύει αποκλειστικά με </a:t>
            </a:r>
            <a:r>
              <a:rPr lang="el-GR" sz="2600" dirty="0" err="1" smtClean="0">
                <a:solidFill>
                  <a:schemeClr val="tx2"/>
                </a:solidFill>
                <a:latin typeface="Calibri" pitchFamily="34" charset="0"/>
              </a:rPr>
              <a:t>bitmap</a:t>
            </a: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 εικόνες</a:t>
            </a:r>
            <a:r>
              <a:rPr lang="en-US" sz="2600" dirty="0" smtClean="0">
                <a:solidFill>
                  <a:schemeClr val="tx2"/>
                </a:solidFill>
                <a:latin typeface="Calibri" pitchFamily="34" charset="0"/>
              </a:rPr>
              <a:t>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l-GR" sz="2600" dirty="0" smtClean="0">
                <a:solidFill>
                  <a:schemeClr val="tx2"/>
                </a:solidFill>
                <a:latin typeface="Calibri" pitchFamily="34" charset="0"/>
              </a:rPr>
              <a:t>Δωρεάν έκδοση</a:t>
            </a:r>
            <a:endParaRPr lang="el-GR" sz="2600" b="1" i="1" dirty="0" smtClean="0">
              <a:solidFill>
                <a:schemeClr val="tx2"/>
              </a:solidFill>
              <a:latin typeface="Calibri" pitchFamily="34" charset="0"/>
            </a:endParaRPr>
          </a:p>
          <a:p>
            <a:endParaRPr lang="el-GR" dirty="0"/>
          </a:p>
        </p:txBody>
      </p:sp>
      <p:pic>
        <p:nvPicPr>
          <p:cNvPr id="4" name="3 - Εικόνα" descr="corelDraw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2852936"/>
            <a:ext cx="1524000" cy="2228088"/>
          </a:xfrm>
          <a:prstGeom prst="rect">
            <a:avLst/>
          </a:prstGeom>
        </p:spPr>
      </p:pic>
      <p:sp>
        <p:nvSpPr>
          <p:cNvPr id="5" name="2 - Τίτλος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  <a:effectLst/>
              </a:rPr>
              <a:t>Τεχνολογίες που χρησιμοποιήθηκαν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914400" y="1556792"/>
            <a:ext cx="4737720" cy="479876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l-GR" sz="4700" dirty="0" smtClean="0">
                <a:solidFill>
                  <a:schemeClr val="bg2"/>
                </a:solidFill>
                <a:latin typeface="Calibri" pitchFamily="34" charset="0"/>
              </a:rPr>
              <a:t>Στο μενού της διαχείρισης</a:t>
            </a:r>
            <a:r>
              <a:rPr lang="en-US" sz="4700" dirty="0" smtClean="0">
                <a:solidFill>
                  <a:schemeClr val="bg2"/>
                </a:solidFill>
                <a:latin typeface="Calibri" pitchFamily="34" charset="0"/>
              </a:rPr>
              <a:t> </a:t>
            </a:r>
            <a:r>
              <a:rPr lang="el-GR" sz="4700" dirty="0" smtClean="0">
                <a:solidFill>
                  <a:schemeClr val="bg2"/>
                </a:solidFill>
                <a:latin typeface="Calibri" pitchFamily="34" charset="0"/>
              </a:rPr>
              <a:t>Επεκτάσεις-&gt;Εγκατάσταση / Απεγκατάσταση.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l-GR" sz="4700" dirty="0" smtClean="0">
                <a:solidFill>
                  <a:schemeClr val="bg2"/>
                </a:solidFill>
                <a:latin typeface="Calibri" pitchFamily="34" charset="0"/>
              </a:rPr>
              <a:t>Κάνουμε «Αναζήτηση» και επιλέγουμε την επέκταση που θέλουμε να εγκαταστήσουμε.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l-GR" sz="4700" dirty="0" smtClean="0">
                <a:solidFill>
                  <a:schemeClr val="bg2"/>
                </a:solidFill>
                <a:latin typeface="Calibri" pitchFamily="34" charset="0"/>
              </a:rPr>
              <a:t>Πατάμε το κουμπί Μεταφόρτωση Αρχείου &amp; Εγκατάσταση.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l-GR" sz="4700" dirty="0" smtClean="0">
                <a:solidFill>
                  <a:schemeClr val="bg2"/>
                </a:solidFill>
                <a:latin typeface="Calibri" pitchFamily="34" charset="0"/>
              </a:rPr>
              <a:t>Πάμε στην επέκταση που εγκαταστήσαμε και κάνουμε τις ρυθμίσεις που επιθυμούμε.</a:t>
            </a:r>
          </a:p>
          <a:p>
            <a:endParaRPr lang="el-GR" dirty="0"/>
          </a:p>
        </p:txBody>
      </p:sp>
      <p:sp>
        <p:nvSpPr>
          <p:cNvPr id="8" name="2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914400"/>
          </a:xfrm>
          <a:gradFill flip="none" rotWithShape="1">
            <a:gsLst>
              <a:gs pos="0">
                <a:srgbClr val="336699">
                  <a:shade val="30000"/>
                  <a:satMod val="115000"/>
                </a:srgbClr>
              </a:gs>
              <a:gs pos="50000">
                <a:srgbClr val="336699">
                  <a:shade val="67500"/>
                  <a:satMod val="115000"/>
                </a:srgbClr>
              </a:gs>
              <a:gs pos="100000">
                <a:srgbClr val="33669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el-GR" sz="3200" b="1" dirty="0" smtClean="0">
                <a:solidFill>
                  <a:schemeClr val="bg1"/>
                </a:solidFill>
              </a:rPr>
              <a:t>Εγκατάσταση και ρύθμιση επεκτάσεων</a:t>
            </a:r>
            <a:endParaRPr lang="el-GR" sz="3200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9" name="43 - Εικόνα" descr="extensionmanager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0112" y="2348880"/>
            <a:ext cx="3402102" cy="3600400"/>
          </a:xfrm>
          <a:prstGeom prst="rect">
            <a:avLst/>
          </a:prstGeo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Μετρό">
  <a:themeElements>
    <a:clrScheme name="Προσαρμοσμένος 15">
      <a:dk1>
        <a:srgbClr val="FFFFFF"/>
      </a:dk1>
      <a:lt1>
        <a:srgbClr val="004B8B"/>
      </a:lt1>
      <a:dk2>
        <a:srgbClr val="00192E"/>
      </a:dk2>
      <a:lt2>
        <a:srgbClr val="00192E"/>
      </a:lt2>
      <a:accent1>
        <a:srgbClr val="7FD13B"/>
      </a:accent1>
      <a:accent2>
        <a:srgbClr val="1795FF"/>
      </a:accent2>
      <a:accent3>
        <a:srgbClr val="00325C"/>
      </a:accent3>
      <a:accent4>
        <a:srgbClr val="3F6C19"/>
      </a:accent4>
      <a:accent5>
        <a:srgbClr val="0058A2"/>
      </a:accent5>
      <a:accent6>
        <a:srgbClr val="1AB39F"/>
      </a:accent6>
      <a:hlink>
        <a:srgbClr val="00325C"/>
      </a:hlink>
      <a:folHlink>
        <a:srgbClr val="0058A2"/>
      </a:folHlink>
    </a:clrScheme>
    <a:fontScheme name="Μετρό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Μετρό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1225</TotalTime>
  <Words>590</Words>
  <Application>Microsoft Office PowerPoint</Application>
  <PresentationFormat>Προβολή στην οθόνη (4:3)</PresentationFormat>
  <Paragraphs>166</Paragraphs>
  <Slides>19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19</vt:i4>
      </vt:variant>
    </vt:vector>
  </HeadingPairs>
  <TitlesOfParts>
    <vt:vector size="20" baseType="lpstr">
      <vt:lpstr>Μετρό</vt:lpstr>
      <vt:lpstr>      &lt;&lt;ΚατασκευΗ ενΟΣ ιστοχΩρου για την υποστΗριξη τηΣ διαδικτυακΗΣ παρουσΙασ σχολεΙου&gt;&gt; </vt:lpstr>
      <vt:lpstr>Σκοπός της πτυχιακής εργασίας</vt:lpstr>
      <vt:lpstr>Σκοπός της πτυχιακής εργασίας</vt:lpstr>
      <vt:lpstr>Τεχνολογίες που χρησιμοποιήθηκαν</vt:lpstr>
      <vt:lpstr>Διαφάνεια 5</vt:lpstr>
      <vt:lpstr>Διαφάνεια 6</vt:lpstr>
      <vt:lpstr>Διαφάνεια 7</vt:lpstr>
      <vt:lpstr>Τεχνολογίες που χρησιμοποιήθηκαν</vt:lpstr>
      <vt:lpstr>Εγκατάσταση και ρύθμιση επεκτάσεων</vt:lpstr>
      <vt:lpstr>Ενθέματα  που χρησιμοποιήθηκαν</vt:lpstr>
      <vt:lpstr>Πρόσθετα που χρησιμοποιήθηκαν</vt:lpstr>
      <vt:lpstr>Πρόσθετα που χρησιμοποιήθηκαν</vt:lpstr>
      <vt:lpstr>Εφαρμογές  που χρησιμοποιήθηκαν</vt:lpstr>
      <vt:lpstr>Εφαρμογές  που χρησιμοποιήθηκαν</vt:lpstr>
      <vt:lpstr>Εφαρμογές  που χρησιμοποιήθηκαν</vt:lpstr>
      <vt:lpstr>Διαφάνεια 16</vt:lpstr>
      <vt:lpstr>Διαχείριση Αρχείων</vt:lpstr>
      <vt:lpstr>Βιβλιογραφία</vt:lpstr>
      <vt:lpstr>Ευχαριστούμε  πολύ για την προσοχή σας!!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&lt;&lt;Κατασκευή ενός ιστοχώρου για την υποστήριξη της διαδικτυακής παρουσίας σχολείου&gt;&gt;</dc:title>
  <dc:creator>ΣΟΦΙΑ</dc:creator>
  <cp:lastModifiedBy>ΣΟΦΙΑ</cp:lastModifiedBy>
  <cp:revision>70</cp:revision>
  <dcterms:created xsi:type="dcterms:W3CDTF">2013-05-20T19:10:50Z</dcterms:created>
  <dcterms:modified xsi:type="dcterms:W3CDTF">2013-06-03T18:28:32Z</dcterms:modified>
</cp:coreProperties>
</file>