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4" r:id="rId16"/>
    <p:sldId id="272" r:id="rId17"/>
    <p:sldId id="273" r:id="rId18"/>
    <p:sldId id="274" r:id="rId19"/>
    <p:sldId id="275" r:id="rId20"/>
    <p:sldId id="276" r:id="rId21"/>
    <p:sldId id="277" r:id="rId22"/>
    <p:sldId id="296" r:id="rId23"/>
    <p:sldId id="298" r:id="rId24"/>
    <p:sldId id="299" r:id="rId25"/>
    <p:sldId id="290" r:id="rId26"/>
    <p:sldId id="291" r:id="rId27"/>
    <p:sldId id="292" r:id="rId28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D71F5A-A273-4850-9323-D4B86711AE9C}">
          <p14:sldIdLst>
            <p14:sldId id="287"/>
            <p14:sldId id="259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Untitled Section" id="{4684918C-BF3A-4B0B-BD77-58AB28E07E22}">
          <p14:sldIdLst>
            <p14:sldId id="270"/>
            <p14:sldId id="271"/>
            <p14:sldId id="294"/>
            <p14:sldId id="272"/>
            <p14:sldId id="273"/>
            <p14:sldId id="274"/>
            <p14:sldId id="275"/>
            <p14:sldId id="276"/>
            <p14:sldId id="277"/>
            <p14:sldId id="296"/>
            <p14:sldId id="298"/>
            <p14:sldId id="29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BC5F1-1D33-4F87-8ED7-1778C210621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A64D7A-95FC-405B-A439-E83EB4081ECD}">
      <dgm:prSet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Η Αναγνώριση Προσώπου (</a:t>
          </a:r>
          <a:r>
            <a:rPr lang="el-GR" sz="1800" dirty="0" err="1">
              <a:latin typeface="Calibri" panose="020F0502020204030204" pitchFamily="34" charset="0"/>
              <a:cs typeface="Calibri" panose="020F0502020204030204" pitchFamily="34" charset="0"/>
            </a:rPr>
            <a:t>facial</a:t>
          </a:r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 recognition) αποτελεί μία από τις πλέον διαδεδομένες Βιομετρικές Τεχνολογίες</a:t>
          </a:r>
        </a:p>
      </dgm:t>
    </dgm:pt>
    <dgm:pt modelId="{3E42EF38-DE2D-44CF-AD50-DB129F8AFEE4}" type="parTrans" cxnId="{78BBE8B9-A867-437C-9773-B948E96E45E4}">
      <dgm:prSet/>
      <dgm:spPr/>
      <dgm:t>
        <a:bodyPr/>
        <a:lstStyle/>
        <a:p>
          <a:endParaRPr lang="el-GR"/>
        </a:p>
      </dgm:t>
    </dgm:pt>
    <dgm:pt modelId="{EF627E18-66DF-49BB-9B85-E0093BE6E8DB}" type="sibTrans" cxnId="{78BBE8B9-A867-437C-9773-B948E96E45E4}">
      <dgm:prSet/>
      <dgm:spPr/>
      <dgm:t>
        <a:bodyPr/>
        <a:lstStyle/>
        <a:p>
          <a:endParaRPr lang="el-GR"/>
        </a:p>
      </dgm:t>
    </dgm:pt>
    <dgm:pt modelId="{B41E3AA7-D94C-463E-AA78-F964B0E9B33D}">
      <dgm:prSet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ι μέθοδοι αναγνώρισης όσο και οι αλγόριθμοι που εφαρμόζονται για την επεξεργασία των δεδομένων υλοποιούνται πιο εύκολα</a:t>
          </a: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τα τελευταία χρόνια</a:t>
          </a:r>
        </a:p>
      </dgm:t>
    </dgm:pt>
    <dgm:pt modelId="{1267595C-5F05-48AF-A07A-57D6627A03BB}" type="parTrans" cxnId="{FDE4ED04-4475-43E8-9D5C-836EE311349D}">
      <dgm:prSet/>
      <dgm:spPr/>
      <dgm:t>
        <a:bodyPr/>
        <a:lstStyle/>
        <a:p>
          <a:endParaRPr lang="el-GR"/>
        </a:p>
      </dgm:t>
    </dgm:pt>
    <dgm:pt modelId="{9D2782A3-C5AB-42BE-A876-DDF2DD31B711}" type="sibTrans" cxnId="{FDE4ED04-4475-43E8-9D5C-836EE311349D}">
      <dgm:prSet/>
      <dgm:spPr/>
      <dgm:t>
        <a:bodyPr/>
        <a:lstStyle/>
        <a:p>
          <a:endParaRPr lang="el-GR"/>
        </a:p>
      </dgm:t>
    </dgm:pt>
    <dgm:pt modelId="{0501BFC1-FBF4-4A8E-95BB-23E221E9D018}">
      <dgm:prSet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Το 1964 αποτελεί ορόσημο για την τεχνολογία Αναγνώρισης Προσώπου</a:t>
          </a:r>
        </a:p>
      </dgm:t>
    </dgm:pt>
    <dgm:pt modelId="{3C9E0F2F-5815-4A7E-BB1B-C3F0860CE768}" type="parTrans" cxnId="{6A32FD52-F1E3-424B-A036-3268C43F7B0E}">
      <dgm:prSet/>
      <dgm:spPr/>
      <dgm:t>
        <a:bodyPr/>
        <a:lstStyle/>
        <a:p>
          <a:endParaRPr lang="el-GR"/>
        </a:p>
      </dgm:t>
    </dgm:pt>
    <dgm:pt modelId="{7E7DC524-4678-46F8-8754-225CAD2BB760}" type="sibTrans" cxnId="{6A32FD52-F1E3-424B-A036-3268C43F7B0E}">
      <dgm:prSet/>
      <dgm:spPr/>
      <dgm:t>
        <a:bodyPr/>
        <a:lstStyle/>
        <a:p>
          <a:endParaRPr lang="el-GR"/>
        </a:p>
      </dgm:t>
    </dgm:pt>
    <dgm:pt modelId="{348E2088-45B5-44BC-B596-647141C52335}">
      <dgm:prSet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Από την 11η Σεπτεμβρίου και μετά η Αμερικανική Κυβέρνηση  βοήθησε στην ραγδαία ανάπτυξη της τεχνολογίας αυτής</a:t>
          </a:r>
        </a:p>
      </dgm:t>
    </dgm:pt>
    <dgm:pt modelId="{5BAD4315-324C-4E94-9820-76B07BED03D5}" type="parTrans" cxnId="{D1AAC6DE-DE88-49B1-9C94-9BC3B8C46796}">
      <dgm:prSet/>
      <dgm:spPr/>
      <dgm:t>
        <a:bodyPr/>
        <a:lstStyle/>
        <a:p>
          <a:endParaRPr lang="el-GR"/>
        </a:p>
      </dgm:t>
    </dgm:pt>
    <dgm:pt modelId="{0641FD19-274D-45CE-A434-8005669E540E}" type="sibTrans" cxnId="{D1AAC6DE-DE88-49B1-9C94-9BC3B8C46796}">
      <dgm:prSet/>
      <dgm:spPr/>
      <dgm:t>
        <a:bodyPr/>
        <a:lstStyle/>
        <a:p>
          <a:endParaRPr lang="el-GR"/>
        </a:p>
      </dgm:t>
    </dgm:pt>
    <dgm:pt modelId="{68962FD6-0EBB-4DCD-A73C-3B922565F3CE}" type="pres">
      <dgm:prSet presAssocID="{5FEBC5F1-1D33-4F87-8ED7-1778C2106213}" presName="Name0" presStyleCnt="0">
        <dgm:presLayoutVars>
          <dgm:dir/>
          <dgm:resizeHandles val="exact"/>
        </dgm:presLayoutVars>
      </dgm:prSet>
      <dgm:spPr/>
    </dgm:pt>
    <dgm:pt modelId="{0007264B-522E-4EE1-9791-7734F5C6DD44}" type="pres">
      <dgm:prSet presAssocID="{5FEBC5F1-1D33-4F87-8ED7-1778C2106213}" presName="arrow" presStyleLbl="bgShp" presStyleIdx="0" presStyleCnt="1"/>
      <dgm:spPr/>
    </dgm:pt>
    <dgm:pt modelId="{6E18BD13-7B6C-44A7-B623-E6D554953887}" type="pres">
      <dgm:prSet presAssocID="{5FEBC5F1-1D33-4F87-8ED7-1778C2106213}" presName="points" presStyleCnt="0"/>
      <dgm:spPr/>
    </dgm:pt>
    <dgm:pt modelId="{739E208D-7FBD-4C0B-A8A8-7CA8DD748D40}" type="pres">
      <dgm:prSet presAssocID="{B2A64D7A-95FC-405B-A439-E83EB4081ECD}" presName="compositeA" presStyleCnt="0"/>
      <dgm:spPr/>
    </dgm:pt>
    <dgm:pt modelId="{8CB3EDAD-6BB0-450F-8580-A38642752A97}" type="pres">
      <dgm:prSet presAssocID="{B2A64D7A-95FC-405B-A439-E83EB4081ECD}" presName="textA" presStyleLbl="revTx" presStyleIdx="0" presStyleCnt="4" custScaleX="120529">
        <dgm:presLayoutVars>
          <dgm:bulletEnabled val="1"/>
        </dgm:presLayoutVars>
      </dgm:prSet>
      <dgm:spPr/>
    </dgm:pt>
    <dgm:pt modelId="{521AC9F0-BE2E-4780-8586-6AA0BB3EAF6F}" type="pres">
      <dgm:prSet presAssocID="{B2A64D7A-95FC-405B-A439-E83EB4081ECD}" presName="circleA" presStyleLbl="node1" presStyleIdx="0" presStyleCnt="4"/>
      <dgm:spPr/>
    </dgm:pt>
    <dgm:pt modelId="{FB526A27-76FC-4E76-85D0-AAB63A8E5B18}" type="pres">
      <dgm:prSet presAssocID="{B2A64D7A-95FC-405B-A439-E83EB4081ECD}" presName="spaceA" presStyleCnt="0"/>
      <dgm:spPr/>
    </dgm:pt>
    <dgm:pt modelId="{0C95D089-DEC1-4B92-8655-EBDF8B8074DB}" type="pres">
      <dgm:prSet presAssocID="{EF627E18-66DF-49BB-9B85-E0093BE6E8DB}" presName="space" presStyleCnt="0"/>
      <dgm:spPr/>
    </dgm:pt>
    <dgm:pt modelId="{726DD6CB-2E23-4B0B-B10C-95386444851D}" type="pres">
      <dgm:prSet presAssocID="{B41E3AA7-D94C-463E-AA78-F964B0E9B33D}" presName="compositeB" presStyleCnt="0"/>
      <dgm:spPr/>
    </dgm:pt>
    <dgm:pt modelId="{5FC86D63-FC0A-4538-9A7A-E3839238E96D}" type="pres">
      <dgm:prSet presAssocID="{B41E3AA7-D94C-463E-AA78-F964B0E9B33D}" presName="textB" presStyleLbl="revTx" presStyleIdx="1" presStyleCnt="4" custScaleX="126993">
        <dgm:presLayoutVars>
          <dgm:bulletEnabled val="1"/>
        </dgm:presLayoutVars>
      </dgm:prSet>
      <dgm:spPr/>
    </dgm:pt>
    <dgm:pt modelId="{7141241D-18E7-4EBB-9A50-2E246BC79173}" type="pres">
      <dgm:prSet presAssocID="{B41E3AA7-D94C-463E-AA78-F964B0E9B33D}" presName="circleB" presStyleLbl="node1" presStyleIdx="1" presStyleCnt="4"/>
      <dgm:spPr/>
    </dgm:pt>
    <dgm:pt modelId="{93F44844-AEFC-45A9-B5C9-7F5AD70952B5}" type="pres">
      <dgm:prSet presAssocID="{B41E3AA7-D94C-463E-AA78-F964B0E9B33D}" presName="spaceB" presStyleCnt="0"/>
      <dgm:spPr/>
    </dgm:pt>
    <dgm:pt modelId="{FDBB89BF-48C8-4A54-BB33-DAAD00732AD1}" type="pres">
      <dgm:prSet presAssocID="{9D2782A3-C5AB-42BE-A876-DDF2DD31B711}" presName="space" presStyleCnt="0"/>
      <dgm:spPr/>
    </dgm:pt>
    <dgm:pt modelId="{D0C6DD57-312D-436E-BFAD-614F71B12CBA}" type="pres">
      <dgm:prSet presAssocID="{0501BFC1-FBF4-4A8E-95BB-23E221E9D018}" presName="compositeA" presStyleCnt="0"/>
      <dgm:spPr/>
    </dgm:pt>
    <dgm:pt modelId="{33E8B4AB-CACF-4B8B-8759-830E09F0BBA9}" type="pres">
      <dgm:prSet presAssocID="{0501BFC1-FBF4-4A8E-95BB-23E221E9D018}" presName="textA" presStyleLbl="revTx" presStyleIdx="2" presStyleCnt="4">
        <dgm:presLayoutVars>
          <dgm:bulletEnabled val="1"/>
        </dgm:presLayoutVars>
      </dgm:prSet>
      <dgm:spPr/>
    </dgm:pt>
    <dgm:pt modelId="{63CCF43C-D2A9-410A-ADF4-6DAA52AB9BB8}" type="pres">
      <dgm:prSet presAssocID="{0501BFC1-FBF4-4A8E-95BB-23E221E9D018}" presName="circleA" presStyleLbl="node1" presStyleIdx="2" presStyleCnt="4"/>
      <dgm:spPr/>
    </dgm:pt>
    <dgm:pt modelId="{7F127E21-3C5C-4F6E-ACD5-26D163BBD495}" type="pres">
      <dgm:prSet presAssocID="{0501BFC1-FBF4-4A8E-95BB-23E221E9D018}" presName="spaceA" presStyleCnt="0"/>
      <dgm:spPr/>
    </dgm:pt>
    <dgm:pt modelId="{34BDC63B-12D8-4706-89B8-789B785F074F}" type="pres">
      <dgm:prSet presAssocID="{7E7DC524-4678-46F8-8754-225CAD2BB760}" presName="space" presStyleCnt="0"/>
      <dgm:spPr/>
    </dgm:pt>
    <dgm:pt modelId="{38C18ECF-F007-479D-A8ED-2CCFEE0D2714}" type="pres">
      <dgm:prSet presAssocID="{348E2088-45B5-44BC-B596-647141C52335}" presName="compositeB" presStyleCnt="0"/>
      <dgm:spPr/>
    </dgm:pt>
    <dgm:pt modelId="{B6DFF96A-5778-4E8A-9DA6-AF667ECB8E79}" type="pres">
      <dgm:prSet presAssocID="{348E2088-45B5-44BC-B596-647141C52335}" presName="textB" presStyleLbl="revTx" presStyleIdx="3" presStyleCnt="4">
        <dgm:presLayoutVars>
          <dgm:bulletEnabled val="1"/>
        </dgm:presLayoutVars>
      </dgm:prSet>
      <dgm:spPr/>
    </dgm:pt>
    <dgm:pt modelId="{BBB562DD-9DDA-48DE-953A-EAAE16142975}" type="pres">
      <dgm:prSet presAssocID="{348E2088-45B5-44BC-B596-647141C52335}" presName="circleB" presStyleLbl="node1" presStyleIdx="3" presStyleCnt="4"/>
      <dgm:spPr/>
    </dgm:pt>
    <dgm:pt modelId="{EC3B35BA-715F-4FF7-8CAF-E6AC7A2CA750}" type="pres">
      <dgm:prSet presAssocID="{348E2088-45B5-44BC-B596-647141C52335}" presName="spaceB" presStyleCnt="0"/>
      <dgm:spPr/>
    </dgm:pt>
  </dgm:ptLst>
  <dgm:cxnLst>
    <dgm:cxn modelId="{FDE4ED04-4475-43E8-9D5C-836EE311349D}" srcId="{5FEBC5F1-1D33-4F87-8ED7-1778C2106213}" destId="{B41E3AA7-D94C-463E-AA78-F964B0E9B33D}" srcOrd="1" destOrd="0" parTransId="{1267595C-5F05-48AF-A07A-57D6627A03BB}" sibTransId="{9D2782A3-C5AB-42BE-A876-DDF2DD31B711}"/>
    <dgm:cxn modelId="{0C87222F-D8EB-477A-8A8B-3CACA6B24DC3}" type="presOf" srcId="{B2A64D7A-95FC-405B-A439-E83EB4081ECD}" destId="{8CB3EDAD-6BB0-450F-8580-A38642752A97}" srcOrd="0" destOrd="0" presId="urn:microsoft.com/office/officeart/2005/8/layout/hProcess11"/>
    <dgm:cxn modelId="{EB19EF65-4478-4BE2-AF5D-8CAB27BFAFAF}" type="presOf" srcId="{0501BFC1-FBF4-4A8E-95BB-23E221E9D018}" destId="{33E8B4AB-CACF-4B8B-8759-830E09F0BBA9}" srcOrd="0" destOrd="0" presId="urn:microsoft.com/office/officeart/2005/8/layout/hProcess11"/>
    <dgm:cxn modelId="{FFCE7069-9CB7-4A5B-BEA8-BB9A0123A7A4}" type="presOf" srcId="{348E2088-45B5-44BC-B596-647141C52335}" destId="{B6DFF96A-5778-4E8A-9DA6-AF667ECB8E79}" srcOrd="0" destOrd="0" presId="urn:microsoft.com/office/officeart/2005/8/layout/hProcess11"/>
    <dgm:cxn modelId="{6A32FD52-F1E3-424B-A036-3268C43F7B0E}" srcId="{5FEBC5F1-1D33-4F87-8ED7-1778C2106213}" destId="{0501BFC1-FBF4-4A8E-95BB-23E221E9D018}" srcOrd="2" destOrd="0" parTransId="{3C9E0F2F-5815-4A7E-BB1B-C3F0860CE768}" sibTransId="{7E7DC524-4678-46F8-8754-225CAD2BB760}"/>
    <dgm:cxn modelId="{78BBE8B9-A867-437C-9773-B948E96E45E4}" srcId="{5FEBC5F1-1D33-4F87-8ED7-1778C2106213}" destId="{B2A64D7A-95FC-405B-A439-E83EB4081ECD}" srcOrd="0" destOrd="0" parTransId="{3E42EF38-DE2D-44CF-AD50-DB129F8AFEE4}" sibTransId="{EF627E18-66DF-49BB-9B85-E0093BE6E8DB}"/>
    <dgm:cxn modelId="{743CE9D6-5885-45C1-B52B-83293EB01012}" type="presOf" srcId="{B41E3AA7-D94C-463E-AA78-F964B0E9B33D}" destId="{5FC86D63-FC0A-4538-9A7A-E3839238E96D}" srcOrd="0" destOrd="0" presId="urn:microsoft.com/office/officeart/2005/8/layout/hProcess11"/>
    <dgm:cxn modelId="{D1AAC6DE-DE88-49B1-9C94-9BC3B8C46796}" srcId="{5FEBC5F1-1D33-4F87-8ED7-1778C2106213}" destId="{348E2088-45B5-44BC-B596-647141C52335}" srcOrd="3" destOrd="0" parTransId="{5BAD4315-324C-4E94-9820-76B07BED03D5}" sibTransId="{0641FD19-274D-45CE-A434-8005669E540E}"/>
    <dgm:cxn modelId="{AFD3AAE7-3B6E-4E7A-86F0-8FCEE7A73CE7}" type="presOf" srcId="{5FEBC5F1-1D33-4F87-8ED7-1778C2106213}" destId="{68962FD6-0EBB-4DCD-A73C-3B922565F3CE}" srcOrd="0" destOrd="0" presId="urn:microsoft.com/office/officeart/2005/8/layout/hProcess11"/>
    <dgm:cxn modelId="{FBD74289-97DE-4877-815A-4D58FDC086BB}" type="presParOf" srcId="{68962FD6-0EBB-4DCD-A73C-3B922565F3CE}" destId="{0007264B-522E-4EE1-9791-7734F5C6DD44}" srcOrd="0" destOrd="0" presId="urn:microsoft.com/office/officeart/2005/8/layout/hProcess11"/>
    <dgm:cxn modelId="{438F1D19-8D01-4739-B416-633A193724EA}" type="presParOf" srcId="{68962FD6-0EBB-4DCD-A73C-3B922565F3CE}" destId="{6E18BD13-7B6C-44A7-B623-E6D554953887}" srcOrd="1" destOrd="0" presId="urn:microsoft.com/office/officeart/2005/8/layout/hProcess11"/>
    <dgm:cxn modelId="{EFF69441-054A-4C95-8998-C8E71F1373CF}" type="presParOf" srcId="{6E18BD13-7B6C-44A7-B623-E6D554953887}" destId="{739E208D-7FBD-4C0B-A8A8-7CA8DD748D40}" srcOrd="0" destOrd="0" presId="urn:microsoft.com/office/officeart/2005/8/layout/hProcess11"/>
    <dgm:cxn modelId="{6D3C2650-E1C9-4B82-A147-0A181F27EBFD}" type="presParOf" srcId="{739E208D-7FBD-4C0B-A8A8-7CA8DD748D40}" destId="{8CB3EDAD-6BB0-450F-8580-A38642752A97}" srcOrd="0" destOrd="0" presId="urn:microsoft.com/office/officeart/2005/8/layout/hProcess11"/>
    <dgm:cxn modelId="{9C810CD4-F729-4870-B052-AAB4C10240A6}" type="presParOf" srcId="{739E208D-7FBD-4C0B-A8A8-7CA8DD748D40}" destId="{521AC9F0-BE2E-4780-8586-6AA0BB3EAF6F}" srcOrd="1" destOrd="0" presId="urn:microsoft.com/office/officeart/2005/8/layout/hProcess11"/>
    <dgm:cxn modelId="{70A3A008-587C-47DE-BBD7-6E9F1C8BB575}" type="presParOf" srcId="{739E208D-7FBD-4C0B-A8A8-7CA8DD748D40}" destId="{FB526A27-76FC-4E76-85D0-AAB63A8E5B18}" srcOrd="2" destOrd="0" presId="urn:microsoft.com/office/officeart/2005/8/layout/hProcess11"/>
    <dgm:cxn modelId="{372B33D9-A3C3-4F6F-B854-6F71128EB9AB}" type="presParOf" srcId="{6E18BD13-7B6C-44A7-B623-E6D554953887}" destId="{0C95D089-DEC1-4B92-8655-EBDF8B8074DB}" srcOrd="1" destOrd="0" presId="urn:microsoft.com/office/officeart/2005/8/layout/hProcess11"/>
    <dgm:cxn modelId="{8D9E7F7F-8A2A-476B-AC47-E72D093AA363}" type="presParOf" srcId="{6E18BD13-7B6C-44A7-B623-E6D554953887}" destId="{726DD6CB-2E23-4B0B-B10C-95386444851D}" srcOrd="2" destOrd="0" presId="urn:microsoft.com/office/officeart/2005/8/layout/hProcess11"/>
    <dgm:cxn modelId="{225D7384-9C0F-4761-A3DE-FB56DED548E1}" type="presParOf" srcId="{726DD6CB-2E23-4B0B-B10C-95386444851D}" destId="{5FC86D63-FC0A-4538-9A7A-E3839238E96D}" srcOrd="0" destOrd="0" presId="urn:microsoft.com/office/officeart/2005/8/layout/hProcess11"/>
    <dgm:cxn modelId="{E8B5E1D3-C977-453F-84D9-E43F920377B7}" type="presParOf" srcId="{726DD6CB-2E23-4B0B-B10C-95386444851D}" destId="{7141241D-18E7-4EBB-9A50-2E246BC79173}" srcOrd="1" destOrd="0" presId="urn:microsoft.com/office/officeart/2005/8/layout/hProcess11"/>
    <dgm:cxn modelId="{2D349B3F-CB2D-4741-8364-635D50C154F9}" type="presParOf" srcId="{726DD6CB-2E23-4B0B-B10C-95386444851D}" destId="{93F44844-AEFC-45A9-B5C9-7F5AD70952B5}" srcOrd="2" destOrd="0" presId="urn:microsoft.com/office/officeart/2005/8/layout/hProcess11"/>
    <dgm:cxn modelId="{C29A304F-07CC-4562-B814-A4C2247E3C5E}" type="presParOf" srcId="{6E18BD13-7B6C-44A7-B623-E6D554953887}" destId="{FDBB89BF-48C8-4A54-BB33-DAAD00732AD1}" srcOrd="3" destOrd="0" presId="urn:microsoft.com/office/officeart/2005/8/layout/hProcess11"/>
    <dgm:cxn modelId="{59F8BC31-7841-4E31-A360-0524271D2017}" type="presParOf" srcId="{6E18BD13-7B6C-44A7-B623-E6D554953887}" destId="{D0C6DD57-312D-436E-BFAD-614F71B12CBA}" srcOrd="4" destOrd="0" presId="urn:microsoft.com/office/officeart/2005/8/layout/hProcess11"/>
    <dgm:cxn modelId="{C6F84BE9-0545-4D83-8F0B-15CC390C35D9}" type="presParOf" srcId="{D0C6DD57-312D-436E-BFAD-614F71B12CBA}" destId="{33E8B4AB-CACF-4B8B-8759-830E09F0BBA9}" srcOrd="0" destOrd="0" presId="urn:microsoft.com/office/officeart/2005/8/layout/hProcess11"/>
    <dgm:cxn modelId="{A189BF0E-F943-4B42-84B8-8402D8A08C22}" type="presParOf" srcId="{D0C6DD57-312D-436E-BFAD-614F71B12CBA}" destId="{63CCF43C-D2A9-410A-ADF4-6DAA52AB9BB8}" srcOrd="1" destOrd="0" presId="urn:microsoft.com/office/officeart/2005/8/layout/hProcess11"/>
    <dgm:cxn modelId="{D017E215-5ED3-4473-A225-2E1FFF819BBB}" type="presParOf" srcId="{D0C6DD57-312D-436E-BFAD-614F71B12CBA}" destId="{7F127E21-3C5C-4F6E-ACD5-26D163BBD495}" srcOrd="2" destOrd="0" presId="urn:microsoft.com/office/officeart/2005/8/layout/hProcess11"/>
    <dgm:cxn modelId="{E4B8D7D5-0A00-497E-A10D-B1BBDE9F3104}" type="presParOf" srcId="{6E18BD13-7B6C-44A7-B623-E6D554953887}" destId="{34BDC63B-12D8-4706-89B8-789B785F074F}" srcOrd="5" destOrd="0" presId="urn:microsoft.com/office/officeart/2005/8/layout/hProcess11"/>
    <dgm:cxn modelId="{E6ECCE9D-A5A6-4163-A03F-457A8BCC6D5E}" type="presParOf" srcId="{6E18BD13-7B6C-44A7-B623-E6D554953887}" destId="{38C18ECF-F007-479D-A8ED-2CCFEE0D2714}" srcOrd="6" destOrd="0" presId="urn:microsoft.com/office/officeart/2005/8/layout/hProcess11"/>
    <dgm:cxn modelId="{01709E5F-C158-49E4-A0E1-F14D2993A2FA}" type="presParOf" srcId="{38C18ECF-F007-479D-A8ED-2CCFEE0D2714}" destId="{B6DFF96A-5778-4E8A-9DA6-AF667ECB8E79}" srcOrd="0" destOrd="0" presId="urn:microsoft.com/office/officeart/2005/8/layout/hProcess11"/>
    <dgm:cxn modelId="{B218EEAA-2B07-40BF-AC47-6163D5B42260}" type="presParOf" srcId="{38C18ECF-F007-479D-A8ED-2CCFEE0D2714}" destId="{BBB562DD-9DDA-48DE-953A-EAAE16142975}" srcOrd="1" destOrd="0" presId="urn:microsoft.com/office/officeart/2005/8/layout/hProcess11"/>
    <dgm:cxn modelId="{5C47E64C-11D2-4554-9D22-E42B8B05EAF0}" type="presParOf" srcId="{38C18ECF-F007-479D-A8ED-2CCFEE0D2714}" destId="{EC3B35BA-715F-4FF7-8CAF-E6AC7A2CA7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6C554-F117-4993-A80A-9CD115205EC3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F8E49A-9496-40C7-B6CA-62DA4E13E06A}">
      <dgm:prSet phldrT="[Κείμενο]"/>
      <dgm:spPr/>
      <dgm:t>
        <a:bodyPr/>
        <a:lstStyle/>
        <a:p>
          <a:pPr algn="ctr"/>
          <a:r>
            <a:rPr lang="el-GR" dirty="0"/>
            <a:t>πλεονεκτήματα</a:t>
          </a:r>
        </a:p>
      </dgm:t>
    </dgm:pt>
    <dgm:pt modelId="{0C171996-DFA9-46D2-BDCF-8BC57568A7BE}" type="parTrans" cxnId="{17A53EE5-116D-471A-A7D5-B5C3A8720347}">
      <dgm:prSet/>
      <dgm:spPr/>
      <dgm:t>
        <a:bodyPr/>
        <a:lstStyle/>
        <a:p>
          <a:endParaRPr lang="el-GR"/>
        </a:p>
      </dgm:t>
    </dgm:pt>
    <dgm:pt modelId="{E700B744-A8A0-467F-A5E9-135BB6E1FB4C}" type="sibTrans" cxnId="{17A53EE5-116D-471A-A7D5-B5C3A8720347}">
      <dgm:prSet/>
      <dgm:spPr/>
      <dgm:t>
        <a:bodyPr/>
        <a:lstStyle/>
        <a:p>
          <a:endParaRPr lang="el-GR"/>
        </a:p>
      </dgm:t>
    </dgm:pt>
    <dgm:pt modelId="{E8260CC7-37B1-4161-A71F-BE5EC6B17C84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Προσαρμοστικότητα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Αποδεικτική απόκριση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Αντοχή σε Σφάλματα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Γενικό Μοντέλο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Πολλές χρήσεις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>
              <a:solidFill>
                <a:schemeClr val="bg1">
                  <a:lumMod val="95000"/>
                </a:schemeClr>
              </a:solidFill>
            </a:rPr>
            <a:t>Ομοιομορφία στην ανάλυση</a:t>
          </a:r>
        </a:p>
      </dgm:t>
    </dgm:pt>
    <dgm:pt modelId="{DECBA701-124E-4B2B-809C-C03BA17BEEBD}" type="parTrans" cxnId="{9CCEC94C-A687-456A-9125-AD838C7B4F37}">
      <dgm:prSet/>
      <dgm:spPr/>
      <dgm:t>
        <a:bodyPr/>
        <a:lstStyle/>
        <a:p>
          <a:endParaRPr lang="el-GR"/>
        </a:p>
      </dgm:t>
    </dgm:pt>
    <dgm:pt modelId="{2C51003C-3FC5-44CE-99FA-4EA52CE0A89F}" type="sibTrans" cxnId="{9CCEC94C-A687-456A-9125-AD838C7B4F37}">
      <dgm:prSet/>
      <dgm:spPr/>
      <dgm:t>
        <a:bodyPr/>
        <a:lstStyle/>
        <a:p>
          <a:endParaRPr lang="el-GR"/>
        </a:p>
      </dgm:t>
    </dgm:pt>
    <dgm:pt modelId="{4698CA47-4667-48CD-9383-9EE2388791BA}">
      <dgm:prSet phldrT="[Κείμενο]"/>
      <dgm:spPr/>
      <dgm:t>
        <a:bodyPr/>
        <a:lstStyle/>
        <a:p>
          <a:pPr algn="ctr"/>
          <a:r>
            <a:rPr lang="el-GR" dirty="0"/>
            <a:t>μειονεκτήματα</a:t>
          </a:r>
        </a:p>
      </dgm:t>
    </dgm:pt>
    <dgm:pt modelId="{6606B336-F1D9-4171-B6C6-DD6F38A50EEA}" type="parTrans" cxnId="{602F75A4-A6B4-45A0-99BF-9948BCA6C142}">
      <dgm:prSet/>
      <dgm:spPr/>
      <dgm:t>
        <a:bodyPr/>
        <a:lstStyle/>
        <a:p>
          <a:endParaRPr lang="el-GR"/>
        </a:p>
      </dgm:t>
    </dgm:pt>
    <dgm:pt modelId="{1A71B085-F3AD-4FA7-8638-483D1A12CFD7}" type="sibTrans" cxnId="{602F75A4-A6B4-45A0-99BF-9948BCA6C142}">
      <dgm:prSet/>
      <dgm:spPr/>
      <dgm:t>
        <a:bodyPr/>
        <a:lstStyle/>
        <a:p>
          <a:endParaRPr lang="el-GR"/>
        </a:p>
      </dgm:t>
    </dgm:pt>
    <dgm:pt modelId="{8CE51E32-73CC-4691-89E4-8D11B625F1A6}">
      <dgm:prSet phldrT="[Κείμενο]"/>
      <dgm:spPr/>
      <dgm:t>
        <a:bodyPr/>
        <a:lstStyle/>
        <a:p>
          <a:r>
            <a:rPr lang="el-GR" dirty="0">
              <a:solidFill>
                <a:schemeClr val="bg1">
                  <a:lumMod val="95000"/>
                </a:schemeClr>
              </a:solidFill>
            </a:rPr>
            <a:t>Ανάγκη για βελτιστοποίηση</a:t>
          </a:r>
        </a:p>
        <a:p>
          <a:r>
            <a:rPr lang="el-GR" dirty="0">
              <a:solidFill>
                <a:schemeClr val="bg1">
                  <a:lumMod val="95000"/>
                </a:schemeClr>
              </a:solidFill>
            </a:rPr>
            <a:t>Όχι καλή γενίκευση</a:t>
          </a:r>
        </a:p>
        <a:p>
          <a:r>
            <a:rPr lang="el-GR" dirty="0">
              <a:solidFill>
                <a:schemeClr val="bg1">
                  <a:lumMod val="95000"/>
                </a:schemeClr>
              </a:solidFill>
            </a:rPr>
            <a:t>Δύσκολη επεξήγηση γνώσης</a:t>
          </a:r>
        </a:p>
        <a:p>
          <a:r>
            <a:rPr lang="el-GR" dirty="0">
              <a:solidFill>
                <a:schemeClr val="bg1">
                  <a:lumMod val="95000"/>
                </a:schemeClr>
              </a:solidFill>
            </a:rPr>
            <a:t>Υπάρχει ανάγκη μάθησης</a:t>
          </a:r>
        </a:p>
      </dgm:t>
    </dgm:pt>
    <dgm:pt modelId="{39AD0D0B-D8AD-4305-B6C7-28E6BAC7CDB3}" type="parTrans" cxnId="{F481F8B8-94AE-4ECF-9A9E-56215AC892D8}">
      <dgm:prSet/>
      <dgm:spPr/>
      <dgm:t>
        <a:bodyPr/>
        <a:lstStyle/>
        <a:p>
          <a:endParaRPr lang="el-GR"/>
        </a:p>
      </dgm:t>
    </dgm:pt>
    <dgm:pt modelId="{ABA5DE1B-3EAC-447B-A8A7-D6C916F14893}" type="sibTrans" cxnId="{F481F8B8-94AE-4ECF-9A9E-56215AC892D8}">
      <dgm:prSet/>
      <dgm:spPr/>
      <dgm:t>
        <a:bodyPr/>
        <a:lstStyle/>
        <a:p>
          <a:endParaRPr lang="el-GR"/>
        </a:p>
      </dgm:t>
    </dgm:pt>
    <dgm:pt modelId="{B0045173-F384-455A-A356-3184DD6B7468}" type="pres">
      <dgm:prSet presAssocID="{5326C554-F117-4993-A80A-9CD115205EC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14A39C27-2275-42E6-BE65-DC0139AA8950}" type="pres">
      <dgm:prSet presAssocID="{5326C554-F117-4993-A80A-9CD115205EC3}" presName="Background" presStyleLbl="node1" presStyleIdx="0" presStyleCnt="1"/>
      <dgm:spPr/>
    </dgm:pt>
    <dgm:pt modelId="{D5E4A1C7-C72F-451D-A297-88DDFFAD8E9E}" type="pres">
      <dgm:prSet presAssocID="{5326C554-F117-4993-A80A-9CD115205EC3}" presName="Divider" presStyleLbl="callout" presStyleIdx="0" presStyleCnt="1"/>
      <dgm:spPr/>
    </dgm:pt>
    <dgm:pt modelId="{C6F8B33F-D2C6-4F40-9CA2-2DE2CAE5B305}" type="pres">
      <dgm:prSet presAssocID="{5326C554-F117-4993-A80A-9CD115205EC3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EC0DFD6-9695-4D9E-90E6-3B1AAA72406E}" type="pres">
      <dgm:prSet presAssocID="{5326C554-F117-4993-A80A-9CD115205EC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36B4D0-1C58-4EDB-B69A-97C6B0860012}" type="pres">
      <dgm:prSet presAssocID="{5326C554-F117-4993-A80A-9CD115205EC3}" presName="ParentText1" presStyleLbl="revTx" presStyleIdx="0" presStyleCnt="0">
        <dgm:presLayoutVars>
          <dgm:chMax val="1"/>
          <dgm:chPref val="1"/>
        </dgm:presLayoutVars>
      </dgm:prSet>
      <dgm:spPr/>
    </dgm:pt>
    <dgm:pt modelId="{A501D08E-3021-44D3-8BCC-63C4D1B5E05C}" type="pres">
      <dgm:prSet presAssocID="{5326C554-F117-4993-A80A-9CD115205EC3}" presName="ParentShape1" presStyleLbl="alignImgPlace1" presStyleIdx="0" presStyleCnt="2">
        <dgm:presLayoutVars/>
      </dgm:prSet>
      <dgm:spPr/>
    </dgm:pt>
    <dgm:pt modelId="{936D8B91-6973-4406-BC35-46A0E06F0284}" type="pres">
      <dgm:prSet presAssocID="{5326C554-F117-4993-A80A-9CD115205EC3}" presName="ParentText2" presStyleLbl="revTx" presStyleIdx="0" presStyleCnt="0">
        <dgm:presLayoutVars>
          <dgm:chMax val="1"/>
          <dgm:chPref val="1"/>
        </dgm:presLayoutVars>
      </dgm:prSet>
      <dgm:spPr/>
    </dgm:pt>
    <dgm:pt modelId="{A850A67A-3F7C-4DEE-81E6-0109BC44D781}" type="pres">
      <dgm:prSet presAssocID="{5326C554-F117-4993-A80A-9CD115205EC3}" presName="ParentShape2" presStyleLbl="alignImgPlace1" presStyleIdx="1" presStyleCnt="2">
        <dgm:presLayoutVars/>
      </dgm:prSet>
      <dgm:spPr/>
    </dgm:pt>
  </dgm:ptLst>
  <dgm:cxnLst>
    <dgm:cxn modelId="{9CCEC94C-A687-456A-9125-AD838C7B4F37}" srcId="{98F8E49A-9496-40C7-B6CA-62DA4E13E06A}" destId="{E8260CC7-37B1-4161-A71F-BE5EC6B17C84}" srcOrd="0" destOrd="0" parTransId="{DECBA701-124E-4B2B-809C-C03BA17BEEBD}" sibTransId="{2C51003C-3FC5-44CE-99FA-4EA52CE0A89F}"/>
    <dgm:cxn modelId="{F3972085-4938-40AF-8407-3016ABE6F22A}" type="presOf" srcId="{E8260CC7-37B1-4161-A71F-BE5EC6B17C84}" destId="{C6F8B33F-D2C6-4F40-9CA2-2DE2CAE5B305}" srcOrd="0" destOrd="0" presId="urn:microsoft.com/office/officeart/2009/3/layout/OpposingIdeas"/>
    <dgm:cxn modelId="{E4116E97-2EC8-4353-98B4-F0BA23F04994}" type="presOf" srcId="{98F8E49A-9496-40C7-B6CA-62DA4E13E06A}" destId="{A501D08E-3021-44D3-8BCC-63C4D1B5E05C}" srcOrd="1" destOrd="0" presId="urn:microsoft.com/office/officeart/2009/3/layout/OpposingIdeas"/>
    <dgm:cxn modelId="{E335BCA3-808E-4CDA-BB7C-DD387FBEBCE5}" type="presOf" srcId="{4698CA47-4667-48CD-9383-9EE2388791BA}" destId="{936D8B91-6973-4406-BC35-46A0E06F0284}" srcOrd="0" destOrd="0" presId="urn:microsoft.com/office/officeart/2009/3/layout/OpposingIdeas"/>
    <dgm:cxn modelId="{602F75A4-A6B4-45A0-99BF-9948BCA6C142}" srcId="{5326C554-F117-4993-A80A-9CD115205EC3}" destId="{4698CA47-4667-48CD-9383-9EE2388791BA}" srcOrd="1" destOrd="0" parTransId="{6606B336-F1D9-4171-B6C6-DD6F38A50EEA}" sibTransId="{1A71B085-F3AD-4FA7-8638-483D1A12CFD7}"/>
    <dgm:cxn modelId="{05BC38A9-0503-4EDC-9F58-F73F993015A1}" type="presOf" srcId="{8CE51E32-73CC-4691-89E4-8D11B625F1A6}" destId="{0EC0DFD6-9695-4D9E-90E6-3B1AAA72406E}" srcOrd="0" destOrd="0" presId="urn:microsoft.com/office/officeart/2009/3/layout/OpposingIdeas"/>
    <dgm:cxn modelId="{4E9AEBB2-7865-4B86-9F77-0413CF3CA961}" type="presOf" srcId="{5326C554-F117-4993-A80A-9CD115205EC3}" destId="{B0045173-F384-455A-A356-3184DD6B7468}" srcOrd="0" destOrd="0" presId="urn:microsoft.com/office/officeart/2009/3/layout/OpposingIdeas"/>
    <dgm:cxn modelId="{F481F8B8-94AE-4ECF-9A9E-56215AC892D8}" srcId="{4698CA47-4667-48CD-9383-9EE2388791BA}" destId="{8CE51E32-73CC-4691-89E4-8D11B625F1A6}" srcOrd="0" destOrd="0" parTransId="{39AD0D0B-D8AD-4305-B6C7-28E6BAC7CDB3}" sibTransId="{ABA5DE1B-3EAC-447B-A8A7-D6C916F14893}"/>
    <dgm:cxn modelId="{7C6F53C5-F07B-4F0C-A214-41E0CC554774}" type="presOf" srcId="{98F8E49A-9496-40C7-B6CA-62DA4E13E06A}" destId="{A736B4D0-1C58-4EDB-B69A-97C6B0860012}" srcOrd="0" destOrd="0" presId="urn:microsoft.com/office/officeart/2009/3/layout/OpposingIdeas"/>
    <dgm:cxn modelId="{17A53EE5-116D-471A-A7D5-B5C3A8720347}" srcId="{5326C554-F117-4993-A80A-9CD115205EC3}" destId="{98F8E49A-9496-40C7-B6CA-62DA4E13E06A}" srcOrd="0" destOrd="0" parTransId="{0C171996-DFA9-46D2-BDCF-8BC57568A7BE}" sibTransId="{E700B744-A8A0-467F-A5E9-135BB6E1FB4C}"/>
    <dgm:cxn modelId="{C24163E6-E45F-42B1-A905-59BB2471318C}" type="presOf" srcId="{4698CA47-4667-48CD-9383-9EE2388791BA}" destId="{A850A67A-3F7C-4DEE-81E6-0109BC44D781}" srcOrd="1" destOrd="0" presId="urn:microsoft.com/office/officeart/2009/3/layout/OpposingIdeas"/>
    <dgm:cxn modelId="{C87062BF-77DF-4B58-82F7-CD8BCCDB5A34}" type="presParOf" srcId="{B0045173-F384-455A-A356-3184DD6B7468}" destId="{14A39C27-2275-42E6-BE65-DC0139AA8950}" srcOrd="0" destOrd="0" presId="urn:microsoft.com/office/officeart/2009/3/layout/OpposingIdeas"/>
    <dgm:cxn modelId="{D61F8F7E-4131-43AC-ACFD-3FFECD4247B5}" type="presParOf" srcId="{B0045173-F384-455A-A356-3184DD6B7468}" destId="{D5E4A1C7-C72F-451D-A297-88DDFFAD8E9E}" srcOrd="1" destOrd="0" presId="urn:microsoft.com/office/officeart/2009/3/layout/OpposingIdeas"/>
    <dgm:cxn modelId="{171EEC92-B69E-412F-9079-1A670BC868C3}" type="presParOf" srcId="{B0045173-F384-455A-A356-3184DD6B7468}" destId="{C6F8B33F-D2C6-4F40-9CA2-2DE2CAE5B305}" srcOrd="2" destOrd="0" presId="urn:microsoft.com/office/officeart/2009/3/layout/OpposingIdeas"/>
    <dgm:cxn modelId="{F9CEE752-4310-4CE9-9EBC-FA22DFFF8155}" type="presParOf" srcId="{B0045173-F384-455A-A356-3184DD6B7468}" destId="{0EC0DFD6-9695-4D9E-90E6-3B1AAA72406E}" srcOrd="3" destOrd="0" presId="urn:microsoft.com/office/officeart/2009/3/layout/OpposingIdeas"/>
    <dgm:cxn modelId="{710BC8F2-4AC3-4439-AC92-DB58991AFAF9}" type="presParOf" srcId="{B0045173-F384-455A-A356-3184DD6B7468}" destId="{A736B4D0-1C58-4EDB-B69A-97C6B0860012}" srcOrd="4" destOrd="0" presId="urn:microsoft.com/office/officeart/2009/3/layout/OpposingIdeas"/>
    <dgm:cxn modelId="{64D5B183-13EC-44DE-94EF-7BB264D244A8}" type="presParOf" srcId="{B0045173-F384-455A-A356-3184DD6B7468}" destId="{A501D08E-3021-44D3-8BCC-63C4D1B5E05C}" srcOrd="5" destOrd="0" presId="urn:microsoft.com/office/officeart/2009/3/layout/OpposingIdeas"/>
    <dgm:cxn modelId="{70246445-B951-4283-891C-969C0E06E976}" type="presParOf" srcId="{B0045173-F384-455A-A356-3184DD6B7468}" destId="{936D8B91-6973-4406-BC35-46A0E06F0284}" srcOrd="6" destOrd="0" presId="urn:microsoft.com/office/officeart/2009/3/layout/OpposingIdeas"/>
    <dgm:cxn modelId="{02CD1955-BD28-4A34-83C1-D54C569EDA6B}" type="presParOf" srcId="{B0045173-F384-455A-A356-3184DD6B7468}" destId="{A850A67A-3F7C-4DEE-81E6-0109BC44D78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7264B-522E-4EE1-9791-7734F5C6DD44}">
      <dsp:nvSpPr>
        <dsp:cNvPr id="0" name=""/>
        <dsp:cNvSpPr/>
      </dsp:nvSpPr>
      <dsp:spPr>
        <a:xfrm>
          <a:off x="0" y="1457142"/>
          <a:ext cx="11273366" cy="194285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3EDAD-6BB0-450F-8580-A38642752A97}">
      <dsp:nvSpPr>
        <dsp:cNvPr id="0" name=""/>
        <dsp:cNvSpPr/>
      </dsp:nvSpPr>
      <dsp:spPr>
        <a:xfrm>
          <a:off x="3319" y="0"/>
          <a:ext cx="2642232" cy="194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Η Αναγνώριση Προσώπου (</a:t>
          </a:r>
          <a:r>
            <a:rPr lang="el-G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facial</a:t>
          </a: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 recognition) αποτελεί μία από τις πλέον διαδεδομένες Βιομετρικές Τεχνολογίες</a:t>
          </a:r>
        </a:p>
      </dsp:txBody>
      <dsp:txXfrm>
        <a:off x="3319" y="0"/>
        <a:ext cx="2642232" cy="1942856"/>
      </dsp:txXfrm>
    </dsp:sp>
    <dsp:sp modelId="{521AC9F0-BE2E-4780-8586-6AA0BB3EAF6F}">
      <dsp:nvSpPr>
        <dsp:cNvPr id="0" name=""/>
        <dsp:cNvSpPr/>
      </dsp:nvSpPr>
      <dsp:spPr>
        <a:xfrm>
          <a:off x="1081578" y="2185713"/>
          <a:ext cx="485714" cy="485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6D63-FC0A-4538-9A7A-E3839238E96D}">
      <dsp:nvSpPr>
        <dsp:cNvPr id="0" name=""/>
        <dsp:cNvSpPr/>
      </dsp:nvSpPr>
      <dsp:spPr>
        <a:xfrm>
          <a:off x="2755161" y="2914284"/>
          <a:ext cx="2783935" cy="194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ι μέθοδοι αναγνώρισης όσο και οι αλγόριθμοι που εφαρμόζονται για την επεξεργασία των δεδομένων υλοποιούνται πιο εύκολα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τα τελευταία χρόνια</a:t>
          </a:r>
        </a:p>
      </dsp:txBody>
      <dsp:txXfrm>
        <a:off x="2755161" y="2914284"/>
        <a:ext cx="2783935" cy="1942856"/>
      </dsp:txXfrm>
    </dsp:sp>
    <dsp:sp modelId="{7141241D-18E7-4EBB-9A50-2E246BC79173}">
      <dsp:nvSpPr>
        <dsp:cNvPr id="0" name=""/>
        <dsp:cNvSpPr/>
      </dsp:nvSpPr>
      <dsp:spPr>
        <a:xfrm>
          <a:off x="3904272" y="2185713"/>
          <a:ext cx="485714" cy="485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B4AB-CACF-4B8B-8759-830E09F0BBA9}">
      <dsp:nvSpPr>
        <dsp:cNvPr id="0" name=""/>
        <dsp:cNvSpPr/>
      </dsp:nvSpPr>
      <dsp:spPr>
        <a:xfrm>
          <a:off x="5648707" y="0"/>
          <a:ext cx="2192196" cy="194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Το 1964 αποτελεί ορόσημο για την τεχνολογία Αναγνώρισης Προσώπου</a:t>
          </a:r>
        </a:p>
      </dsp:txBody>
      <dsp:txXfrm>
        <a:off x="5648707" y="0"/>
        <a:ext cx="2192196" cy="1942856"/>
      </dsp:txXfrm>
    </dsp:sp>
    <dsp:sp modelId="{63CCF43C-D2A9-410A-ADF4-6DAA52AB9BB8}">
      <dsp:nvSpPr>
        <dsp:cNvPr id="0" name=""/>
        <dsp:cNvSpPr/>
      </dsp:nvSpPr>
      <dsp:spPr>
        <a:xfrm>
          <a:off x="6501948" y="2185713"/>
          <a:ext cx="485714" cy="485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FF96A-5778-4E8A-9DA6-AF667ECB8E79}">
      <dsp:nvSpPr>
        <dsp:cNvPr id="0" name=""/>
        <dsp:cNvSpPr/>
      </dsp:nvSpPr>
      <dsp:spPr>
        <a:xfrm>
          <a:off x="7950513" y="2914284"/>
          <a:ext cx="2192196" cy="194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Από την 11η Σεπτεμβρίου και μετά η Αμερικανική Κυβέρνηση  βοήθησε στην ραγδαία ανάπτυξη της τεχνολογίας αυτής</a:t>
          </a:r>
        </a:p>
      </dsp:txBody>
      <dsp:txXfrm>
        <a:off x="7950513" y="2914284"/>
        <a:ext cx="2192196" cy="1942856"/>
      </dsp:txXfrm>
    </dsp:sp>
    <dsp:sp modelId="{BBB562DD-9DDA-48DE-953A-EAAE16142975}">
      <dsp:nvSpPr>
        <dsp:cNvPr id="0" name=""/>
        <dsp:cNvSpPr/>
      </dsp:nvSpPr>
      <dsp:spPr>
        <a:xfrm>
          <a:off x="8803754" y="2185713"/>
          <a:ext cx="485714" cy="485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9C27-2275-42E6-BE65-DC0139AA8950}">
      <dsp:nvSpPr>
        <dsp:cNvPr id="0" name=""/>
        <dsp:cNvSpPr/>
      </dsp:nvSpPr>
      <dsp:spPr>
        <a:xfrm>
          <a:off x="2970210" y="754210"/>
          <a:ext cx="5444955" cy="2928111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A1C7-C72F-451D-A297-88DDFFAD8E9E}">
      <dsp:nvSpPr>
        <dsp:cNvPr id="0" name=""/>
        <dsp:cNvSpPr/>
      </dsp:nvSpPr>
      <dsp:spPr>
        <a:xfrm>
          <a:off x="5692688" y="1064767"/>
          <a:ext cx="725" cy="230699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8B33F-D2C6-4F40-9CA2-2DE2CAE5B305}">
      <dsp:nvSpPr>
        <dsp:cNvPr id="0" name=""/>
        <dsp:cNvSpPr/>
      </dsp:nvSpPr>
      <dsp:spPr>
        <a:xfrm>
          <a:off x="3151709" y="976037"/>
          <a:ext cx="2359480" cy="24844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Προσαρμοστικότητα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Αποδεικτική απόκριση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Αντοχή σε Σφάλματα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Γενικό Μοντέλο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Πολλές χρήσεις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Ομοιομορφία στην ανάλυση</a:t>
          </a:r>
        </a:p>
      </dsp:txBody>
      <dsp:txXfrm>
        <a:off x="3151709" y="976037"/>
        <a:ext cx="2359480" cy="2484457"/>
      </dsp:txXfrm>
    </dsp:sp>
    <dsp:sp modelId="{0EC0DFD6-9695-4D9E-90E6-3B1AAA72406E}">
      <dsp:nvSpPr>
        <dsp:cNvPr id="0" name=""/>
        <dsp:cNvSpPr/>
      </dsp:nvSpPr>
      <dsp:spPr>
        <a:xfrm>
          <a:off x="5874187" y="976037"/>
          <a:ext cx="2359480" cy="24844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Ανάγκη για βελτιστοποίηση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Όχι καλή γενίκευση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Δύσκολη επεξήγηση γνώσης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>
                  <a:lumMod val="95000"/>
                </a:schemeClr>
              </a:solidFill>
            </a:rPr>
            <a:t>Υπάρχει ανάγκη μάθησης</a:t>
          </a:r>
        </a:p>
      </dsp:txBody>
      <dsp:txXfrm>
        <a:off x="5874187" y="976037"/>
        <a:ext cx="2359480" cy="2484457"/>
      </dsp:txXfrm>
    </dsp:sp>
    <dsp:sp modelId="{A501D08E-3021-44D3-8BCC-63C4D1B5E05C}">
      <dsp:nvSpPr>
        <dsp:cNvPr id="0" name=""/>
        <dsp:cNvSpPr/>
      </dsp:nvSpPr>
      <dsp:spPr>
        <a:xfrm rot="16200000">
          <a:off x="919312" y="1143405"/>
          <a:ext cx="3194303" cy="9074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πλεονεκτήματα</a:t>
          </a:r>
        </a:p>
      </dsp:txBody>
      <dsp:txXfrm>
        <a:off x="1056465" y="1508202"/>
        <a:ext cx="2919997" cy="452204"/>
      </dsp:txXfrm>
    </dsp:sp>
    <dsp:sp modelId="{A850A67A-3F7C-4DEE-81E6-0109BC44D781}">
      <dsp:nvSpPr>
        <dsp:cNvPr id="0" name=""/>
        <dsp:cNvSpPr/>
      </dsp:nvSpPr>
      <dsp:spPr>
        <a:xfrm rot="5400000">
          <a:off x="7271761" y="2385634"/>
          <a:ext cx="3194303" cy="9074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μειονεκτήματα</a:t>
          </a:r>
        </a:p>
      </dsp:txBody>
      <dsp:txXfrm>
        <a:off x="7408914" y="2476125"/>
        <a:ext cx="2919997" cy="452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ECE69-E1B5-4BC3-A085-E3422B7FC2D9}" type="datetime1">
              <a:rPr lang="el-GR" smtClean="0"/>
              <a:t>28/3/2022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8B8688-7032-443B-A932-E8346A356BA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43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0CC527-2058-45C5-81CE-1A4CC03762B0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7142BC-A7BD-4276-975D-6351998F7C8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3444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7142BC-A7BD-4276-975D-6351998F7C85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0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C6EF26D-31FB-4AB2-89EE-C9247CB7B6B2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E08C20-ABBA-440C-AD46-3B5145B1C776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923507C-A43F-4B0B-8D7A-153578F61499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4240B-CEE1-4EAF-9EA6-10A303095030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B58B28E-2623-4269-917B-BEF5841EB0CA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58F354-24F8-4BAD-BC4B-41BEF594D336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BF79F-66CB-4BF4-A9AC-9F9EEA40E0AC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F11DDA-96C2-456F-8A6C-061ADE8773F4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95BCA-F2AF-4DEF-AF50-066721697078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C18378D-62E8-4772-B5F9-328BA464C8EB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183D8-81F1-4C3E-BF53-6CBA644C610F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604FFD3-7A5D-4B85-A9EC-96A5A7193242}" type="datetime1">
              <a:rPr lang="el-GR" noProof="0" smtClean="0"/>
              <a:t>28/3/2022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9" name="Ορθογώνιο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ποτέλεσμα εικόνας για ihu logo">
            <a:extLst>
              <a:ext uri="{FF2B5EF4-FFF2-40B4-BE49-F238E27FC236}">
                <a16:creationId xmlns:a16="http://schemas.microsoft.com/office/drawing/2014/main" id="{C95DC0B0-3D8F-42A4-A397-33781076D7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3" b="19417"/>
          <a:stretch>
            <a:fillRect/>
          </a:stretch>
        </p:blipFill>
        <p:spPr bwMode="auto">
          <a:xfrm>
            <a:off x="268816" y="239282"/>
            <a:ext cx="2774950" cy="8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F1814-A80C-49FA-AB71-744F253654C3}"/>
              </a:ext>
            </a:extLst>
          </p:cNvPr>
          <p:cNvSpPr txBox="1"/>
          <p:nvPr/>
        </p:nvSpPr>
        <p:spPr>
          <a:xfrm>
            <a:off x="3043766" y="0"/>
            <a:ext cx="6104466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18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ΔΙΕΘΝΕΣ ΠΑΝΕΠΙΣΤΗΜΙΟ ΤΗΣ ΕΛΛΑΔΟΣ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el-GR" sz="18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ΣΧΟΛΗ ΜΗΧΑΝΙΚΩΝ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el-GR" sz="1800" b="1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ΤΜΗΜΑ ΜΗΧΑΝΙΚΩΝ ΠΛΗΡΟΦΟΡΙΚΗΣ, ΥΠΟΛΟΓΙΣΤΩΝ ΚΑΙ ΤΗΛΕΠΙΚΟΙΝΩΝΙΩΝ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DD6A1-3B58-4AB1-A776-42ADC429098A}"/>
              </a:ext>
            </a:extLst>
          </p:cNvPr>
          <p:cNvSpPr txBox="1"/>
          <p:nvPr/>
        </p:nvSpPr>
        <p:spPr>
          <a:xfrm>
            <a:off x="2015066" y="2814208"/>
            <a:ext cx="8161867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</a:pPr>
            <a:r>
              <a:rPr lang="el-G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ΑΝΑΓΝΩΡΙΣΗ ΠΡΟΣΩΠΩΝ ΣΕ ΒΙΝΤΕΟ </a:t>
            </a:r>
            <a:br>
              <a:rPr lang="el-G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ΠΡΑΓΜΑΤΙΚΟ ΧΡΟΝΟ</a:t>
            </a:r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D3924-EC68-45EB-9E3D-EF311BFBD1DC}"/>
              </a:ext>
            </a:extLst>
          </p:cNvPr>
          <p:cNvSpPr txBox="1"/>
          <p:nvPr/>
        </p:nvSpPr>
        <p:spPr>
          <a:xfrm>
            <a:off x="3043767" y="4226815"/>
            <a:ext cx="610446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Πτυχιακή Εργασία της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Ελένης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Καρα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γιάννη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(3498)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Επιβλέπων: Στ.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Βολογιαννίδης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Επίκουρος Καθηγητής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AB87C-CDF3-4547-8376-8C200AFC4E33}"/>
              </a:ext>
            </a:extLst>
          </p:cNvPr>
          <p:cNvSpPr txBox="1"/>
          <p:nvPr/>
        </p:nvSpPr>
        <p:spPr>
          <a:xfrm>
            <a:off x="3875617" y="6399926"/>
            <a:ext cx="444076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600"/>
              </a:spcAft>
            </a:pP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ΣΕΡΡΕΣ, ΙΑΝΟΥΑΡΙΟΣ 2020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7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</a:t>
            </a:r>
            <a:r>
              <a:rPr lang="el-GR" dirty="0"/>
              <a:t>Πλατφόρμες Αναγνώρισης Προσώπου [1/2]</a:t>
            </a:r>
          </a:p>
        </p:txBody>
      </p:sp>
      <p:pic>
        <p:nvPicPr>
          <p:cNvPr id="5" name="Picture 14" descr="Icon&#10;&#10;Description automatically generated">
            <a:extLst>
              <a:ext uri="{FF2B5EF4-FFF2-40B4-BE49-F238E27FC236}">
                <a16:creationId xmlns:a16="http://schemas.microsoft.com/office/drawing/2014/main" id="{F1C9C61D-06E5-4203-BF15-7BE72C558D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3" y="1912329"/>
            <a:ext cx="978743" cy="1174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98AAF-B903-4FB7-B030-52588E8E074E}"/>
              </a:ext>
            </a:extLst>
          </p:cNvPr>
          <p:cNvSpPr txBox="1"/>
          <p:nvPr/>
        </p:nvSpPr>
        <p:spPr>
          <a:xfrm>
            <a:off x="1627657" y="191232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DeepFace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Αναπτύχθηκε από μια ομάδα ερευνητών του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Facebook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Είναι ένα υβριδικό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framework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αναγνώρισης προσώπου.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Επίσης, παρέχει ένα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 API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E4248-0742-4B77-85E4-C63169F1D7CA}"/>
              </a:ext>
            </a:extLst>
          </p:cNvPr>
          <p:cNvSpPr txBox="1"/>
          <p:nvPr/>
        </p:nvSpPr>
        <p:spPr>
          <a:xfrm>
            <a:off x="1950288" y="3423915"/>
            <a:ext cx="797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CompreFace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φαρμογή βασισμένη σε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docker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ίναι βασισμένο σε βιβλιοθήκες όπως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FaceNet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InsightFace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Έχει ποσοστό ακριβείας 99,83%.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6" descr="Icon&#10;&#10;Description automatically generated">
            <a:extLst>
              <a:ext uri="{FF2B5EF4-FFF2-40B4-BE49-F238E27FC236}">
                <a16:creationId xmlns:a16="http://schemas.microsoft.com/office/drawing/2014/main" id="{B5B005FF-D4E9-42E0-ABAF-A158308FAF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3" y="3490027"/>
            <a:ext cx="1410056" cy="1068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A8CB62-243E-42E1-9075-3E4B513C65A2}"/>
              </a:ext>
            </a:extLst>
          </p:cNvPr>
          <p:cNvSpPr txBox="1"/>
          <p:nvPr/>
        </p:nvSpPr>
        <p:spPr>
          <a:xfrm>
            <a:off x="477522" y="4961578"/>
            <a:ext cx="7023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 Recognition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Αναγνωρίζει και διαχειρίζεται τα πρόσωπα μέσω του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Python API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 μοντέλο έχει ποσοστό ακρίβειας 99,38%.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Παρέχει ένα απλό εργαλείο γραμμής εντολών: </a:t>
            </a:r>
            <a:r>
              <a:rPr lang="en-US" sz="18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</a:t>
            </a:r>
            <a:r>
              <a:rPr lang="el-GR" sz="18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</a:t>
            </a:r>
            <a:r>
              <a:rPr lang="en-US" sz="18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F181A-2CE5-45CE-BCC5-DFDB63C054C1}"/>
              </a:ext>
            </a:extLst>
          </p:cNvPr>
          <p:cNvSpPr txBox="1"/>
          <p:nvPr/>
        </p:nvSpPr>
        <p:spPr>
          <a:xfrm>
            <a:off x="477522" y="6161907"/>
            <a:ext cx="70239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docker</a:t>
            </a:r>
            <a:r>
              <a:rPr lang="el-GR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l-GR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(είναι μια τεχνολογία λειτουργικού συστήματος που επιτρέπει στις εφαρμογές να τοποθετούνται σαν στοιβαγμένα κουτιά)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4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</a:t>
            </a:r>
            <a:r>
              <a:rPr lang="el-GR" dirty="0"/>
              <a:t>Πλατφόρμες Αναγνώρισης Προσώπου [2/2]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F6617-BA6F-4018-AEBA-424AEEC1F1EA}"/>
              </a:ext>
            </a:extLst>
          </p:cNvPr>
          <p:cNvSpPr txBox="1"/>
          <p:nvPr/>
        </p:nvSpPr>
        <p:spPr>
          <a:xfrm>
            <a:off x="1719685" y="1841634"/>
            <a:ext cx="98858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InsightFace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Υπερσύγχρονη βιβλιοθήκη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2D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3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Βαθιάς Ανάλυσης προσώπου, ε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νσωματωμένη σε γλώσσα προγραμματισμού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Python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λγορίθμοι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αναγνώρισης προσώπου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SubCenter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ArcFace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εντοπισμού προσώπου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RetinaFace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και ευθυγράμμισης προσώπου.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Κατέχει υψηλό ποσοστό ακρίβειας της τάξης του 99,89%.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8" descr="Logo&#10;&#10;Description automatically generated">
            <a:extLst>
              <a:ext uri="{FF2B5EF4-FFF2-40B4-BE49-F238E27FC236}">
                <a16:creationId xmlns:a16="http://schemas.microsoft.com/office/drawing/2014/main" id="{9FE19AA3-6BC1-4078-8FD0-D14FA6AF82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0" y="1942353"/>
            <a:ext cx="1262325" cy="1275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006C0-699A-4AF5-894E-A4E165C1D19C}"/>
              </a:ext>
            </a:extLst>
          </p:cNvPr>
          <p:cNvSpPr txBox="1"/>
          <p:nvPr/>
        </p:nvSpPr>
        <p:spPr>
          <a:xfrm>
            <a:off x="457359" y="3624803"/>
            <a:ext cx="7310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FaceNet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Δημιουργήθηκε από μια ομάδα ερευνητών της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Google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κώδικας είναι εμπνευσμένος σε μεγάλο βαθμό από την υλοποίηση του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OpenFace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ακρίβεια αυτού του μοντέλου είναι αρκετά υψηλή με ποσοστό 99,65%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0" descr="Diagram&#10;&#10;Description automatically generated">
            <a:extLst>
              <a:ext uri="{FF2B5EF4-FFF2-40B4-BE49-F238E27FC236}">
                <a16:creationId xmlns:a16="http://schemas.microsoft.com/office/drawing/2014/main" id="{77D6D4FE-BC25-4B52-8CCB-474CB1A802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318961"/>
            <a:ext cx="3301841" cy="2358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70970D-6701-4F55-BA1D-2F04E8FD1B80}"/>
              </a:ext>
            </a:extLst>
          </p:cNvPr>
          <p:cNvSpPr txBox="1"/>
          <p:nvPr/>
        </p:nvSpPr>
        <p:spPr>
          <a:xfrm>
            <a:off x="457359" y="5098447"/>
            <a:ext cx="8889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InsightFace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-REST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ρόκειται για μια εφαρμογή βασισμένη σε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docker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 προγραμματιστές κατάφεραν να επιταχύνουν την αναγνώριση προσώπου του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InsightFace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επί τρείς φορές.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87A20-9508-4F2E-A858-062ECD06EBE6}"/>
              </a:ext>
            </a:extLst>
          </p:cNvPr>
          <p:cNvSpPr txBox="1"/>
          <p:nvPr/>
        </p:nvSpPr>
        <p:spPr>
          <a:xfrm>
            <a:off x="457359" y="6257054"/>
            <a:ext cx="70239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docker</a:t>
            </a:r>
            <a:r>
              <a:rPr lang="el-GR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l-GR" sz="16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(είναι μια τεχνολογία λειτουργικού συστήματος που επιτρέπει στις εφαρμογές να τοποθετούνται σαν στοιβαγμένα κουτιά)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πλατφόρμα </a:t>
            </a:r>
            <a:r>
              <a:rPr lang="el-GR" dirty="0" err="1"/>
              <a:t>OpenCV</a:t>
            </a:r>
            <a:r>
              <a:rPr lang="el-GR" dirty="0"/>
              <a:t> σε γλώσσα προγραμματισμού </a:t>
            </a:r>
            <a:r>
              <a:rPr lang="el-GR" dirty="0" err="1"/>
              <a:t>Python</a:t>
            </a:r>
            <a:r>
              <a:rPr lang="en-US" dirty="0"/>
              <a:t> [1/4]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A6BA6-7472-493F-995F-4F15FDB5BB30}"/>
              </a:ext>
            </a:extLst>
          </p:cNvPr>
          <p:cNvSpPr txBox="1"/>
          <p:nvPr/>
        </p:nvSpPr>
        <p:spPr>
          <a:xfrm>
            <a:off x="423494" y="1953468"/>
            <a:ext cx="521530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OpenCV</a:t>
            </a:r>
            <a:endParaRPr lang="el-GR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Είναι μια τεράστια βιβλιοθήκη ανοιχτού κώδικα, χρησιμοποιείται σε εφαρμογές υπολογιστικής όρασης, μηχανικής μάθησης και επεξεργασίας εικόνας.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Υπολογιστική Όραση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Computer Vision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Αποτελεί τ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θεμέλιο της τεχνητής νοημοσύνης.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Επεξεργασία Εικόνας (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 Processing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οηθάει σε εργασίες όπως είναι η ανάγνωση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reading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και η εγγραφή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εικόνων, ανίχνευση/εντοπισμός  προσώπων και των χαρακτηριστικών τους, ανίχνευση σχημάτων όπως τετράγωνα, κύκλοι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κ.α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4A71C-4B3A-4EFB-A829-47C4E573530C}"/>
              </a:ext>
            </a:extLst>
          </p:cNvPr>
          <p:cNvSpPr txBox="1"/>
          <p:nvPr/>
        </p:nvSpPr>
        <p:spPr>
          <a:xfrm>
            <a:off x="6350718" y="1953468"/>
            <a:ext cx="54177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Ορισμένα παραδείγματα εφαρμογών της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OpenCV: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Εντοπισμός προσώπου, αναγνώριση προσώπου, συστήματα αναγνώρισης προσώπου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Εντοπισμός αντικειμένων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Παρακολούθηση κίνησης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κ.α.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Ορισμένα Πλεονεκτήματα χρήσης της βιβλιοθήκης OpenCV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Εύκολη στην χρήση και στην εκμάθηση.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Πληθώρα παραδειγμάτων/σεμιναρίων στο διαδίκτυο.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υμβατότητα με ευρέως διαδεδομένες γλώσσες προγραμματισμού.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Διανέμεται δωρεάν.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112812-5359-413E-8624-E673F2C481DF}"/>
              </a:ext>
            </a:extLst>
          </p:cNvPr>
          <p:cNvCxnSpPr>
            <a:cxnSpLocks/>
          </p:cNvCxnSpPr>
          <p:nvPr/>
        </p:nvCxnSpPr>
        <p:spPr>
          <a:xfrm>
            <a:off x="5892800" y="2838730"/>
            <a:ext cx="0" cy="25878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7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πλατφόρμα OpenCV σε γλώσσα προγραμματισμού Python</a:t>
            </a:r>
            <a:r>
              <a:rPr lang="en-US" dirty="0"/>
              <a:t> [</a:t>
            </a:r>
            <a:r>
              <a:rPr lang="el-GR" dirty="0"/>
              <a:t>2</a:t>
            </a:r>
            <a:r>
              <a:rPr lang="en-US" dirty="0"/>
              <a:t>/</a:t>
            </a:r>
            <a:r>
              <a:rPr lang="el-GR" dirty="0"/>
              <a:t>4</a:t>
            </a:r>
            <a:r>
              <a:rPr lang="en-US" dirty="0"/>
              <a:t>]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A6BA6-7472-493F-995F-4F15FDB5BB30}"/>
              </a:ext>
            </a:extLst>
          </p:cNvPr>
          <p:cNvSpPr txBox="1"/>
          <p:nvPr/>
        </p:nvSpPr>
        <p:spPr>
          <a:xfrm>
            <a:off x="423494" y="1953468"/>
            <a:ext cx="52153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Έγινε επιλογή της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βιβλιοθήκη αυτής λόγο ενός βασικού αλγορίθμου που χρησιμοποιεί για την αναγνώριση προσώπων, ο οποίος βασίζεται στην μέθοδο «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Viola and Jones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».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αλγόριθμος ε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ίναι αρκετά ισχυρός και η εφαρμογή του για τον εντοπισμό προσώπου σε πραγματικό χρόνο έχει αποδειχθεί υψίστης σημασίας.</a:t>
            </a: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άνει χρήση των χαρακτηριστικών τύπου Haar για τον εντοπισμό προσώπων. </a:t>
            </a:r>
          </a:p>
          <a:p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Αποτελείται από τα εξής βασικά βήματα: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Επιλογή χαρακτηριστικών τύπου Haar.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Δημιουργία εικόνας ακεραίων αριθμών (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integral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Εκτέλεση εκπαίδευσης «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AdaBoost»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Δημιουργία καταρράκτη ταξινομητών.</a:t>
            </a:r>
          </a:p>
        </p:txBody>
      </p:sp>
      <p:pic>
        <p:nvPicPr>
          <p:cNvPr id="7" name="Picture 24" descr="A picture containing square&#10;&#10;Description automatically generated">
            <a:extLst>
              <a:ext uri="{FF2B5EF4-FFF2-40B4-BE49-F238E27FC236}">
                <a16:creationId xmlns:a16="http://schemas.microsoft.com/office/drawing/2014/main" id="{8C130195-2B9C-4CD2-90B7-CC7B2249AE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52" y="4414838"/>
            <a:ext cx="3249295" cy="229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380612-B5F9-4F2A-96D5-0A9F28CAB2A4}"/>
              </a:ext>
            </a:extLst>
          </p:cNvPr>
          <p:cNvSpPr txBox="1"/>
          <p:nvPr/>
        </p:nvSpPr>
        <p:spPr>
          <a:xfrm>
            <a:off x="6090702" y="4535201"/>
            <a:ext cx="2675467" cy="205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Χαρακτηριστικά Ακμών/Άκρων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Χαρακτηριστικά Γραμμής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Χαρακτηριστικά Τεσσάρων Όψεων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4A71C-4B3A-4EFB-A829-47C4E573530C}"/>
              </a:ext>
            </a:extLst>
          </p:cNvPr>
          <p:cNvSpPr txBox="1"/>
          <p:nvPr/>
        </p:nvSpPr>
        <p:spPr>
          <a:xfrm>
            <a:off x="6090702" y="1983299"/>
            <a:ext cx="54177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Χαρακτηριστικά τύπου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Haar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Πρόκειται για χαρακτηριστικά ψηφιακής εικόνας, τα οποία χρησιμοποιούνται για τον εντοπισμό αντικειμένων.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πιο απλός τρόπος για τον εντοπισμό της πιο σκουρόχρωμης και της πιο ανοιχτόχρωμης περιοχής είναι να γίνει άθροιση των τιμών των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pixels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για την κάθε περιοχή.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112812-5359-413E-8624-E673F2C481DF}"/>
              </a:ext>
            </a:extLst>
          </p:cNvPr>
          <p:cNvCxnSpPr>
            <a:cxnSpLocks/>
          </p:cNvCxnSpPr>
          <p:nvPr/>
        </p:nvCxnSpPr>
        <p:spPr>
          <a:xfrm>
            <a:off x="5773159" y="2411813"/>
            <a:ext cx="0" cy="36898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37EC89-3334-402A-8816-4E654F1752F3}"/>
              </a:ext>
            </a:extLst>
          </p:cNvPr>
          <p:cNvSpPr txBox="1"/>
          <p:nvPr/>
        </p:nvSpPr>
        <p:spPr>
          <a:xfrm>
            <a:off x="6090702" y="4183996"/>
            <a:ext cx="227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Βασικοί τύποι: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30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πλατφόρμα OpenCV σε γλώσσα προγραμματισμού Python</a:t>
            </a:r>
            <a:r>
              <a:rPr lang="en-US" dirty="0"/>
              <a:t> [</a:t>
            </a:r>
            <a:r>
              <a:rPr lang="el-GR" dirty="0"/>
              <a:t>3</a:t>
            </a:r>
            <a:r>
              <a:rPr lang="en-US" dirty="0"/>
              <a:t>/</a:t>
            </a:r>
            <a:r>
              <a:rPr lang="el-GR" dirty="0"/>
              <a:t>4</a:t>
            </a:r>
            <a:r>
              <a:rPr lang="en-US" dirty="0"/>
              <a:t>]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97280-F6AA-4FFB-A4E4-E4EF13DFDBC3}"/>
              </a:ext>
            </a:extLst>
          </p:cNvPr>
          <p:cNvSpPr txBox="1"/>
          <p:nvPr/>
        </p:nvSpPr>
        <p:spPr>
          <a:xfrm>
            <a:off x="396330" y="1941594"/>
            <a:ext cx="9598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Εικόνες Ακεραίων Αριθμών [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Integral Images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]: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ίνει την δυνατότητα να εκτελεστούν οι υπολογισμοί  όλων των τιμών των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pixel 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σε γρήγορο χρονικό διάστημα.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2CA4A8C2-BB91-47F8-8365-EC6DC806E2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4" y="2895701"/>
            <a:ext cx="3352800" cy="1676112"/>
          </a:xfrm>
          <a:prstGeom prst="rect">
            <a:avLst/>
          </a:prstGeom>
        </p:spPr>
      </p:pic>
      <p:pic>
        <p:nvPicPr>
          <p:cNvPr id="6" name="Picture 27" descr="A picture containing text, crossword puzzle, electronics&#10;&#10;Description automatically generated">
            <a:extLst>
              <a:ext uri="{FF2B5EF4-FFF2-40B4-BE49-F238E27FC236}">
                <a16:creationId xmlns:a16="http://schemas.microsoft.com/office/drawing/2014/main" id="{3A55609E-DC30-47C7-B2F6-A120B3A6C2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49" y="2827335"/>
            <a:ext cx="3352786" cy="1676112"/>
          </a:xfrm>
          <a:prstGeom prst="rect">
            <a:avLst/>
          </a:prstGeom>
        </p:spPr>
      </p:pic>
      <p:pic>
        <p:nvPicPr>
          <p:cNvPr id="7" name="Picture 28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7E38FBDC-AEC5-4A96-9649-50FCC3A7CC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32" y="4841107"/>
            <a:ext cx="3099690" cy="1754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CC1FB6-B173-4D4A-86D6-3C2ED191E919}"/>
              </a:ext>
            </a:extLst>
          </p:cNvPr>
          <p:cNvSpPr txBox="1"/>
          <p:nvPr/>
        </p:nvSpPr>
        <p:spPr>
          <a:xfrm>
            <a:off x="5879033" y="4979606"/>
            <a:ext cx="43994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Γίνεται εξοικονόμηση χρόνου, καθώς για τον υπολογισμό του αθροίσματος όλων των τιμών των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pixel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σε ένα τετράγωνο, αρκεί να γίνει υπολογισμός των τεσσάρων ακμών του τετραγώνου.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Βέλος: Αριστερό 9">
            <a:extLst>
              <a:ext uri="{FF2B5EF4-FFF2-40B4-BE49-F238E27FC236}">
                <a16:creationId xmlns:a16="http://schemas.microsoft.com/office/drawing/2014/main" id="{740E167C-929E-4929-9614-B9CE3FA808D3}"/>
              </a:ext>
            </a:extLst>
          </p:cNvPr>
          <p:cNvSpPr/>
          <p:nvPr/>
        </p:nvSpPr>
        <p:spPr>
          <a:xfrm>
            <a:off x="4969927" y="5475954"/>
            <a:ext cx="62970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Αριστερό 10">
            <a:extLst>
              <a:ext uri="{FF2B5EF4-FFF2-40B4-BE49-F238E27FC236}">
                <a16:creationId xmlns:a16="http://schemas.microsoft.com/office/drawing/2014/main" id="{032CD614-9B64-4CA2-8518-1F4350F02CEF}"/>
              </a:ext>
            </a:extLst>
          </p:cNvPr>
          <p:cNvSpPr/>
          <p:nvPr/>
        </p:nvSpPr>
        <p:spPr>
          <a:xfrm rot="10800000">
            <a:off x="5195351" y="3491441"/>
            <a:ext cx="62970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42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πλατφόρμα OpenCV σε γλώσσα προγραμματισμού Python</a:t>
            </a:r>
            <a:r>
              <a:rPr lang="en-US" dirty="0"/>
              <a:t> [</a:t>
            </a:r>
            <a:r>
              <a:rPr lang="el-GR" dirty="0"/>
              <a:t>4</a:t>
            </a:r>
            <a:r>
              <a:rPr lang="en-US" dirty="0"/>
              <a:t>/</a:t>
            </a:r>
            <a:r>
              <a:rPr lang="el-GR" dirty="0"/>
              <a:t>4</a:t>
            </a:r>
            <a:r>
              <a:rPr lang="en-US" dirty="0"/>
              <a:t>]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0B265-9AE6-4BFC-897F-D95C75F8CDE6}"/>
              </a:ext>
            </a:extLst>
          </p:cNvPr>
          <p:cNvSpPr txBox="1"/>
          <p:nvPr/>
        </p:nvSpPr>
        <p:spPr>
          <a:xfrm>
            <a:off x="448894" y="2059000"/>
            <a:ext cx="55201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Αλγόριθμος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AdaBoost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ίνεται χρήση ενός αλγορίθμου Μηχανικής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άθησης, του αλγορίθμου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AdaBoost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Σε ένα παράθυρο ανιχνευτή διαστάσεων 24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ο αριθμός των χαρακτηριστικών που εμπεριέχονται ξεπερνούν τα 160.000.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ίνεται χρήση του αλγορίθμου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AdaBoost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ώστε να εντοπιστούν τα καλύτερα χαρακτηριστικά από τα 160.000.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Γίνεται αξιολόγηση του ταξινομητή σε όλες τις υπό-περιοχές όλων των εικόνων που χρησιμοποιούνται για την εκπαίδευση.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ταν γίνεται εκπαίδευση του αλγορίθμου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AdaBoost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για την αναγνώριση των σημαντικότερων χαρακτηριστικών, γίνεται τροφοδότηση πληροφοριών με την μορφή δεδομένων εκπαίδευσης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81BA6-7778-47D5-97D9-7F36FD37F68C}"/>
              </a:ext>
            </a:extLst>
          </p:cNvPr>
          <p:cNvSpPr txBox="1"/>
          <p:nvPr/>
        </p:nvSpPr>
        <p:spPr>
          <a:xfrm>
            <a:off x="6223000" y="3119063"/>
            <a:ext cx="55201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Καταρράκτης Ταξινομητών: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καταρράκτης είναι υπεύθυνος για την γρήγορη απόρριψη περιοχών που δεν περιέχουν πρόσωπο.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ημιουργείται ένα σύστημα καταρράκτη, του οποίου η διαδικασία αναγνώρισης προσώπων χωρίζεται σε πολλά επίπεδα.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Όταν μια υπό-περιοχή της εικόνας εισάγεται στον καταρράκτη, αξιολογείται από το πρώτο επίπεδο.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διαδικασία βοηθάει στην αύξηση της ταχύτητας των διεργασιών, καθώς αν στο πρώτο επίπεδο η υπό-περιοχή αξιολογηθεί ως «αρνητική», τότε η εικόνα απορρίπτεται άμεσα μιας και δεν περιέχει πρόσωπο.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AB9400E-F94D-4187-8B77-447AAFEC8C5C}"/>
              </a:ext>
            </a:extLst>
          </p:cNvPr>
          <p:cNvCxnSpPr>
            <a:cxnSpLocks/>
          </p:cNvCxnSpPr>
          <p:nvPr/>
        </p:nvCxnSpPr>
        <p:spPr>
          <a:xfrm>
            <a:off x="5977468" y="2540000"/>
            <a:ext cx="0" cy="371552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ADFC25-59FF-464C-8F7C-72E80EEBA5EB}"/>
              </a:ext>
            </a:extLst>
          </p:cNvPr>
          <p:cNvSpPr txBox="1"/>
          <p:nvPr/>
        </p:nvSpPr>
        <p:spPr>
          <a:xfrm>
            <a:off x="6152972" y="2059000"/>
            <a:ext cx="552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ακολούθως γίνεται εκπαίδευση του αλγορίθμου ώστε να προβλέπει από τ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ς πληροφορίες αυτές.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99992-AB10-484E-ADA5-260404B4325C}"/>
              </a:ext>
            </a:extLst>
          </p:cNvPr>
          <p:cNvSpPr txBox="1"/>
          <p:nvPr/>
        </p:nvSpPr>
        <p:spPr>
          <a:xfrm>
            <a:off x="452062" y="1919119"/>
            <a:ext cx="5638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παιτείται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η εγκατάσταση των παρακάτω βιβλιοθηκών: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Face_recognition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B13D3-6D26-4F8C-85F3-FFC889EC3E55}"/>
              </a:ext>
            </a:extLst>
          </p:cNvPr>
          <p:cNvSpPr txBox="1"/>
          <p:nvPr/>
        </p:nvSpPr>
        <p:spPr>
          <a:xfrm>
            <a:off x="452062" y="3048439"/>
            <a:ext cx="497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Παρουσίαση του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dataset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των προσώπων για την διαδικασία αναγνώρισης προσώπου από το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που επιλέχθηκε ως είσοδος στον κώδικα:</a:t>
            </a:r>
          </a:p>
        </p:txBody>
      </p:sp>
      <p:pic>
        <p:nvPicPr>
          <p:cNvPr id="7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178564BC-0D3D-4B90-8D8B-9D73234713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6" y="3971769"/>
            <a:ext cx="1954216" cy="2677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1E3CF-3A2D-461E-B544-3B54D302A71B}"/>
              </a:ext>
            </a:extLst>
          </p:cNvPr>
          <p:cNvSpPr txBox="1"/>
          <p:nvPr/>
        </p:nvSpPr>
        <p:spPr>
          <a:xfrm>
            <a:off x="6356337" y="1919119"/>
            <a:ext cx="52491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την αναγνώριση προσώπου λαμβάνεται δείγμα 10 εικόνων για το κάθε άτομο που περιέχεται μέσα στο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δομή του project έχει ως εξής: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C2D13-DB5A-4137-91B8-51BB8B7B36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61" y="3597576"/>
            <a:ext cx="1912923" cy="26775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CBF02C-A846-4AAE-A92B-2D5646C0F249}"/>
              </a:ext>
            </a:extLst>
          </p:cNvPr>
          <p:cNvCxnSpPr>
            <a:stCxn id="4" idx="3"/>
          </p:cNvCxnSpPr>
          <p:nvPr/>
        </p:nvCxnSpPr>
        <p:spPr>
          <a:xfrm>
            <a:off x="6090702" y="2380784"/>
            <a:ext cx="0" cy="3558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0BB15-6B0D-4F25-ABEA-4DF51FDBBF7F}"/>
              </a:ext>
            </a:extLst>
          </p:cNvPr>
          <p:cNvSpPr txBox="1"/>
          <p:nvPr/>
        </p:nvSpPr>
        <p:spPr>
          <a:xfrm>
            <a:off x="570596" y="2805752"/>
            <a:ext cx="5520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καλύτερες επιδόσεις, καθώς απαιτείται μεγάλη υπολογιστική ισχύ της GPU, ο κώδικας έτρεξε στο περιβάλλον «Colab» του Google-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Chrome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19983-56AD-47C4-9DF4-A896DD16AF90}"/>
              </a:ext>
            </a:extLst>
          </p:cNvPr>
          <p:cNvSpPr txBox="1"/>
          <p:nvPr/>
        </p:nvSpPr>
        <p:spPr>
          <a:xfrm>
            <a:off x="570596" y="4816845"/>
            <a:ext cx="552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Στο περιβάλλον διαχείρισης του «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Colab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γίνεται επιλογή χρήσης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GPU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τρέξει ο κώδικας.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12886A-E27A-468D-8A35-64F5E50EE6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20" y="2604092"/>
            <a:ext cx="3714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8C6D4-8D05-499F-AF0E-0A412508F480}"/>
              </a:ext>
            </a:extLst>
          </p:cNvPr>
          <p:cNvSpPr txBox="1"/>
          <p:nvPr/>
        </p:nvSpPr>
        <p:spPr>
          <a:xfrm>
            <a:off x="497575" y="2087322"/>
            <a:ext cx="5791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Αρχικά δίνονται οι παρακάτω εντολές έτσι ώστε να γίνει αποσυμπίεση του φακέλου που περιέχει τις εικόνες και εγκατάσταση της βιβλιοθήκης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face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recognition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B14FB-0B3B-46E6-9D11-2EF22E1D7BFF}"/>
              </a:ext>
            </a:extLst>
          </p:cNvPr>
          <p:cNvSpPr txBox="1"/>
          <p:nvPr/>
        </p:nvSpPr>
        <p:spPr>
          <a:xfrm>
            <a:off x="497575" y="3175884"/>
            <a:ext cx="5791039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unzip images.zip</a:t>
            </a:r>
            <a:endParaRPr lang="el-GR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pip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install face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recognition</a:t>
            </a:r>
            <a:endParaRPr lang="el-GR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623FE-6E99-4A2D-BFCD-7310B9211BD0}"/>
              </a:ext>
            </a:extLst>
          </p:cNvPr>
          <p:cNvSpPr txBox="1"/>
          <p:nvPr/>
        </p:nvSpPr>
        <p:spPr>
          <a:xfrm>
            <a:off x="6248400" y="3612670"/>
            <a:ext cx="5357110" cy="37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Έπειτα γίνεται εισαγωγή των απαραίτητων πακέτων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22832-908B-4044-A783-DDC4A6027A45}"/>
              </a:ext>
            </a:extLst>
          </p:cNvPr>
          <p:cNvSpPr txBox="1"/>
          <p:nvPr/>
        </p:nvSpPr>
        <p:spPr>
          <a:xfrm>
            <a:off x="6288614" y="4049456"/>
            <a:ext cx="5316896" cy="2633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pathlib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Path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face_recognition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cv2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csv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google.colab.patches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cv2_imshow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json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typing </a:t>
            </a:r>
            <a:r>
              <a:rPr lang="en-GB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Union, List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1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79CC2-25AB-4036-A141-94F5016FF165}"/>
              </a:ext>
            </a:extLst>
          </p:cNvPr>
          <p:cNvSpPr/>
          <p:nvPr/>
        </p:nvSpPr>
        <p:spPr>
          <a:xfrm>
            <a:off x="452927" y="623843"/>
            <a:ext cx="11271903" cy="529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/>
              <a:t>ΠΑΡΟΥΣΙΑΣΗ </a:t>
            </a:r>
            <a:r>
              <a:rPr lang="en-US" sz="2800" dirty="0"/>
              <a:t>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87BB5-853B-4EA3-8BB6-E9D11B3981A4}"/>
              </a:ext>
            </a:extLst>
          </p:cNvPr>
          <p:cNvSpPr txBox="1"/>
          <p:nvPr/>
        </p:nvSpPr>
        <p:spPr>
          <a:xfrm>
            <a:off x="406799" y="1723906"/>
            <a:ext cx="56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κώδικας μας είναι δομημένος από τρείς συναρτήσεις, οι οποίες είναι οι εξής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recognition_faces_image</a:t>
            </a:r>
            <a:endParaRPr lang="el-GR" sz="1800" dirty="0">
              <a:solidFill>
                <a:srgbClr val="000000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recognition_faces_video</a:t>
            </a:r>
            <a:endParaRPr lang="el-GR" sz="1800" dirty="0">
              <a:solidFill>
                <a:srgbClr val="000000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append_to_csv</a:t>
            </a:r>
            <a:endParaRPr lang="el-GR" sz="1800" dirty="0">
              <a:solidFill>
                <a:srgbClr val="000000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A1E09-058E-41A8-A8A7-CC0251FDD389}"/>
              </a:ext>
            </a:extLst>
          </p:cNvPr>
          <p:cNvSpPr txBox="1"/>
          <p:nvPr/>
        </p:nvSpPr>
        <p:spPr>
          <a:xfrm>
            <a:off x="472592" y="4048456"/>
            <a:ext cx="555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κάθε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frame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του βίντεο καλείται η εντολή «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append_to_csv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», η οποία εξάγει τα αποτελέσματα σε αρχείο μορφής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csv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9AA6FE-1DA5-46A4-84B3-12EC2A338765}"/>
              </a:ext>
            </a:extLst>
          </p:cNvPr>
          <p:cNvSpPr txBox="1"/>
          <p:nvPr/>
        </p:nvSpPr>
        <p:spPr>
          <a:xfrm>
            <a:off x="6103124" y="1723906"/>
            <a:ext cx="5362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συνάρτηση δημιουργεί έναν πίνακα με γραμμές και στήλες.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πρώτη γραμμή αποτελείται από τα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Frames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από τα ονόματα των προσώπων που απεικονίζονται στο βίντεο.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το κάθε πρόσωπο υπάρχει διαφορετική στήλη.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κάθε frame δημιουργείται μια καινούργια γραμμή που αποτελείται από τον αριθμό του δεδομένου frame και από τις τιμές «0» ή «1» για το κάθε πρόσωπο, όπου το «0» σημαίνει ότι το πρόσωπο δεν απεικονίζεται στο συγκεκριμένο frame και το «1» σημαίνει ότι το πρόσωπο απεικονίζεται στο συγκεκριμένο frame.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διαδικασία της επανάληψης ολοκληρώνεται με το τελευταίο frame του βίντεο.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6C3983-A897-4424-B885-F10DDF329998}"/>
              </a:ext>
            </a:extLst>
          </p:cNvPr>
          <p:cNvCxnSpPr/>
          <p:nvPr/>
        </p:nvCxnSpPr>
        <p:spPr>
          <a:xfrm>
            <a:off x="5960690" y="2358733"/>
            <a:ext cx="0" cy="295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Εισαγωγη</a:t>
            </a:r>
            <a:endParaRPr lang="el-GR" dirty="0">
              <a:solidFill>
                <a:srgbClr val="FFFEFF"/>
              </a:solidFill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794D7DE9-0003-49D3-818C-2A20D4BE4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99671"/>
              </p:ext>
            </p:extLst>
          </p:nvPr>
        </p:nvGraphicFramePr>
        <p:xfrm>
          <a:off x="459317" y="1865394"/>
          <a:ext cx="11273366" cy="485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94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79CC2-25AB-4036-A141-94F5016FF165}"/>
              </a:ext>
            </a:extLst>
          </p:cNvPr>
          <p:cNvSpPr/>
          <p:nvPr/>
        </p:nvSpPr>
        <p:spPr>
          <a:xfrm>
            <a:off x="452927" y="623843"/>
            <a:ext cx="11271903" cy="529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/>
              <a:t>ΠΑΡΟΥΣΙΑΣΗ </a:t>
            </a:r>
            <a:r>
              <a:rPr lang="en-US" sz="2800" dirty="0"/>
              <a:t>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87BB5-853B-4EA3-8BB6-E9D11B3981A4}"/>
              </a:ext>
            </a:extLst>
          </p:cNvPr>
          <p:cNvSpPr txBox="1"/>
          <p:nvPr/>
        </p:nvSpPr>
        <p:spPr>
          <a:xfrm>
            <a:off x="438683" y="1453250"/>
            <a:ext cx="55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αποτελέσματα θα αποθηκευτούν σε ένα αρχείο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csv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θα έχουν την παρακάτω μορφή:</a:t>
            </a:r>
          </a:p>
        </p:txBody>
      </p:sp>
      <p:pic>
        <p:nvPicPr>
          <p:cNvPr id="8" name="Picture 23" descr="A picture containing text, building, window blind&#10;&#10;Description automatically generated">
            <a:extLst>
              <a:ext uri="{FF2B5EF4-FFF2-40B4-BE49-F238E27FC236}">
                <a16:creationId xmlns:a16="http://schemas.microsoft.com/office/drawing/2014/main" id="{4C6CC158-A6E2-43D8-AD6A-6CFE16319D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3" y="2563805"/>
            <a:ext cx="5506890" cy="4051330"/>
          </a:xfrm>
          <a:prstGeom prst="rect">
            <a:avLst/>
          </a:prstGeom>
        </p:spPr>
      </p:pic>
      <p:pic>
        <p:nvPicPr>
          <p:cNvPr id="9" name="Picture 31" descr="Table&#10;&#10;Description automatically generated">
            <a:extLst>
              <a:ext uri="{FF2B5EF4-FFF2-40B4-BE49-F238E27FC236}">
                <a16:creationId xmlns:a16="http://schemas.microsoft.com/office/drawing/2014/main" id="{37DC078C-D843-4C0C-9B30-63289E7B8C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91" y="2716468"/>
            <a:ext cx="5560738" cy="3810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23C4EA-20E0-4D63-8A84-87D9828880D4}"/>
              </a:ext>
            </a:extLst>
          </p:cNvPr>
          <p:cNvSpPr txBox="1"/>
          <p:nvPr/>
        </p:nvSpPr>
        <p:spPr>
          <a:xfrm>
            <a:off x="6096000" y="1239140"/>
            <a:ext cx="5628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Γίνεται χρήση του προγράμματος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VLC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να σπάσει το βίντεο σε εικόνες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frame by frame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Στη συνέχεια δημιουργείται πίνακας με τα πραγματικά αποτελέσματα με σκοπό να υπάρχει ένα μέτρο σύγκρισης για τους υπολογισμούς που θα ακολουθήσουν: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1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F79CC2-25AB-4036-A141-94F5016FF165}"/>
              </a:ext>
            </a:extLst>
          </p:cNvPr>
          <p:cNvSpPr/>
          <p:nvPr/>
        </p:nvSpPr>
        <p:spPr>
          <a:xfrm>
            <a:off x="452927" y="623843"/>
            <a:ext cx="11271903" cy="5298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/>
              <a:t>ΠΑΡΟΥΣΙΑΣΗ </a:t>
            </a:r>
            <a:r>
              <a:rPr lang="en-US" sz="2800" dirty="0"/>
              <a:t>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2E07E-ED53-43CA-ACF4-5AEB7578546D}"/>
              </a:ext>
            </a:extLst>
          </p:cNvPr>
          <p:cNvSpPr txBox="1"/>
          <p:nvPr/>
        </p:nvSpPr>
        <p:spPr>
          <a:xfrm>
            <a:off x="388836" y="1287945"/>
            <a:ext cx="5328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κώδικας εκτελέστηκε συνολικά 15 φορές με διαφορετική τιμή «ανοχής» (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tolerance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και με διαφορετικό αριθμό φωτογραφιών των προσώπων των ατόμων που αποτελούν το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Ακολουθεί δείγμα της διαδικασίας: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A122E-B433-4B31-9C67-A751D6236C6B}"/>
              </a:ext>
            </a:extLst>
          </p:cNvPr>
          <p:cNvSpPr txBox="1"/>
          <p:nvPr/>
        </p:nvSpPr>
        <p:spPr>
          <a:xfrm>
            <a:off x="452927" y="2899536"/>
            <a:ext cx="5328300" cy="2792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1: Εκτελέστηκε ο κώδικας με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tolerance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=0.4 και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οποίο αποτελείται από 10 φωτογραφίες για το κάθε άτομο.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2: Εκτελέστηκε ο κώδικας με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tolerance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=0.5 και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οποίο αποτελείται από 10 φωτογραφίες για το κάθε άτομο.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3: Εκτελέστηκε ο κώδικας με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tolerance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=0.6 και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οποίο αποτελείται από 10 φωτογραφίες για το κάθε άτομο.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4: Εκτελέστηκε ο κώδικας με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tolerance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=0.7 και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οποίο αποτελείται από 10 φωτογραφίες για το κάθε άτομο.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5: Εκτελέστηκε ο κώδικας με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tolerance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=0.8 και </a:t>
            </a:r>
            <a:r>
              <a:rPr lang="el-G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οποίο αποτελείται από 10 φωτογραφίες για το κάθε άτομο.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B554C-BD2B-471D-8531-E750EFA6228D}"/>
              </a:ext>
            </a:extLst>
          </p:cNvPr>
          <p:cNvSpPr txBox="1"/>
          <p:nvPr/>
        </p:nvSpPr>
        <p:spPr>
          <a:xfrm>
            <a:off x="6474864" y="1287945"/>
            <a:ext cx="532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το κάθε πείραμα γίνεται υπολογισμός των ακολούθων μοντέλων ταξινόμησης: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AACAF-8C9F-40CA-BEDF-414C41C72AA3}"/>
              </a:ext>
            </a:extLst>
          </p:cNvPr>
          <p:cNvSpPr txBox="1"/>
          <p:nvPr/>
        </p:nvSpPr>
        <p:spPr>
          <a:xfrm>
            <a:off x="6474864" y="2068539"/>
            <a:ext cx="5328300" cy="2228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True Positive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Είναι ένα αποτέλεσμα, όπου το μοντέλο προβλέπει σωστά την θετική κλάση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1).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True Negative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Είναι ένα αποτέλεσμα, όπου το μοντέλο προβλέπει σωστά την αρνητική κλάση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False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0).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False Positive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Είναι ένα αποτέλεσμα, όπου το μοντέλο προβλέπει εσφαλμένα την θετική κλάση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1).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False Negative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Είναι ένα αποτέλεσμα, όπου το μοντέλο προβλέπει εσφαλμένα την αρνητική κλάση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False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0).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EAA27-CC7F-41FC-A1C0-FC212F959596}"/>
              </a:ext>
            </a:extLst>
          </p:cNvPr>
          <p:cNvSpPr txBox="1"/>
          <p:nvPr/>
        </p:nvSpPr>
        <p:spPr>
          <a:xfrm>
            <a:off x="6410775" y="4453478"/>
            <a:ext cx="532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δομή του αρχείου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που περιέχονται όλα τα παραπάνω πειράματα είναι η εξής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A6C76-BAFB-4564-B895-19CF6FB09391}"/>
              </a:ext>
            </a:extLst>
          </p:cNvPr>
          <p:cNvSpPr/>
          <p:nvPr/>
        </p:nvSpPr>
        <p:spPr>
          <a:xfrm>
            <a:off x="6474864" y="5131210"/>
            <a:ext cx="5328300" cy="1651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A0CF8-0345-4B75-9BB1-AFE8C3B8BD7D}"/>
              </a:ext>
            </a:extLst>
          </p:cNvPr>
          <p:cNvSpPr txBox="1"/>
          <p:nvPr/>
        </p:nvSpPr>
        <p:spPr>
          <a:xfrm>
            <a:off x="6551712" y="5097598"/>
            <a:ext cx="1950779" cy="168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Actual Truth</a:t>
            </a: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(ο πίνακας που δημιουργήθηκε χειροκίνητα)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2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3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DFC542-6815-4FC9-A275-7BDA15BE1EE8}"/>
              </a:ext>
            </a:extLst>
          </p:cNvPr>
          <p:cNvSpPr txBox="1"/>
          <p:nvPr/>
        </p:nvSpPr>
        <p:spPr>
          <a:xfrm>
            <a:off x="10228326" y="5099809"/>
            <a:ext cx="1574838" cy="1683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11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12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13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14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15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Αποτελέσματα</a:t>
            </a:r>
            <a:endParaRPr lang="el-GR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3D5C0-8221-4D83-8076-DD2DEBFE6281}"/>
              </a:ext>
            </a:extLst>
          </p:cNvPr>
          <p:cNvSpPr txBox="1"/>
          <p:nvPr/>
        </p:nvSpPr>
        <p:spPr>
          <a:xfrm>
            <a:off x="8566580" y="5131210"/>
            <a:ext cx="1661746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5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6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7</a:t>
            </a:r>
          </a:p>
          <a:p>
            <a:pPr marL="342900" lvl="0" indent="-342900" algn="l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8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 startAt="6"/>
            </a:pPr>
            <a:r>
              <a:rPr lang="el-G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Πείραμα 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6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BA4A8-ABFB-42CB-8157-5F8DA654A7F8}"/>
              </a:ext>
            </a:extLst>
          </p:cNvPr>
          <p:cNvSpPr txBox="1"/>
          <p:nvPr/>
        </p:nvSpPr>
        <p:spPr>
          <a:xfrm>
            <a:off x="422069" y="3341504"/>
            <a:ext cx="55428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Εισάγονται συναρτήσεις για τη δημιουργία των στηλών των ατόμων του πίνακα των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 Positives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ενδεικτικά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=IF((AND(Actual_Truth!B2 = Peirama1!B2,Actual_Truth!B2 =1)), 1, 0)</a:t>
            </a:r>
            <a:endParaRPr lang="el-GR" sz="1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1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Στο τέλος του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κάθε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πίνακα υπολογίζεται το σύνολο των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 Positives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σκοπό να χρησιμοποιηθεί αργότερα στον υπολογισμό των ποσοστών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accuracy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precision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recall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F1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40DBB-F430-48BB-BA09-FAA7F2849781}"/>
              </a:ext>
            </a:extLst>
          </p:cNvPr>
          <p:cNvSpPr txBox="1"/>
          <p:nvPr/>
        </p:nvSpPr>
        <p:spPr>
          <a:xfrm>
            <a:off x="6227034" y="3341504"/>
            <a:ext cx="554289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εύρεση των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 της κάθε στήλης χρησιμοποιούνται συναρτήσεις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της μορφής: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=COUNTIF(N2:N957,1)</a:t>
            </a:r>
            <a:endParaRPr lang="el-GR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την εύρεση του συνολικού αθροίσματος του Πίνακα των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True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Positives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χρησιμοποιείται η εξής συνάρτηση:</a:t>
            </a:r>
          </a:p>
          <a:p>
            <a:r>
              <a:rPr lang="el-GR" sz="16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=SUM(N958:U958)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BCA7D-26BA-4A53-9EB1-A82B9CF80479}"/>
              </a:ext>
            </a:extLst>
          </p:cNvPr>
          <p:cNvSpPr txBox="1"/>
          <p:nvPr/>
        </p:nvSpPr>
        <p:spPr>
          <a:xfrm>
            <a:off x="422069" y="2068082"/>
            <a:ext cx="1130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τον υπολογισμό των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ακολουθείται η λογική ότι εάν το αποτέλεσμα που βλέπει ο χρήστης είναι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(1) και το αποτέλεσμα που εξάγει ο κώδικας είναι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(1), τότε είναι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η τιμή που παίρνει είναι «1», αλλιώς «0». Αυτό εκτελείται για ολόκληρη την στήλη του κάθε ονόματος.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BB364B-AAAD-4066-834B-BB846E5CBFB5}"/>
              </a:ext>
            </a:extLst>
          </p:cNvPr>
          <p:cNvCxnSpPr/>
          <p:nvPr/>
        </p:nvCxnSpPr>
        <p:spPr>
          <a:xfrm>
            <a:off x="5964965" y="3067940"/>
            <a:ext cx="0" cy="295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47AA22-40B5-45FB-BD07-8CA62FE2DB1B}"/>
              </a:ext>
            </a:extLst>
          </p:cNvPr>
          <p:cNvSpPr txBox="1"/>
          <p:nvPr/>
        </p:nvSpPr>
        <p:spPr>
          <a:xfrm>
            <a:off x="467171" y="6190211"/>
            <a:ext cx="1130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Ακολουθείται η ίδια διαδικασία για τον υπολογισμό των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True Negatives, False Positives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False Negatives.</a:t>
            </a:r>
          </a:p>
        </p:txBody>
      </p:sp>
    </p:spTree>
    <p:extLst>
      <p:ext uri="{BB962C8B-B14F-4D97-AF65-F5344CB8AC3E}">
        <p14:creationId xmlns:p14="http://schemas.microsoft.com/office/powerpoint/2010/main" val="270085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109642"/>
            <a:ext cx="11029616" cy="531295"/>
          </a:xfrm>
          <a:solidFill>
            <a:srgbClr val="4A66AC"/>
          </a:solidFill>
          <a:ln>
            <a:solidFill>
              <a:srgbClr val="4A66AC"/>
            </a:solidFill>
          </a:ln>
        </p:spPr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A9489-47FC-446F-9A8D-8E49E8FC44B1}"/>
              </a:ext>
            </a:extLst>
          </p:cNvPr>
          <p:cNvSpPr txBox="1"/>
          <p:nvPr/>
        </p:nvSpPr>
        <p:spPr>
          <a:xfrm>
            <a:off x="586490" y="1196892"/>
            <a:ext cx="5130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ποσοστά που θα υπολογιστούν για το κάθε πείραμα είναι τα εξής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9" descr="Schematic&#10;&#10;Description automatically generated">
            <a:extLst>
              <a:ext uri="{FF2B5EF4-FFF2-40B4-BE49-F238E27FC236}">
                <a16:creationId xmlns:a16="http://schemas.microsoft.com/office/drawing/2014/main" id="{CC751643-327E-44D2-8B3A-6275678F0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7" y="2557043"/>
            <a:ext cx="3204210" cy="495935"/>
          </a:xfrm>
          <a:prstGeom prst="rect">
            <a:avLst/>
          </a:prstGeom>
        </p:spPr>
      </p:pic>
      <p:pic>
        <p:nvPicPr>
          <p:cNvPr id="6" name="Picture 40" descr="Text&#10;&#10;Description automatically generated">
            <a:extLst>
              <a:ext uri="{FF2B5EF4-FFF2-40B4-BE49-F238E27FC236}">
                <a16:creationId xmlns:a16="http://schemas.microsoft.com/office/drawing/2014/main" id="{BC7B616E-4C19-4A43-A666-1CA4A5D5DE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0" y="3366681"/>
            <a:ext cx="2059305" cy="496570"/>
          </a:xfrm>
          <a:prstGeom prst="rect">
            <a:avLst/>
          </a:prstGeom>
        </p:spPr>
      </p:pic>
      <p:pic>
        <p:nvPicPr>
          <p:cNvPr id="7" name="Picture 41" descr="Text&#10;&#10;Description automatically generated">
            <a:extLst>
              <a:ext uri="{FF2B5EF4-FFF2-40B4-BE49-F238E27FC236}">
                <a16:creationId xmlns:a16="http://schemas.microsoft.com/office/drawing/2014/main" id="{22040589-531B-4964-B02C-ECED3D4EB3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1" y="4176954"/>
            <a:ext cx="1764665" cy="484505"/>
          </a:xfrm>
          <a:prstGeom prst="rect">
            <a:avLst/>
          </a:prstGeom>
        </p:spPr>
      </p:pic>
      <p:pic>
        <p:nvPicPr>
          <p:cNvPr id="8" name="Picture 42" descr="Text&#10;&#10;Description automatically generated">
            <a:extLst>
              <a:ext uri="{FF2B5EF4-FFF2-40B4-BE49-F238E27FC236}">
                <a16:creationId xmlns:a16="http://schemas.microsoft.com/office/drawing/2014/main" id="{A730FCD5-EED1-49A9-8BFB-8698B0082D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17" y="4975162"/>
            <a:ext cx="2916555" cy="492760"/>
          </a:xfrm>
          <a:prstGeom prst="rect">
            <a:avLst/>
          </a:prstGeom>
        </p:spPr>
      </p:pic>
      <p:pic>
        <p:nvPicPr>
          <p:cNvPr id="9" name="Picture 45" descr="Table&#10;&#10;Description automatically generated">
            <a:extLst>
              <a:ext uri="{FF2B5EF4-FFF2-40B4-BE49-F238E27FC236}">
                <a16:creationId xmlns:a16="http://schemas.microsoft.com/office/drawing/2014/main" id="{9855A248-6A7B-4191-9045-6E860DCDF5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67" y="1961216"/>
            <a:ext cx="4847916" cy="4431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4D26B6-C062-4EB9-8932-DED83E10B5E3}"/>
              </a:ext>
            </a:extLst>
          </p:cNvPr>
          <p:cNvSpPr txBox="1"/>
          <p:nvPr/>
        </p:nvSpPr>
        <p:spPr>
          <a:xfrm>
            <a:off x="6090702" y="1196893"/>
            <a:ext cx="5514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αποτελέσματα για το κάθε πείραμα παρουσιάζονται παρακάτω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5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Παρουσιαση </a:t>
            </a:r>
            <a:r>
              <a:rPr lang="en-US" dirty="0"/>
              <a:t>project 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237DB-DEFE-41B7-9694-94B6583D3AB4}"/>
              </a:ext>
            </a:extLst>
          </p:cNvPr>
          <p:cNvSpPr txBox="1"/>
          <p:nvPr/>
        </p:nvSpPr>
        <p:spPr>
          <a:xfrm>
            <a:off x="1273168" y="2855105"/>
            <a:ext cx="963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ΣΑΣ ΕΥΧΑΡΙΣΤΩ ΓΙΑ ΤΗΝ ΠΡΟΣΟΧΗ ΣΑΣ </a:t>
            </a:r>
          </a:p>
        </p:txBody>
      </p:sp>
    </p:spTree>
    <p:extLst>
      <p:ext uri="{BB962C8B-B14F-4D97-AF65-F5344CB8AC3E}">
        <p14:creationId xmlns:p14="http://schemas.microsoft.com/office/powerpoint/2010/main" val="48014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Κυριοι</a:t>
            </a:r>
            <a:r>
              <a:rPr lang="el-GR" dirty="0"/>
              <a:t> </a:t>
            </a:r>
            <a:r>
              <a:rPr lang="el-GR" dirty="0" err="1"/>
              <a:t>τροποι</a:t>
            </a:r>
            <a:r>
              <a:rPr lang="el-GR" dirty="0"/>
              <a:t> </a:t>
            </a:r>
            <a:r>
              <a:rPr lang="el-GR" dirty="0" err="1"/>
              <a:t>μηχανικησ</a:t>
            </a:r>
            <a:r>
              <a:rPr lang="el-GR" dirty="0"/>
              <a:t> </a:t>
            </a:r>
            <a:r>
              <a:rPr lang="el-GR" dirty="0" err="1"/>
              <a:t>μαθησησ</a:t>
            </a:r>
            <a:endParaRPr lang="el-GR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7A56D8B-3DFA-4358-9420-C32BA23BB5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08" y="1955165"/>
            <a:ext cx="5020130" cy="3764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DD638-37AD-45DE-9742-967CDDD1C29C}"/>
              </a:ext>
            </a:extLst>
          </p:cNvPr>
          <p:cNvSpPr txBox="1"/>
          <p:nvPr/>
        </p:nvSpPr>
        <p:spPr>
          <a:xfrm>
            <a:off x="575894" y="1955165"/>
            <a:ext cx="56725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Επιβλεπόμενη Μάθηση (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Supervised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Learning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Χρησιμοποιείται για την επίλυση προβλημάτων: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Ταξινόμησης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Παλινδρόμησης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Μη επιβλεπόμενη μάθηση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Έχει ως τρόπους αντιμετώπισης προβλημάτων: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Ανάλυση Συσχετισμών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Ομαδοποίηση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Μείωση διάστασης 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Ενισχυτική Μάθηση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(Reinforcement Learning)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Χρησιμοποιείται κυρίως για την επίλυση προβλημάτων σχεδιασμού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όπως π.χ.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Έλεγχος κίνησης ρομπότ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Βελτιστοποίηση ενεργειών/εργασιών σε εργοστάσια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89D66387-4B84-4F1E-80A0-4E8D66F4E4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49" y="5187817"/>
            <a:ext cx="2155280" cy="14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Νευρωνικα</a:t>
            </a:r>
            <a:r>
              <a:rPr lang="el-GR" dirty="0"/>
              <a:t> </a:t>
            </a:r>
            <a:r>
              <a:rPr lang="el-GR" dirty="0" err="1"/>
              <a:t>δικτυα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F3719-3698-421F-ABEA-81F8FD3AB8C2}"/>
              </a:ext>
            </a:extLst>
          </p:cNvPr>
          <p:cNvSpPr txBox="1"/>
          <p:nvPr/>
        </p:nvSpPr>
        <p:spPr>
          <a:xfrm>
            <a:off x="575894" y="2157569"/>
            <a:ext cx="55201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Νευρωνικό Δίκτυο(ΝΔ) αποκαλείται ένα κύκλωμα από διασυνδεδεμένους νευρώνες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Κάθε νευρώνας αποτελείται από: το σώμα, τους δενδρίτες και τον άξονα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δομή των αξόνων ενός κυττάρου διασφαλίζει την διάδοση/ αποστολή ηλεκτρικών παλμών κατά μήκος του άξονα με ταχύτητα 100m/s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σύνδεση των νευρώνων γίνεται μέσω των συνάψεων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να Νευρωνικό Δίκτυο είναι ο τρόπος λειτουργίας του ανθρώπινου εγκεφάλου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2728820-C2C3-4E83-8942-5C1E84DA55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02" y="2250702"/>
            <a:ext cx="476313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Τεχνητα</a:t>
            </a:r>
            <a:r>
              <a:rPr lang="el-GR" dirty="0"/>
              <a:t> </a:t>
            </a:r>
            <a:r>
              <a:rPr lang="el-GR" dirty="0" err="1"/>
              <a:t>νευρωνικα</a:t>
            </a:r>
            <a:r>
              <a:rPr lang="el-GR" dirty="0"/>
              <a:t> </a:t>
            </a:r>
            <a:r>
              <a:rPr lang="el-GR" dirty="0" err="1"/>
              <a:t>δικτυα</a:t>
            </a:r>
            <a:r>
              <a:rPr lang="el-GR" dirty="0"/>
              <a:t> [1/2]</a:t>
            </a:r>
          </a:p>
        </p:txBody>
      </p:sp>
      <p:pic>
        <p:nvPicPr>
          <p:cNvPr id="3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3B0DB6-53BE-4CB1-9B09-C0DA0349CF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7" y="1954212"/>
            <a:ext cx="1905000" cy="254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6BD27-4FA7-4A7B-B21D-0F11C08C70C9}"/>
              </a:ext>
            </a:extLst>
          </p:cNvPr>
          <p:cNvSpPr txBox="1"/>
          <p:nvPr/>
        </p:nvSpPr>
        <p:spPr>
          <a:xfrm>
            <a:off x="2709334" y="222867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Τεχνητά Νευρωνικά Δίκτυα(ΤΝΔ) προσομοιάζουν την λειτουργία του ανθρώπινου εγκεφάλου.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Βασικό χαρακτηριστικό των ΤΝΔ είναι η δυνατότητα εκπαίδευσης τους μέσα από μια διαδικασία Μηχανικής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άθησης.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A5AA0353-2448-49C2-8922-6F2962D008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33" y="4655077"/>
            <a:ext cx="3810000" cy="219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0CFF8-8761-4E45-A7CA-0C733B758E72}"/>
              </a:ext>
            </a:extLst>
          </p:cNvPr>
          <p:cNvSpPr txBox="1"/>
          <p:nvPr/>
        </p:nvSpPr>
        <p:spPr>
          <a:xfrm>
            <a:off x="148168" y="4497387"/>
            <a:ext cx="80856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Δομή Νευρώνα: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κύκλος αντιπροσωπεύει τον νευρώνα, ο οποίος έχει πολλές εισόδους (X1, X2, X3…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Xν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με τα αντίστοιχα βάρη (W1, W2, W3...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Wν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και μία έξοδο (Y).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την ενεργοποίηση,  γίνεται υπολογισμός μιας συνάρτησης από το άθροισμα των γινομένων βαρών και εισόδων του.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Έπειτα γίνεται σύγκριση της τιμής της συνάρτησης με την τιμή κατωφλίου.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 η τιμή είναι μεγαλύτερη από την τιμή κατωφλίου τότε υπολογίζεται η έξοδος.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έξοδος μπορεί να αποτελέσει είσοδο για τον επόμενο νευρώνα.</a:t>
            </a:r>
          </a:p>
        </p:txBody>
      </p:sp>
    </p:spTree>
    <p:extLst>
      <p:ext uri="{BB962C8B-B14F-4D97-AF65-F5344CB8AC3E}">
        <p14:creationId xmlns:p14="http://schemas.microsoft.com/office/powerpoint/2010/main" val="324953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Τεχνητα</a:t>
            </a:r>
            <a:r>
              <a:rPr lang="el-GR" dirty="0"/>
              <a:t> </a:t>
            </a:r>
            <a:r>
              <a:rPr lang="el-GR" dirty="0" err="1"/>
              <a:t>νευρωνικα</a:t>
            </a:r>
            <a:r>
              <a:rPr lang="el-GR" dirty="0"/>
              <a:t> </a:t>
            </a:r>
            <a:r>
              <a:rPr lang="el-GR" dirty="0" err="1"/>
              <a:t>δικτυα</a:t>
            </a:r>
            <a:r>
              <a:rPr lang="el-GR" dirty="0"/>
              <a:t> [2/2]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1884F-B09E-4D39-89C1-E148ED9CAF72}"/>
              </a:ext>
            </a:extLst>
          </p:cNvPr>
          <p:cNvSpPr txBox="1"/>
          <p:nvPr/>
        </p:nvSpPr>
        <p:spPr>
          <a:xfrm>
            <a:off x="575894" y="2005168"/>
            <a:ext cx="110296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Ένα ΤΝΔ αποτελείται από πολλούς νευρώνες διασυνδεδεμένους μεταξύ τους (υπολογιστικοί κόμβοι).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κόμβοι αυτοί είναι δομημένοι σε στρώματα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layers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σημεία εισόδου που δέχονται τα δεδομένα αποκαλούνται μονάδες εισόδου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input lay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ers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επίπεδο που μεταφέρει δεδομένα εκτός δικτύου λέγεται επίπεδο εξόδου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output layer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εσωτερικά επίπεδα, όπου γίνεται η ενδιάμεση εσωτερική επεξεργασία, ονομάζονται κρυφά επίπεδα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hidden layers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Χαρακτηριστικές δομές ΤΝΔ: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Εμπρός Τροφοδότησης – Ενός Επιπέδου Δίκτυα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Οι νευρώνες είναι δομημένοι σε επίπεδα.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Εμπρός Τροφοδότησης – Πολλών Επιπέδων Δίκτυα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Υπάρχουν παραπάνω από ένα κρυφά επίπεδα, οι κόμβοι των οποίων καλούνται κρυφοί νευρώνες. Στο κάθε επίπεδο οι νευρώνες παίρνουν σαν είσοδο την έξοδο του προηγούμενου επιπέδου.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Αναδρομικά Δίκτυα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Χαρακτηρίζονται από το γεγονός της ύπαρξης τουλάχιστον ενός κόμβου ανάδρασης.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Ανάδραση: Όταν η έξοδος ενός νευρώνα είναι είσοδος κάποιου άλλου. </a:t>
            </a:r>
          </a:p>
        </p:txBody>
      </p:sp>
    </p:spTree>
    <p:extLst>
      <p:ext uri="{BB962C8B-B14F-4D97-AF65-F5344CB8AC3E}">
        <p14:creationId xmlns:p14="http://schemas.microsoft.com/office/powerpoint/2010/main" val="148690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Πλεονεκτηματα</a:t>
            </a:r>
            <a:r>
              <a:rPr lang="el-GR" dirty="0"/>
              <a:t> και </a:t>
            </a:r>
            <a:r>
              <a:rPr lang="el-GR" dirty="0" err="1"/>
              <a:t>μειονεκτηματα</a:t>
            </a:r>
            <a:endParaRPr lang="el-GR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20C80D5D-4EBC-4A07-AB8E-AC76FCC01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386014"/>
              </p:ext>
            </p:extLst>
          </p:nvPr>
        </p:nvGraphicFramePr>
        <p:xfrm>
          <a:off x="220133" y="2015068"/>
          <a:ext cx="11385377" cy="443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13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Βαθεια</a:t>
            </a:r>
            <a:r>
              <a:rPr lang="el-GR" dirty="0"/>
              <a:t> </a:t>
            </a:r>
            <a:r>
              <a:rPr lang="el-GR" dirty="0" err="1"/>
              <a:t>μαθηση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B9AC0-4D5B-49F2-AE9F-5FF3867D1CAC}"/>
              </a:ext>
            </a:extLst>
          </p:cNvPr>
          <p:cNvSpPr txBox="1"/>
          <p:nvPr/>
        </p:nvSpPr>
        <p:spPr>
          <a:xfrm>
            <a:off x="575894" y="2036002"/>
            <a:ext cx="552010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Είναι ένα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υποσύνολο της Μηχανικής Μάθησης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πρόκειται για ένα Νευρωνικό Δίκτυο το οποίο αποτελείται από τουλάχιστον τρία επίπεδα.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αλγόριθμοι της </a:t>
            </a:r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Μηχανικής Μάθησης </a:t>
            </a: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αξιοποιούν δομημένα επισημασμένα σύνολα δεδομένων για να κάνουν προβλέψεις.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Εφαρμογές της Βαθιάς Μάθησης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Επιβολή του νόμου.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Υπηρεσίες εξυπηρέτησης πελατών.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Απαιτήσεις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απαιτείται μεγάλη υπολογιστική δύναμη, για τον λόγο αυτό οι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GPUs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υψηλής απόδοσης είναι ιδανικές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A4270-3F77-4A85-96B5-94F2047001E7}"/>
              </a:ext>
            </a:extLst>
          </p:cNvPr>
          <p:cNvSpPr txBox="1"/>
          <p:nvPr/>
        </p:nvSpPr>
        <p:spPr>
          <a:xfrm>
            <a:off x="6096001" y="2036002"/>
            <a:ext cx="55095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Συνελικτικά Νευρωνικά Δίκτυα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CNNs,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βασικοί τύποι επιπέδων: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Επίπεδο Συνέλιξης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(Convolutional Layer)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Επίπεδο Ομαδοποίησης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(Pooling Layer)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Πλήρως Συνδεδεμένο Επίπεδο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(Fully-Connected Layer)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3" descr="Diagram&#10;&#10;Description automatically generated">
            <a:extLst>
              <a:ext uri="{FF2B5EF4-FFF2-40B4-BE49-F238E27FC236}">
                <a16:creationId xmlns:a16="http://schemas.microsoft.com/office/drawing/2014/main" id="{6DCED2F4-3CFB-497A-BFDE-F07C4F806AC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262824" y="4013348"/>
            <a:ext cx="3667248" cy="284465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1988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BD5C0-7C7D-4913-B3DF-7070719F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Αναγνωριση</a:t>
            </a:r>
            <a:r>
              <a:rPr lang="el-GR" dirty="0"/>
              <a:t> </a:t>
            </a:r>
            <a:r>
              <a:rPr lang="el-GR" dirty="0" err="1"/>
              <a:t>προσωπου</a:t>
            </a:r>
            <a:r>
              <a:rPr lang="el-G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E01C6-D910-42BB-B9AF-6DD4BE6D0CF0}"/>
              </a:ext>
            </a:extLst>
          </p:cNvPr>
          <p:cNvSpPr txBox="1"/>
          <p:nvPr/>
        </p:nvSpPr>
        <p:spPr>
          <a:xfrm>
            <a:off x="575894" y="2126734"/>
            <a:ext cx="53677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Βασικά βήματα: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εικόνα του επιθυμητού προσώπου αποθανατίζεται με την μορφή αρχείου εικόνας ή βίντεο.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 λογισμικό της Αναγνώρισης Προσώπου διαβάζει τη γεωμετρία του επιθυμητού προσώπου.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«υπογραφή» του προσώπου (πρόκειται για έναν μαθηματικό τύπο) συγκρίνεται με μία βάση δεδομένων.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Τέλος, εξάγεται το αποτέλεσμα.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C392E-2815-4F3F-A8BD-89C164FE3ADF}"/>
              </a:ext>
            </a:extLst>
          </p:cNvPr>
          <p:cNvSpPr txBox="1"/>
          <p:nvPr/>
        </p:nvSpPr>
        <p:spPr>
          <a:xfrm>
            <a:off x="6400802" y="2151727"/>
            <a:ext cx="47582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Εφαρμογές στην καθημερινότητα: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Στα αεροδρόμια της κυβέρνησης των Ηνωμένων Πολιτειών.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Από εταιρίες κατασκευής κινητών τηλεφώνων στα προϊόντα τους.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Σε πλατφόρμες κοινωνικής δικτύωσης.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Από επιχειρήσεις για πρόσβαση των εργαζομένων στις εισόδους και στις περιοχές περιορισμένης πρόσβασης.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DA1CF2CA-E25B-4360-9CA1-FB679B7B9EFE}"/>
              </a:ext>
            </a:extLst>
          </p:cNvPr>
          <p:cNvCxnSpPr/>
          <p:nvPr/>
        </p:nvCxnSpPr>
        <p:spPr>
          <a:xfrm>
            <a:off x="5943600" y="2607733"/>
            <a:ext cx="0" cy="223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65932"/>
      </p:ext>
    </p:extLst>
  </p:cSld>
  <p:clrMapOvr>
    <a:masterClrMapping/>
  </p:clrMapOvr>
</p:sld>
</file>

<file path=ppt/theme/theme1.xml><?xml version="1.0" encoding="utf-8"?>
<a:theme xmlns:a="http://schemas.openxmlformats.org/drawingml/2006/main" name="Μέρισμα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Προσαρμοσμένο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199_TF45205285.potx" id="{827CCA5A-1538-41F7-8867-2890C02AFAB9}" vid="{DA73A092-F822-46FF-9938-45D58563474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F0652-397B-4F71-B75E-207A80EB278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μερίσματος</Template>
  <TotalTime>2544</TotalTime>
  <Words>2457</Words>
  <Application>Microsoft Office PowerPoint</Application>
  <PresentationFormat>Widescreen</PresentationFormat>
  <Paragraphs>256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Μέρισμα</vt:lpstr>
      <vt:lpstr>PowerPoint Presentation</vt:lpstr>
      <vt:lpstr>Εισαγωγη</vt:lpstr>
      <vt:lpstr>Κυριοι τροποι μηχανικησ μαθησησ</vt:lpstr>
      <vt:lpstr>Νευρωνικα δικτυα</vt:lpstr>
      <vt:lpstr>Τεχνητα νευρωνικα δικτυα [1/2]</vt:lpstr>
      <vt:lpstr>Τεχνητα νευρωνικα δικτυα [2/2]</vt:lpstr>
      <vt:lpstr>Πλεονεκτηματα και μειονεκτηματα</vt:lpstr>
      <vt:lpstr>Βαθεια μαθηση</vt:lpstr>
      <vt:lpstr>Αναγνωριση προσωπου </vt:lpstr>
      <vt:lpstr>Open-Source Πλατφόρμες Αναγνώρισης Προσώπου [1/2]</vt:lpstr>
      <vt:lpstr>Open-Source Πλατφόρμες Αναγνώρισης Προσώπου [2/2]</vt:lpstr>
      <vt:lpstr>Η πλατφόρμα OpenCV σε γλώσσα προγραμματισμού Python [1/4]</vt:lpstr>
      <vt:lpstr>Η πλατφόρμα OpenCV σε γλώσσα προγραμματισμού Python [2/4]</vt:lpstr>
      <vt:lpstr>Η πλατφόρμα OpenCV σε γλώσσα προγραμματισμού Python [3/4]</vt:lpstr>
      <vt:lpstr>Η πλατφόρμα OpenCV σε γλώσσα προγραμματισμού Python [4/4]</vt:lpstr>
      <vt:lpstr>Παρουσιαση project </vt:lpstr>
      <vt:lpstr>Παρουσιαση project </vt:lpstr>
      <vt:lpstr>Παρουσιαση project </vt:lpstr>
      <vt:lpstr>PowerPoint Presentation</vt:lpstr>
      <vt:lpstr>PowerPoint Presentation</vt:lpstr>
      <vt:lpstr>PowerPoint Presentation</vt:lpstr>
      <vt:lpstr>Παρουσιαση project </vt:lpstr>
      <vt:lpstr>Παρουσιαση project </vt:lpstr>
      <vt:lpstr>Παρουσιαση project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Prodromos Novakis</dc:creator>
  <cp:lastModifiedBy>elena karagianni</cp:lastModifiedBy>
  <cp:revision>40</cp:revision>
  <dcterms:created xsi:type="dcterms:W3CDTF">2022-03-01T18:01:01Z</dcterms:created>
  <dcterms:modified xsi:type="dcterms:W3CDTF">2022-03-28T07:33:45Z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