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3" r:id="rId16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007" autoAdjust="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D03B6C-6DD6-44B4-9B1F-CEF8A05AD140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4D930F-934F-4376-A893-5BDE5EFEC0A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603687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4D930F-934F-4376-A893-5BDE5EFEC0AD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67297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53615-BFDE-46DE-814C-47EC6EF6D371}" type="datetimeFigureOut">
              <a:rPr lang="el-GR" smtClean="0"/>
              <a:t>14/5/2019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755576" y="2276872"/>
            <a:ext cx="7772400" cy="1470025"/>
          </a:xfrm>
        </p:spPr>
        <p:txBody>
          <a:bodyPr>
            <a:normAutofit/>
          </a:bodyPr>
          <a:lstStyle/>
          <a:p>
            <a:r>
              <a:rPr lang="el-GR" sz="4000" b="1" dirty="0"/>
              <a:t>ΥΠΟΛΟΓΙΣΜΟΣ ΚΑΙ ΣΧΕΔΙΑΣΜΟΣ ΚΙΒΩΤΙΟΥ ΤΑΧΥΤΗΤΩΝ</a:t>
            </a: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2417562" y="4653136"/>
            <a:ext cx="6400800" cy="1752600"/>
          </a:xfrm>
        </p:spPr>
        <p:txBody>
          <a:bodyPr>
            <a:normAutofit/>
          </a:bodyPr>
          <a:lstStyle/>
          <a:p>
            <a:r>
              <a:rPr lang="el-GR" sz="1700" dirty="0"/>
              <a:t>ΕΚΠΟΝΗΤΕΣ:  ΑΝΑΣΤΑΣΙΑΔΗΣ ΑΝΑΣΤΑΣΙΟΣ</a:t>
            </a:r>
          </a:p>
          <a:p>
            <a:r>
              <a:rPr lang="el-GR" sz="1700" dirty="0"/>
              <a:t>		     ΑΝΑΣΤΑΣΙΑΔΗΣ ΚΩΝΣΤΑΝΤΙΝΟΣ</a:t>
            </a:r>
          </a:p>
          <a:p>
            <a:r>
              <a:rPr lang="el-GR" sz="1700" dirty="0"/>
              <a:t>		     ΤΑΥΛΑΡΙΔΗΣ ΙΩΑΚΕΙΜ ΑΛΕΞΑΝΔΡΟΣ </a:t>
            </a:r>
          </a:p>
          <a:p>
            <a:endParaRPr lang="el-GR" sz="1700" dirty="0"/>
          </a:p>
          <a:p>
            <a:r>
              <a:rPr lang="el-GR" sz="1700" dirty="0"/>
              <a:t>ΕΠΙΒΛΕΠΩΝ: 	ΜΟΣΧΙΔΗΣ ΝΙΚΟΛΑΟΣ</a:t>
            </a:r>
          </a:p>
          <a:p>
            <a:endParaRPr lang="el-G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1276350" cy="1009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Ορθογώνιο 3"/>
          <p:cNvSpPr/>
          <p:nvPr/>
        </p:nvSpPr>
        <p:spPr>
          <a:xfrm>
            <a:off x="1671886" y="164673"/>
            <a:ext cx="6356498" cy="2298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400"/>
              </a:spcAft>
            </a:pPr>
            <a:r>
              <a:rPr lang="el-GR" sz="1200" b="1" dirty="0">
                <a:ea typeface="Calibri"/>
              </a:rPr>
              <a:t>ΤΕΧΝΟΛΟΓΙΚΟ ΕΚΠΑΙΔΕΥΤΙΚΟ ΙΔΡΥΜΑ ΚΕΝΤΡΙΚΗΣ ΜΑΚΕΔΟΝΙΑΣ</a:t>
            </a:r>
            <a:endParaRPr lang="el-GR" sz="1200" dirty="0">
              <a:ea typeface="Calibri"/>
            </a:endParaRPr>
          </a:p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400"/>
              </a:spcAft>
            </a:pPr>
            <a:r>
              <a:rPr lang="el-GR" sz="1200" dirty="0">
                <a:ea typeface="Calibri"/>
              </a:rPr>
              <a:t>ΣΧΟΛΗ ΤΕΧΝΟΛΟΓΙΚΩΝ ΕΦΑΡΜΟΓΩΝ</a:t>
            </a:r>
          </a:p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400"/>
              </a:spcAft>
            </a:pPr>
            <a:r>
              <a:rPr lang="el-GR" sz="1200" dirty="0">
                <a:ea typeface="Calibri"/>
              </a:rPr>
              <a:t>ΤΜΗΜΑ ΜΗΧΑΝΟΛΟΓΩΝ ΜΗΧΑΝΙΚΩΝ ΤΕ</a:t>
            </a:r>
          </a:p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400"/>
              </a:spcAft>
            </a:pPr>
            <a:r>
              <a:rPr lang="el-GR" sz="1200" dirty="0">
                <a:ea typeface="Calibri"/>
              </a:rPr>
              <a:t>ΕΡΓΑΣΤΗΡΙΟ </a:t>
            </a:r>
            <a:r>
              <a:rPr lang="el-GR" sz="1200" cap="all" dirty="0">
                <a:ea typeface="Calibri"/>
              </a:rPr>
              <a:t>Μηχανουργικής Τεχνολογίας &amp; Συστημάτων Παραγωγής</a:t>
            </a:r>
            <a:endParaRPr lang="el-GR" sz="1200" dirty="0">
              <a:ea typeface="Calibri"/>
            </a:endParaRPr>
          </a:p>
          <a:p>
            <a:pPr algn="ctr">
              <a:lnSpc>
                <a:spcPct val="150000"/>
              </a:lnSpc>
              <a:spcBef>
                <a:spcPts val="1200"/>
              </a:spcBef>
              <a:spcAft>
                <a:spcPts val="400"/>
              </a:spcAft>
            </a:pPr>
            <a:r>
              <a:rPr lang="el-GR" sz="1200" b="1" dirty="0">
                <a:ea typeface="Calibri"/>
              </a:rPr>
              <a:t>ΠΤΥΧΙΑΚΗ ΕΡΓΑΣΙΑ</a:t>
            </a:r>
            <a:endParaRPr lang="el-GR" sz="1200" dirty="0">
              <a:effectLst/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48280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800" dirty="0"/>
              <a:t>i</a:t>
            </a:r>
            <a:r>
              <a:rPr lang="el-GR" sz="1800" baseline="-25000" dirty="0"/>
              <a:t>3</a:t>
            </a:r>
            <a:r>
              <a:rPr lang="el-GR" sz="1800" dirty="0"/>
              <a:t> = </a:t>
            </a:r>
            <a:r>
              <a:rPr lang="en-US" sz="1800" dirty="0"/>
              <a:t>Z</a:t>
            </a:r>
            <a:r>
              <a:rPr lang="el-GR" sz="1800" dirty="0"/>
              <a:t>6/</a:t>
            </a:r>
            <a:r>
              <a:rPr lang="en-US" sz="1800" dirty="0"/>
              <a:t>Z</a:t>
            </a:r>
            <a:r>
              <a:rPr lang="el-GR" sz="1800" dirty="0"/>
              <a:t>5 = 37/25</a:t>
            </a:r>
            <a:br>
              <a:rPr lang="el-GR" sz="1800" dirty="0"/>
            </a:br>
            <a:r>
              <a:rPr lang="el-GR" sz="1800" dirty="0"/>
              <a:t> </a:t>
            </a:r>
            <a:br>
              <a:rPr lang="el-GR" sz="1800" dirty="0"/>
            </a:br>
            <a:r>
              <a:rPr lang="en-US" sz="1800" dirty="0"/>
              <a:t>i</a:t>
            </a:r>
            <a:r>
              <a:rPr lang="en-US" sz="1800" baseline="-25000" dirty="0"/>
              <a:t>3</a:t>
            </a:r>
            <a:r>
              <a:rPr lang="en-US" sz="1800" dirty="0"/>
              <a:t>=1,48</a:t>
            </a:r>
            <a:r>
              <a:rPr lang="el-GR" sz="1800" dirty="0"/>
              <a:t/>
            </a:r>
            <a:br>
              <a:rPr lang="el-GR" sz="1800" dirty="0"/>
            </a:br>
            <a:r>
              <a:rPr lang="el-GR" sz="1800" dirty="0"/>
              <a:t> </a:t>
            </a:r>
            <a:br>
              <a:rPr lang="el-GR" sz="1800" dirty="0"/>
            </a:br>
            <a:endParaRPr lang="el-GR" sz="1800" dirty="0"/>
          </a:p>
        </p:txBody>
      </p:sp>
      <p:pic>
        <p:nvPicPr>
          <p:cNvPr id="4" name="19 - Εικόνα" descr="3η ταχύτητα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342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1800" dirty="0"/>
              <a:t>i</a:t>
            </a:r>
            <a:r>
              <a:rPr lang="en-US" sz="1800" baseline="-25000" dirty="0"/>
              <a:t>4</a:t>
            </a:r>
            <a:r>
              <a:rPr lang="en-US" sz="1800" dirty="0"/>
              <a:t> = Z8/Z7 = 37/33</a:t>
            </a:r>
            <a:r>
              <a:rPr lang="el-GR" sz="1800" dirty="0"/>
              <a:t/>
            </a:r>
            <a:br>
              <a:rPr lang="el-GR" sz="1800" dirty="0"/>
            </a:br>
            <a:r>
              <a:rPr lang="en-US" sz="1800" dirty="0"/>
              <a:t> </a:t>
            </a:r>
            <a:r>
              <a:rPr lang="el-GR" sz="1800" dirty="0"/>
              <a:t/>
            </a:r>
            <a:br>
              <a:rPr lang="el-GR" sz="1800" dirty="0"/>
            </a:br>
            <a:r>
              <a:rPr lang="en-US" sz="1800" dirty="0"/>
              <a:t>i</a:t>
            </a:r>
            <a:r>
              <a:rPr lang="en-US" sz="1800" baseline="-25000" dirty="0"/>
              <a:t>4</a:t>
            </a:r>
            <a:r>
              <a:rPr lang="en-US" sz="1800" dirty="0"/>
              <a:t>=1,121</a:t>
            </a:r>
            <a:r>
              <a:rPr lang="el-GR" sz="1800" dirty="0"/>
              <a:t/>
            </a:r>
            <a:br>
              <a:rPr lang="el-GR" sz="1800" dirty="0"/>
            </a:br>
            <a:r>
              <a:rPr lang="en-US" sz="1800" dirty="0"/>
              <a:t> </a:t>
            </a:r>
            <a:r>
              <a:rPr lang="el-GR" sz="1800" dirty="0"/>
              <a:t/>
            </a:r>
            <a:br>
              <a:rPr lang="el-GR" sz="1800" dirty="0"/>
            </a:br>
            <a:endParaRPr lang="el-GR" sz="1800" dirty="0"/>
          </a:p>
        </p:txBody>
      </p:sp>
      <p:pic>
        <p:nvPicPr>
          <p:cNvPr id="4" name="20 - Εικόνα" descr="4η ταχύτητα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75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 err="1"/>
              <a:t>i</a:t>
            </a:r>
            <a:r>
              <a:rPr lang="en-US" sz="1800" baseline="-25000" dirty="0" err="1"/>
              <a:t>o</a:t>
            </a:r>
            <a:r>
              <a:rPr lang="el-GR" sz="1800" dirty="0"/>
              <a:t> = (</a:t>
            </a:r>
            <a:r>
              <a:rPr lang="en-US" sz="1800" dirty="0"/>
              <a:t>Z</a:t>
            </a:r>
            <a:r>
              <a:rPr lang="el-GR" sz="1800" dirty="0"/>
              <a:t>ε/</a:t>
            </a:r>
            <a:r>
              <a:rPr lang="en-US" sz="1800" dirty="0"/>
              <a:t>Z</a:t>
            </a:r>
            <a:r>
              <a:rPr lang="el-GR" sz="1800" dirty="0" err="1"/>
              <a:t>ο)*(Ζσ</a:t>
            </a:r>
            <a:r>
              <a:rPr lang="el-GR" sz="1800" dirty="0"/>
              <a:t>/</a:t>
            </a:r>
            <a:r>
              <a:rPr lang="el-GR" sz="1800" dirty="0" err="1"/>
              <a:t>Ζε</a:t>
            </a:r>
            <a:r>
              <a:rPr lang="el-GR" sz="1800" dirty="0"/>
              <a:t>) = (26/12)*(33/26)</a:t>
            </a:r>
            <a:br>
              <a:rPr lang="el-GR" sz="1800" dirty="0"/>
            </a:br>
            <a:r>
              <a:rPr lang="el-GR" sz="1800" dirty="0"/>
              <a:t> </a:t>
            </a:r>
            <a:br>
              <a:rPr lang="el-GR" sz="1800" dirty="0"/>
            </a:br>
            <a:r>
              <a:rPr lang="en-US" sz="1800" dirty="0" err="1"/>
              <a:t>i</a:t>
            </a:r>
            <a:r>
              <a:rPr lang="en-US" sz="1800" baseline="-25000" dirty="0" err="1"/>
              <a:t>o</a:t>
            </a:r>
            <a:r>
              <a:rPr lang="en-US" sz="1800" dirty="0"/>
              <a:t>=2,167 * 1,269</a:t>
            </a:r>
            <a:r>
              <a:rPr lang="el-GR" sz="1800" dirty="0"/>
              <a:t/>
            </a:r>
            <a:br>
              <a:rPr lang="el-GR" sz="1800" dirty="0"/>
            </a:br>
            <a:r>
              <a:rPr lang="el-GR" sz="1800" dirty="0"/>
              <a:t> </a:t>
            </a:r>
            <a:br>
              <a:rPr lang="el-GR" sz="1800" dirty="0"/>
            </a:br>
            <a:r>
              <a:rPr lang="en-US" sz="1800" dirty="0" err="1"/>
              <a:t>i</a:t>
            </a:r>
            <a:r>
              <a:rPr lang="en-US" sz="1800" baseline="-25000" dirty="0" err="1"/>
              <a:t>o</a:t>
            </a:r>
            <a:r>
              <a:rPr lang="en-US" sz="1800" dirty="0"/>
              <a:t>=2,749</a:t>
            </a:r>
            <a:r>
              <a:rPr lang="el-GR" sz="1800" dirty="0"/>
              <a:t/>
            </a:r>
            <a:br>
              <a:rPr lang="el-GR" sz="1800" dirty="0"/>
            </a:br>
            <a:endParaRPr lang="el-GR" sz="1800" dirty="0"/>
          </a:p>
        </p:txBody>
      </p:sp>
      <p:pic>
        <p:nvPicPr>
          <p:cNvPr id="4" name="22 - Εικόνα" descr="Όπισθεν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951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13" y="404664"/>
            <a:ext cx="8556426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4540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416824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595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39"/>
            <a:ext cx="6984776" cy="666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4292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b="1" dirty="0" smtClean="0"/>
              <a:t>ΚΕΦΑΛΑΙΟ 1</a:t>
            </a:r>
            <a:r>
              <a:rPr lang="el-GR" b="1" baseline="30000" dirty="0" smtClean="0"/>
              <a:t>ο </a:t>
            </a:r>
            <a:r>
              <a:rPr lang="el-GR" b="1" dirty="0" smtClean="0"/>
              <a:t>ΕΙΣΑΓΩΓΗ</a:t>
            </a: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968552"/>
          </a:xfrm>
        </p:spPr>
        <p:txBody>
          <a:bodyPr>
            <a:normAutofit fontScale="92500" lnSpcReduction="10000"/>
          </a:bodyPr>
          <a:lstStyle/>
          <a:p>
            <a:r>
              <a:rPr lang="el-GR" sz="2500" dirty="0" smtClean="0"/>
              <a:t>Σκοπός του κιβωτίου ταχυτήτων.</a:t>
            </a:r>
          </a:p>
          <a:p>
            <a:r>
              <a:rPr lang="el-GR" sz="2500" dirty="0" smtClean="0"/>
              <a:t>Τύποι κιβωτίων ταχυτήτων.</a:t>
            </a:r>
          </a:p>
          <a:p>
            <a:pPr>
              <a:buFont typeface="+mj-lt"/>
              <a:buAutoNum type="arabicPeriod"/>
            </a:pPr>
            <a:r>
              <a:rPr lang="el-GR" sz="1600" dirty="0" smtClean="0"/>
              <a:t>Κιβώτιο ταχυτήτων με ολισθαίνοντα γρανάζια</a:t>
            </a:r>
          </a:p>
          <a:p>
            <a:pPr>
              <a:buFont typeface="+mj-lt"/>
              <a:buAutoNum type="arabicPeriod"/>
            </a:pPr>
            <a:r>
              <a:rPr lang="el-GR" sz="1600" dirty="0" smtClean="0"/>
              <a:t>Κιβώτιο ταχυτήτων με μόνιμη εμπλοκή γραναζιών</a:t>
            </a:r>
          </a:p>
          <a:p>
            <a:pPr>
              <a:buFont typeface="+mj-lt"/>
              <a:buAutoNum type="arabicPeriod"/>
            </a:pPr>
            <a:r>
              <a:rPr lang="el-GR" sz="1600" dirty="0" smtClean="0"/>
              <a:t>Κιβώτιο ταχυτήτων με μόνιμη εμπλοκή γραναζιών  και σύστημα συγχρονισμού</a:t>
            </a:r>
          </a:p>
          <a:p>
            <a:pPr>
              <a:buFont typeface="+mj-lt"/>
              <a:buAutoNum type="arabicPeriod"/>
            </a:pPr>
            <a:r>
              <a:rPr lang="el-GR" sz="1600" dirty="0" smtClean="0"/>
              <a:t>Αυτόματα κιβώτια ταχυτήτων</a:t>
            </a:r>
          </a:p>
          <a:p>
            <a:pPr>
              <a:buFont typeface="+mj-lt"/>
              <a:buAutoNum type="arabicPeriod"/>
            </a:pPr>
            <a:r>
              <a:rPr lang="el-GR" sz="1600" dirty="0" smtClean="0"/>
              <a:t>Ημιαυτόματα κιβώτια ταχυτήτων</a:t>
            </a:r>
          </a:p>
          <a:p>
            <a:r>
              <a:rPr lang="el-GR" sz="2500" dirty="0" smtClean="0"/>
              <a:t>Θέσεις κιβωτίου ταχυτήτων</a:t>
            </a:r>
          </a:p>
          <a:p>
            <a:r>
              <a:rPr lang="el-GR" sz="2500" dirty="0" smtClean="0"/>
              <a:t>Μέρη κιβωτίου ταχυτήτων.</a:t>
            </a:r>
          </a:p>
          <a:p>
            <a:r>
              <a:rPr lang="el-GR" sz="1600" dirty="0" smtClean="0"/>
              <a:t>Θήκη ή Κέλυφος</a:t>
            </a:r>
          </a:p>
          <a:p>
            <a:r>
              <a:rPr lang="el-GR" sz="1600" dirty="0" smtClean="0"/>
              <a:t>Άξονες – Γρανάζια</a:t>
            </a:r>
          </a:p>
          <a:p>
            <a:pPr marL="400050" indent="-400050">
              <a:buFont typeface="+mj-lt"/>
              <a:buAutoNum type="romanLcPeriod"/>
            </a:pPr>
            <a:r>
              <a:rPr lang="el-GR" sz="1400" dirty="0" smtClean="0"/>
              <a:t>Πρωτεύων άξονας ή άξονας εισόδου</a:t>
            </a:r>
          </a:p>
          <a:p>
            <a:pPr marL="400050" indent="-400050">
              <a:buFont typeface="+mj-lt"/>
              <a:buAutoNum type="romanLcPeriod"/>
            </a:pPr>
            <a:r>
              <a:rPr lang="el-GR" sz="1400" dirty="0" smtClean="0"/>
              <a:t>Ενδιάμεσος άξονας</a:t>
            </a:r>
          </a:p>
          <a:p>
            <a:pPr marL="400050" indent="-400050">
              <a:buFont typeface="+mj-lt"/>
              <a:buAutoNum type="romanLcPeriod"/>
            </a:pPr>
            <a:r>
              <a:rPr lang="el-GR" sz="1400" dirty="0" smtClean="0"/>
              <a:t>Δευτερεύοντας άξονας</a:t>
            </a:r>
          </a:p>
          <a:p>
            <a:pPr marL="400050" indent="-400050">
              <a:buFont typeface="+mj-lt"/>
              <a:buAutoNum type="romanLcPeriod"/>
            </a:pPr>
            <a:r>
              <a:rPr lang="el-GR" sz="1400" dirty="0" smtClean="0"/>
              <a:t>Άξονας όπισθεν</a:t>
            </a:r>
          </a:p>
          <a:p>
            <a:r>
              <a:rPr lang="el-GR" sz="1600" dirty="0" smtClean="0"/>
              <a:t>Έδρανα – Ρουλεμάν</a:t>
            </a:r>
          </a:p>
          <a:p>
            <a:r>
              <a:rPr lang="el-GR" sz="1600" dirty="0" smtClean="0"/>
              <a:t>Σύστημα αλλαγής ταχυτήτων</a:t>
            </a:r>
            <a:endParaRPr lang="el-GR" sz="1600" dirty="0"/>
          </a:p>
        </p:txBody>
      </p:sp>
    </p:spTree>
    <p:extLst>
      <p:ext uri="{BB962C8B-B14F-4D97-AF65-F5344CB8AC3E}">
        <p14:creationId xmlns:p14="http://schemas.microsoft.com/office/powerpoint/2010/main" val="3260035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3600" b="1" dirty="0" smtClean="0"/>
              <a:t>ΚΕΦΑΛΑΙΟ 2</a:t>
            </a:r>
            <a:r>
              <a:rPr lang="el-GR" sz="3600" b="1" baseline="30000" dirty="0" smtClean="0"/>
              <a:t>ο</a:t>
            </a:r>
            <a:r>
              <a:rPr lang="el-GR" sz="3600" b="1" dirty="0" smtClean="0"/>
              <a:t> ΣΥΓΧΡΟΝΙΣΜΕΝΟ ΚΑΙ ΜΗ ΣΥΓΧΡΟΝΙΣΜΕΝΟ ΚΙΒΩΤΙΟ ΤΑΧΥΤΗΤΩΝ</a:t>
            </a:r>
            <a:endParaRPr lang="el-GR" sz="36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sz="3600" dirty="0" smtClean="0"/>
              <a:t>Μη συγχρονισμένο κιβώτιο ταχυτήτων</a:t>
            </a:r>
          </a:p>
          <a:p>
            <a:pPr marL="400050" indent="-400050">
              <a:buFont typeface="+mj-lt"/>
              <a:buAutoNum type="romanLcPeriod"/>
            </a:pPr>
            <a:r>
              <a:rPr lang="el-GR" sz="1800" dirty="0" smtClean="0"/>
              <a:t>Κιβώτια  ταχυτήτων με ολισθαίνοντες τροχούς</a:t>
            </a:r>
          </a:p>
          <a:p>
            <a:pPr marL="400050" indent="-400050">
              <a:buFont typeface="+mj-lt"/>
              <a:buAutoNum type="romanLcPeriod"/>
            </a:pPr>
            <a:r>
              <a:rPr lang="el-GR" sz="1800" dirty="0" smtClean="0"/>
              <a:t>Κιβώτια ταχυτήτων μόνιμης εμπλοκής γραναζιών (με συνδετικά δαχτυλίδια)</a:t>
            </a:r>
          </a:p>
          <a:p>
            <a:pPr marL="400050" indent="-400050">
              <a:buFont typeface="+mj-lt"/>
              <a:buAutoNum type="romanLcPeriod"/>
            </a:pPr>
            <a:r>
              <a:rPr lang="el-GR" sz="1800" dirty="0" smtClean="0"/>
              <a:t>Κιβώτια ταχυτήτων μόνιμης εμπλοκής γραναζιών (με συνδετικά κολάρα)</a:t>
            </a:r>
          </a:p>
          <a:p>
            <a:r>
              <a:rPr lang="el-GR" sz="3600" dirty="0" smtClean="0"/>
              <a:t>Συγχρονισμένο κιβώτιο ταχυτήτων</a:t>
            </a:r>
          </a:p>
          <a:p>
            <a:pPr marL="0" indent="0">
              <a:buNone/>
            </a:pPr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132748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800" b="1" dirty="0" smtClean="0"/>
              <a:t>ΚΕΦΑΛΑΙΟ 3</a:t>
            </a:r>
            <a:r>
              <a:rPr lang="el-GR" sz="2800" b="1" baseline="30000" dirty="0" smtClean="0"/>
              <a:t>ο</a:t>
            </a:r>
            <a:r>
              <a:rPr lang="el-GR" sz="2800" b="1" dirty="0" smtClean="0"/>
              <a:t> ΣΥΝΗΘΕΣΤΕΡΕΣ ΒΛΑΒΕΣ ΠΡΟΛΗΠΤΙΚΗ ΣΥΝΤΗΡΗΣΗ ΚΑΙ ΣΥΜΠΤΩΜΑΤΑ ΚΑΚΗΣ ΛΕΙΤΟΥΡΓΙΑΣ ΤΩΝ ΚΙΒΩΤΙΩΝ ΤΑΧΥΤΗΤΩΝ</a:t>
            </a:r>
            <a:endParaRPr lang="el-GR" sz="2800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sz="2400" dirty="0" smtClean="0"/>
              <a:t>ΠΡΟΛΗΠΤΙΚΗ ΣΥΝΤΗΡΗΣΗ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Κατάλληλο λιπαντικό – κανονική ποσότητα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Έλεγχος  ποιότητας και στάθμης λιπαντικού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Αλλαγή λιπαντικού σε σωστά διαστήματα</a:t>
            </a:r>
          </a:p>
          <a:p>
            <a:r>
              <a:rPr lang="el-GR" sz="2400" dirty="0" smtClean="0"/>
              <a:t>ΠΡΟΤΕΙΝΟΜΕΝΟΙ ΕΛΕΓΧΟΙ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Έλεγχος νεκρής διαδρομής του πεντάλ του συμπλέκτη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Η νεκρή διαδρομή του ρουλεμάν πίεσης πρέπει να είναι από 2</a:t>
            </a:r>
            <a:r>
              <a:rPr lang="en-US" sz="1400" dirty="0" smtClean="0"/>
              <a:t>mm </a:t>
            </a:r>
            <a:r>
              <a:rPr lang="el-GR" sz="1400" dirty="0" smtClean="0"/>
              <a:t>έως 3</a:t>
            </a:r>
            <a:r>
              <a:rPr lang="en-US" sz="1400" dirty="0" smtClean="0"/>
              <a:t>mm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Έλεγχος δίσκου με ωρολογιακό μικρόμετρο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Κεντράρισμα δίσκου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Ευθυγράμμιση πρωτεύοντος άξονα με την υποδοχή του δίσκου και το ρουλεμάν του βολάν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Αλλαγή ρουλεμάν στροφάλου σε κάθε αλλαγή συμπλέκτη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Έλεγχος ρουλεμάν πίεσης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Έλεγχος στις τσιμούχες στροφάλου και κιβωτίου ταχυτήτων για τυχόν διαρροές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Έλεγχος του βολάν για στράβωμα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Αν χρειαστεί το βολάν επισκευή τότε επιλέγουμε και νέο δίσκο με περισσότερα ελατήρια</a:t>
            </a:r>
          </a:p>
          <a:p>
            <a:pPr>
              <a:buFont typeface="+mj-lt"/>
              <a:buAutoNum type="alphaLcParenR"/>
            </a:pPr>
            <a:r>
              <a:rPr lang="el-GR" sz="1400" dirty="0" smtClean="0"/>
              <a:t>Στα χέρια και στα εργαλεία δεν πρέπει να υπάρχει ίχνος λαδιού ή γράσου κατά την τοποθέτηση του συμπλέκτη</a:t>
            </a:r>
          </a:p>
          <a:p>
            <a:pPr>
              <a:buFont typeface="+mj-lt"/>
              <a:buAutoNum type="alphaLcParenR"/>
            </a:pPr>
            <a:endParaRPr lang="el-GR" sz="1400" dirty="0" smtClean="0"/>
          </a:p>
          <a:p>
            <a:endParaRPr lang="el-GR" sz="1400" dirty="0" smtClean="0"/>
          </a:p>
          <a:p>
            <a:endParaRPr lang="el-GR" sz="1400" dirty="0"/>
          </a:p>
        </p:txBody>
      </p:sp>
    </p:spTree>
    <p:extLst>
      <p:ext uri="{BB962C8B-B14F-4D97-AF65-F5344CB8AC3E}">
        <p14:creationId xmlns:p14="http://schemas.microsoft.com/office/powerpoint/2010/main" val="3859690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l-GR" sz="2800" b="1" dirty="0">
                <a:solidFill>
                  <a:prstClr val="black"/>
                </a:solidFill>
              </a:rPr>
              <a:t>ΚΕΦΑΛΑΙΟ 3</a:t>
            </a:r>
            <a:r>
              <a:rPr lang="el-GR" sz="2800" b="1" baseline="30000" dirty="0">
                <a:solidFill>
                  <a:prstClr val="black"/>
                </a:solidFill>
              </a:rPr>
              <a:t>ο</a:t>
            </a:r>
            <a:r>
              <a:rPr lang="el-GR" sz="2800" b="1" dirty="0">
                <a:solidFill>
                  <a:prstClr val="black"/>
                </a:solidFill>
              </a:rPr>
              <a:t> ΣΥΝΗΘΕΣΤΕΡΕΣ ΒΛΑΒΕΣ ΠΡΟΛΗΠΤΙΚΗ ΣΥΝΤΗΡΗΣΗ ΚΑΙ ΣΥΜΠΤΩΜΑΤΑ ΚΑΚΗΣ ΛΕΙΤΟΥΡΓΙΑΣ ΤΩΝ ΚΙΒΩΤΙΩΝ ΤΑΧΥΤΗΤΩΝ</a:t>
            </a:r>
            <a:endParaRPr lang="el-GR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sz="2400" dirty="0" smtClean="0"/>
              <a:t>ΣΥΜΠΤΩΜΑΤΑ ΚΑΚΗΣ ΛΕΙΤΟΥΡΓΙΑΣ</a:t>
            </a:r>
          </a:p>
          <a:p>
            <a:r>
              <a:rPr lang="el-GR" sz="1900" dirty="0" smtClean="0"/>
              <a:t>Το κιβώτιο παρουσιάζει θόρυβο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Έλλειψη λιπαντικού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Φθορά εδράνων κινητήριας ατράκτου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Φθορά του ρουλεμάν στήριξης της κινούμενης ατράκτου στο κέλυφος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Φθορά του ρουλεμάν στήριξης της κινούμενης ατράκτου στην κινητήρια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Φθορά ή θραύση στους οδοντωτούς τροχούς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Φθορά στους </a:t>
            </a:r>
            <a:r>
              <a:rPr lang="el-GR" sz="1500" dirty="0" err="1" smtClean="0"/>
              <a:t>συγχρονιστές</a:t>
            </a:r>
            <a:endParaRPr lang="el-GR" sz="1500" dirty="0" smtClean="0"/>
          </a:p>
          <a:p>
            <a:r>
              <a:rPr lang="el-GR" sz="1900" dirty="0" smtClean="0"/>
              <a:t>Δυσκολία ή αδυναμία επιλογής ταχυτήτων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Λανθασμένη ρύθμιση ρελαντί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Ο συμπλέκτης δεν κάνει κανονική </a:t>
            </a:r>
            <a:r>
              <a:rPr lang="el-GR" sz="1500" dirty="0" err="1" smtClean="0"/>
              <a:t>αποσύμπλεξη</a:t>
            </a:r>
            <a:endParaRPr lang="el-GR" sz="1500" dirty="0" smtClean="0"/>
          </a:p>
          <a:p>
            <a:r>
              <a:rPr lang="el-GR" sz="1900" dirty="0" smtClean="0"/>
              <a:t>Πέταγμα ταχύτητας</a:t>
            </a:r>
          </a:p>
          <a:p>
            <a:pPr lvl="0">
              <a:buFont typeface="+mj-lt"/>
              <a:buAutoNum type="arabicPeriod"/>
            </a:pPr>
            <a:r>
              <a:rPr lang="el-GR" sz="1500" dirty="0"/>
              <a:t>Φθορά στις σφαίρες των αξονίσκων φουρκετών</a:t>
            </a:r>
          </a:p>
          <a:p>
            <a:pPr lvl="0">
              <a:buFont typeface="+mj-lt"/>
              <a:buAutoNum type="arabicPeriod"/>
            </a:pPr>
            <a:r>
              <a:rPr lang="el-GR" sz="1500" dirty="0"/>
              <a:t>Εξασθένιση ή θραύση των ελατηρίων που συγκρατούν τις σφαίρες των αξονίσκων στη θέση τους</a:t>
            </a:r>
          </a:p>
          <a:p>
            <a:pPr lvl="0">
              <a:buFont typeface="+mj-lt"/>
              <a:buAutoNum type="arabicPeriod"/>
            </a:pPr>
            <a:r>
              <a:rPr lang="el-GR" sz="1500" dirty="0"/>
              <a:t>Στρεβλωμένες φουρκέτες</a:t>
            </a:r>
          </a:p>
          <a:p>
            <a:pPr lvl="0">
              <a:buFont typeface="+mj-lt"/>
              <a:buAutoNum type="arabicPeriod"/>
            </a:pPr>
            <a:r>
              <a:rPr lang="el-GR" sz="1500" dirty="0"/>
              <a:t>Χαλάρωση κοχλιών συγκρατήσεως των </a:t>
            </a:r>
            <a:r>
              <a:rPr lang="el-GR" sz="1500" dirty="0" smtClean="0"/>
              <a:t>φουρκετών</a:t>
            </a:r>
            <a:endParaRPr lang="el-GR" sz="1500" dirty="0"/>
          </a:p>
          <a:p>
            <a:pPr lvl="0">
              <a:buFont typeface="+mj-lt"/>
              <a:buAutoNum type="arabicPeriod"/>
            </a:pPr>
            <a:r>
              <a:rPr lang="el-GR" sz="1500" dirty="0"/>
              <a:t>Υπερβολική φθορά δοντιών</a:t>
            </a:r>
          </a:p>
          <a:p>
            <a:pPr lvl="0">
              <a:buFont typeface="+mj-lt"/>
              <a:buAutoNum type="arabicPeriod"/>
            </a:pPr>
            <a:r>
              <a:rPr lang="el-GR" sz="1500" dirty="0"/>
              <a:t>Μονόπλευρη φθορά δοντιών</a:t>
            </a:r>
          </a:p>
          <a:p>
            <a:pPr>
              <a:buFont typeface="+mj-lt"/>
              <a:buAutoNum type="arabicPeriod"/>
            </a:pPr>
            <a:r>
              <a:rPr lang="el-GR" sz="1500" dirty="0"/>
              <a:t>Κακή ευθυγράμμιση κιβωτίου ταχυτήτων και </a:t>
            </a:r>
            <a:r>
              <a:rPr lang="el-GR" sz="1500" dirty="0" smtClean="0"/>
              <a:t>κινητήρα</a:t>
            </a:r>
            <a:r>
              <a:rPr lang="el-GR" sz="1400" dirty="0" smtClean="0"/>
              <a:t>. </a:t>
            </a:r>
          </a:p>
          <a:p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209664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l-GR" sz="2500" b="1" dirty="0">
                <a:solidFill>
                  <a:prstClr val="black"/>
                </a:solidFill>
              </a:rPr>
              <a:t>ΚΕΦΑΛΑΙΟ 3</a:t>
            </a:r>
            <a:r>
              <a:rPr lang="el-GR" sz="2500" b="1" baseline="30000" dirty="0">
                <a:solidFill>
                  <a:prstClr val="black"/>
                </a:solidFill>
              </a:rPr>
              <a:t>ο</a:t>
            </a:r>
            <a:r>
              <a:rPr lang="el-GR" sz="2500" b="1" dirty="0">
                <a:solidFill>
                  <a:prstClr val="black"/>
                </a:solidFill>
              </a:rPr>
              <a:t> ΣΥΝΗΘΕΣΤΕΡΕΣ ΒΛΑΒΕΣ ΠΡΟΛΗΠΤΙΚΗ ΣΥΝΤΗΡΗΣΗ ΚΑΙ ΣΥΜΠΤΩΜΑΤΑ ΚΑΚΗΣ ΛΕΙΤΟΥΡΓΙΑΣ ΤΩΝ ΚΙΒΩΤΙΩΝ ΤΑΧΥΤΗΤΩΝ</a:t>
            </a:r>
            <a:endParaRPr lang="el-GR" sz="2500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l-GR" sz="1900" dirty="0"/>
              <a:t>Λανθασμένη επιλογή ταχύτητας (Μπέρδεμα ταχυτήτων</a:t>
            </a:r>
            <a:r>
              <a:rPr lang="el-GR" sz="1900" dirty="0" smtClean="0"/>
              <a:t>)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Φθορά στην άκρη του λεβιέ ταχυτήτων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Φθορά της σφαιρικής άρθρωσης του λεβιέ ταχυτήτων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Λάθος τοποθέτηση φουρκετών κατά την συναρμολόγηση </a:t>
            </a:r>
            <a:endParaRPr lang="el-GR" sz="1500" dirty="0"/>
          </a:p>
          <a:p>
            <a:r>
              <a:rPr lang="el-GR" sz="2200" b="1" dirty="0" smtClean="0"/>
              <a:t>ΓΕΝΙΚΕΣ ΑΡΧΕΣ ΓΙΑ ΜΙΑ ΣΩΣΤΗ ΕΠΙΣΚΕΥΗ</a:t>
            </a:r>
          </a:p>
          <a:p>
            <a:r>
              <a:rPr lang="el-GR" sz="1500" dirty="0" smtClean="0"/>
              <a:t>Ακούμε με προσοχή τις πληροφορίες του οδηγού</a:t>
            </a:r>
          </a:p>
          <a:p>
            <a:r>
              <a:rPr lang="el-GR" sz="1500" dirty="0" smtClean="0"/>
              <a:t>Δοκιμάζουμε και διαπιστώνουμε τα συμπτώματα</a:t>
            </a:r>
          </a:p>
          <a:p>
            <a:r>
              <a:rPr lang="el-GR" sz="1500" dirty="0" smtClean="0"/>
              <a:t>Εντοπίζουμε την βλάβη και βεβαιωνόμαστε αν χρειάζεται αποσυναρμολόγηση</a:t>
            </a:r>
          </a:p>
          <a:p>
            <a:r>
              <a:rPr lang="el-GR" sz="1500" dirty="0" smtClean="0"/>
              <a:t>Αφαιρούμε το λιπαντικό και σε συνέχεια το κιβώτιο ταχυτήτων</a:t>
            </a:r>
          </a:p>
          <a:p>
            <a:r>
              <a:rPr lang="el-GR" sz="1500" dirty="0" smtClean="0"/>
              <a:t>Επισημαίνουμε την θέση των εξαρτημάτων</a:t>
            </a:r>
          </a:p>
          <a:p>
            <a:r>
              <a:rPr lang="el-GR" sz="1500" dirty="0" smtClean="0"/>
              <a:t>Καθαρίζουμε πολύ καλά τα εξαρτήματα</a:t>
            </a:r>
          </a:p>
          <a:p>
            <a:r>
              <a:rPr lang="el-GR" sz="1500" dirty="0" smtClean="0"/>
              <a:t>Έλεγχος εξαρτημάτων και αντικατάσταση των ελαττωματικών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Έλεγχος δοντιών για θραύση , ρωγμές ή φθορά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Έλεγχος όλων των ρουλεμάν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Έλεγχος στους συγχρόνισες 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Έλεγχος των πολύσφηνων, φουρκετών, των αξόνων τους και τις μπίλιες τα ελατήρια στους </a:t>
            </a:r>
            <a:r>
              <a:rPr lang="el-GR" sz="1500" dirty="0" smtClean="0"/>
              <a:t>άξονες</a:t>
            </a:r>
          </a:p>
          <a:p>
            <a:pPr>
              <a:buFont typeface="+mj-lt"/>
              <a:buAutoNum type="arabicPeriod"/>
            </a:pPr>
            <a:r>
              <a:rPr lang="el-GR" sz="1500" dirty="0" smtClean="0"/>
              <a:t>Ελέγχουμε  την άκρη και την άρθρωση του λεβιέ ταχυτήτων</a:t>
            </a:r>
            <a:endParaRPr lang="el-GR" sz="1500" dirty="0" smtClean="0"/>
          </a:p>
          <a:p>
            <a:r>
              <a:rPr lang="el-GR" sz="1500" dirty="0" smtClean="0"/>
              <a:t>Δεν επισκευάζουμε φθαρμένο εξάρτημα αλλά το αλλάζουμε</a:t>
            </a:r>
          </a:p>
          <a:p>
            <a:r>
              <a:rPr lang="el-GR" sz="1500" dirty="0" smtClean="0"/>
              <a:t>Χρησιμοποιούμε εγγυημένα από τον κατασκευαστή ανταλλακτικά</a:t>
            </a:r>
          </a:p>
          <a:p>
            <a:r>
              <a:rPr lang="el-GR" sz="1500" dirty="0" smtClean="0"/>
              <a:t>Πριν τοποθετήσουμε το καπάκι ελέγχουμε αν περιστρέφονται τα εξαρτήματα</a:t>
            </a:r>
          </a:p>
          <a:p>
            <a:r>
              <a:rPr lang="el-GR" sz="1500" dirty="0" smtClean="0"/>
              <a:t>Πλήρωση με κατάλληλο λιπαντικό </a:t>
            </a:r>
          </a:p>
          <a:p>
            <a:endParaRPr lang="el-GR" sz="1400" dirty="0" smtClean="0"/>
          </a:p>
          <a:p>
            <a:endParaRPr lang="el-GR" sz="1400" dirty="0" smtClean="0"/>
          </a:p>
          <a:p>
            <a:endParaRPr lang="el-GR" sz="1800" dirty="0" smtClean="0"/>
          </a:p>
          <a:p>
            <a:endParaRPr lang="el-GR" sz="1800" dirty="0"/>
          </a:p>
        </p:txBody>
      </p:sp>
    </p:spTree>
    <p:extLst>
      <p:ext uri="{BB962C8B-B14F-4D97-AF65-F5344CB8AC3E}">
        <p14:creationId xmlns:p14="http://schemas.microsoft.com/office/powerpoint/2010/main" val="323527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ΚΕΦΑΛΑΙΟ 4</a:t>
            </a:r>
            <a:r>
              <a:rPr lang="el-GR" baseline="30000" dirty="0" smtClean="0"/>
              <a:t>ο</a:t>
            </a:r>
            <a:r>
              <a:rPr lang="el-GR" dirty="0" smtClean="0"/>
              <a:t> ΥΠΟΛΟΓΙΣΜΟΙ</a:t>
            </a:r>
            <a:endParaRPr lang="el-GR" dirty="0"/>
          </a:p>
        </p:txBody>
      </p:sp>
      <p:pic>
        <p:nvPicPr>
          <p:cNvPr id="4" name="17 - Εικόνα" descr="Παρουσίαση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89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i</a:t>
            </a:r>
            <a:r>
              <a:rPr lang="el-GR" sz="1800" baseline="-25000" dirty="0"/>
              <a:t>1 </a:t>
            </a:r>
            <a:r>
              <a:rPr lang="el-GR" sz="1800" dirty="0"/>
              <a:t>= </a:t>
            </a:r>
            <a:r>
              <a:rPr lang="en-US" sz="1800" dirty="0"/>
              <a:t>Z</a:t>
            </a:r>
            <a:r>
              <a:rPr lang="el-GR" sz="1800" dirty="0"/>
              <a:t>2/</a:t>
            </a:r>
            <a:r>
              <a:rPr lang="en-US" sz="1800" dirty="0"/>
              <a:t>Z</a:t>
            </a:r>
            <a:r>
              <a:rPr lang="el-GR" sz="1800" dirty="0"/>
              <a:t>1 =4</a:t>
            </a:r>
            <a:r>
              <a:rPr lang="en-US" sz="1800" dirty="0"/>
              <a:t>3/11</a:t>
            </a:r>
            <a:r>
              <a:rPr lang="el-GR" sz="1800" dirty="0"/>
              <a:t/>
            </a:r>
            <a:br>
              <a:rPr lang="el-GR" sz="1800" dirty="0"/>
            </a:br>
            <a:r>
              <a:rPr lang="en-US" sz="1800" dirty="0"/>
              <a:t> </a:t>
            </a:r>
            <a:r>
              <a:rPr lang="el-GR" sz="1800" dirty="0"/>
              <a:t/>
            </a:r>
            <a:br>
              <a:rPr lang="el-GR" sz="1800" dirty="0"/>
            </a:br>
            <a:r>
              <a:rPr lang="en-US" sz="1800" dirty="0"/>
              <a:t>i</a:t>
            </a:r>
            <a:r>
              <a:rPr lang="en-US" sz="1800" baseline="-25000" dirty="0"/>
              <a:t>1</a:t>
            </a:r>
            <a:r>
              <a:rPr lang="en-US" sz="1800" dirty="0"/>
              <a:t>=3,909</a:t>
            </a:r>
            <a:r>
              <a:rPr lang="el-GR" sz="1800" dirty="0"/>
              <a:t/>
            </a:r>
            <a:br>
              <a:rPr lang="el-GR" sz="1800" dirty="0"/>
            </a:br>
            <a:endParaRPr lang="el-GR" sz="1800" dirty="0"/>
          </a:p>
        </p:txBody>
      </p:sp>
      <p:pic>
        <p:nvPicPr>
          <p:cNvPr id="4" name="16 - Εικόνα" descr="1η ταχύτητα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140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1800" dirty="0"/>
              <a:t>i</a:t>
            </a:r>
            <a:r>
              <a:rPr lang="en-US" sz="1800" baseline="-25000" dirty="0"/>
              <a:t>2 </a:t>
            </a:r>
            <a:r>
              <a:rPr lang="en-US" sz="1800" dirty="0"/>
              <a:t>= Z4/Z3 = 41/19</a:t>
            </a:r>
            <a:r>
              <a:rPr lang="el-GR" sz="1800" dirty="0"/>
              <a:t/>
            </a:r>
            <a:br>
              <a:rPr lang="el-GR" sz="1800" dirty="0"/>
            </a:br>
            <a:r>
              <a:rPr lang="en-US" sz="1800" dirty="0"/>
              <a:t> </a:t>
            </a:r>
            <a:r>
              <a:rPr lang="el-GR" sz="1800" dirty="0"/>
              <a:t/>
            </a:r>
            <a:br>
              <a:rPr lang="el-GR" sz="1800" dirty="0"/>
            </a:br>
            <a:r>
              <a:rPr lang="en-US" sz="1800" dirty="0"/>
              <a:t>i</a:t>
            </a:r>
            <a:r>
              <a:rPr lang="en-US" sz="1800" baseline="-25000" dirty="0"/>
              <a:t>2</a:t>
            </a:r>
            <a:r>
              <a:rPr lang="en-US" sz="1800" dirty="0"/>
              <a:t>=2,158</a:t>
            </a:r>
            <a:r>
              <a:rPr lang="el-GR" sz="1800" dirty="0"/>
              <a:t/>
            </a:r>
            <a:br>
              <a:rPr lang="el-GR" sz="1800" dirty="0"/>
            </a:br>
            <a:endParaRPr lang="el-GR" sz="1800" dirty="0"/>
          </a:p>
        </p:txBody>
      </p:sp>
      <p:pic>
        <p:nvPicPr>
          <p:cNvPr id="4" name="18 - Εικόνα" descr="2η ταχύτητα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072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</TotalTime>
  <Words>581</Words>
  <Application>Microsoft Office PowerPoint</Application>
  <PresentationFormat>Προβολή στην οθόνη (4:3)</PresentationFormat>
  <Paragraphs>104</Paragraphs>
  <Slides>15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15</vt:i4>
      </vt:variant>
    </vt:vector>
  </HeadingPairs>
  <TitlesOfParts>
    <vt:vector size="16" baseType="lpstr">
      <vt:lpstr>Θέμα του Office</vt:lpstr>
      <vt:lpstr>ΥΠΟΛΟΓΙΣΜΟΣ ΚΑΙ ΣΧΕΔΙΑΣΜΟΣ ΚΙΒΩΤΙΟΥ ΤΑΧΥΤΗΤΩΝ</vt:lpstr>
      <vt:lpstr>ΚΕΦΑΛΑΙΟ 1ο ΕΙΣΑΓΩΓΗ</vt:lpstr>
      <vt:lpstr>ΚΕΦΑΛΑΙΟ 2ο ΣΥΓΧΡΟΝΙΣΜΕΝΟ ΚΑΙ ΜΗ ΣΥΓΧΡΟΝΙΣΜΕΝΟ ΚΙΒΩΤΙΟ ΤΑΧΥΤΗΤΩΝ</vt:lpstr>
      <vt:lpstr>ΚΕΦΑΛΑΙΟ 3ο ΣΥΝΗΘΕΣΤΕΡΕΣ ΒΛΑΒΕΣ ΠΡΟΛΗΠΤΙΚΗ ΣΥΝΤΗΡΗΣΗ ΚΑΙ ΣΥΜΠΤΩΜΑΤΑ ΚΑΚΗΣ ΛΕΙΤΟΥΡΓΙΑΣ ΤΩΝ ΚΙΒΩΤΙΩΝ ΤΑΧΥΤΗΤΩΝ</vt:lpstr>
      <vt:lpstr>ΚΕΦΑΛΑΙΟ 3ο ΣΥΝΗΘΕΣΤΕΡΕΣ ΒΛΑΒΕΣ ΠΡΟΛΗΠΤΙΚΗ ΣΥΝΤΗΡΗΣΗ ΚΑΙ ΣΥΜΠΤΩΜΑΤΑ ΚΑΚΗΣ ΛΕΙΤΟΥΡΓΙΑΣ ΤΩΝ ΚΙΒΩΤΙΩΝ ΤΑΧΥΤΗΤΩΝ</vt:lpstr>
      <vt:lpstr>ΚΕΦΑΛΑΙΟ 3ο ΣΥΝΗΘΕΣΤΕΡΕΣ ΒΛΑΒΕΣ ΠΡΟΛΗΠΤΙΚΗ ΣΥΝΤΗΡΗΣΗ ΚΑΙ ΣΥΜΠΤΩΜΑΤΑ ΚΑΚΗΣ ΛΕΙΤΟΥΡΓΙΑΣ ΤΩΝ ΚΙΒΩΤΙΩΝ ΤΑΧΥΤΗΤΩΝ</vt:lpstr>
      <vt:lpstr>ΚΕΦΑΛΑΙΟ 4ο ΥΠΟΛΟΓΙΣΜΟΙ</vt:lpstr>
      <vt:lpstr>i1 = Z2/Z1 =43/11   i1=3,909 </vt:lpstr>
      <vt:lpstr>i2 = Z4/Z3 = 41/19   i2=2,158 </vt:lpstr>
      <vt:lpstr>i3 = Z6/Z5 = 37/25   i3=1,48   </vt:lpstr>
      <vt:lpstr>i4 = Z8/Z7 = 37/33   i4=1,121   </vt:lpstr>
      <vt:lpstr>io = (Zε/Zο)*(Ζσ/Ζε) = (26/12)*(33/26)   io=2,167 * 1,269   io=2,749 </vt:lpstr>
      <vt:lpstr>Παρουσίαση του PowerPoint</vt:lpstr>
      <vt:lpstr>Παρουσίαση του PowerPoint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user</dc:creator>
  <cp:lastModifiedBy>user</cp:lastModifiedBy>
  <cp:revision>36</cp:revision>
  <dcterms:created xsi:type="dcterms:W3CDTF">2019-05-11T09:36:13Z</dcterms:created>
  <dcterms:modified xsi:type="dcterms:W3CDTF">2019-05-14T06:50:22Z</dcterms:modified>
</cp:coreProperties>
</file>