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7" r:id="rId3"/>
    <p:sldId id="261" r:id="rId4"/>
    <p:sldId id="262" r:id="rId5"/>
    <p:sldId id="263" r:id="rId6"/>
    <p:sldId id="264" r:id="rId7"/>
    <p:sldId id="265" r:id="rId8"/>
    <p:sldId id="268" r:id="rId9"/>
    <p:sldId id="269" r:id="rId10"/>
    <p:sldId id="270" r:id="rId11"/>
    <p:sldId id="271" r:id="rId12"/>
    <p:sldId id="272" r:id="rId13"/>
    <p:sldId id="266" r:id="rId14"/>
    <p:sldId id="273" r:id="rId15"/>
    <p:sldId id="274" r:id="rId16"/>
    <p:sldId id="275" r:id="rId17"/>
    <p:sldId id="276" r:id="rId18"/>
    <p:sldId id="277" r:id="rId19"/>
    <p:sldId id="279" r:id="rId20"/>
    <p:sldId id="278" r:id="rId21"/>
    <p:sldId id="258" r:id="rId22"/>
    <p:sldId id="259" r:id="rId23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 varScale="1">
        <p:scale>
          <a:sx n="62" d="100"/>
          <a:sy n="62" d="100"/>
        </p:scale>
        <p:origin x="-13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- Ορθογώνιο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23 - Ορθογώνιο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24 - Ορθογώνιο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25 - Ορθογώνιο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- Ορθογώνιο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29 - Στρογγυλεμένο ορθογώνιο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30 - Στρογγυλεμένο ορθογώνιο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- Ορθογώνιο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- Ορθογώνιο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- Ορθογώνιο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- Ορθογώνιο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- Τίτλος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9" name="8 - Υπότιτλος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  <p:sp>
        <p:nvSpPr>
          <p:cNvPr id="28" name="27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342CEA3-3058-4D43-AE35-B3DA76CB4003}" type="datetimeFigureOut">
              <a:rPr lang="el-GR" smtClean="0"/>
              <a:pPr/>
              <a:t>25/11/2018</a:t>
            </a:fld>
            <a:endParaRPr lang="el-GR"/>
          </a:p>
        </p:txBody>
      </p:sp>
      <p:sp>
        <p:nvSpPr>
          <p:cNvPr id="17" name="16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l-GR"/>
          </a:p>
        </p:txBody>
      </p:sp>
      <p:sp>
        <p:nvSpPr>
          <p:cNvPr id="29" name="28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25/11/2018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25/11/2018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25/11/2018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25/11/2018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25/11/2018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26" name="25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342CEA3-3058-4D43-AE35-B3DA76CB4003}" type="datetimeFigureOut">
              <a:rPr lang="el-GR" smtClean="0"/>
              <a:pPr/>
              <a:t>25/11/2018</a:t>
            </a:fld>
            <a:endParaRPr lang="el-GR"/>
          </a:p>
        </p:txBody>
      </p:sp>
      <p:sp>
        <p:nvSpPr>
          <p:cNvPr id="27" name="26 - Θέση αριθμού διαφάνειας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28" name="27 - Θέση υποσέλιδου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342CEA3-3058-4D43-AE35-B3DA76CB4003}" type="datetimeFigureOut">
              <a:rPr lang="el-GR" smtClean="0"/>
              <a:pPr/>
              <a:t>25/11/2018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25/11/2018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25/11/2018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l-GR" smtClean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pPr/>
              <a:t>25/11/2018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- Ορθογώνιο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- Ορθογώνιο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29 - Ορθογώνιο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30 - Ορθογώνιο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31 - Ορθογώνιο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32 - Στρογγυλεμένο ορθογώνιο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33 - Στρογγυλεμένο ορθογώνιο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34 - Ορθογώνιο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35 - Ορθογώνιο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36 - Ορθογώνιο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37 - Ορθογώνιο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38 - Ορθογώνιο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39 - Ορθογώνιο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- Θέση τίτλου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3" name="1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4" name="1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342CEA3-3058-4D43-AE35-B3DA76CB4003}" type="datetimeFigureOut">
              <a:rPr lang="el-GR" smtClean="0"/>
              <a:pPr/>
              <a:t>25/11/2018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l-GR"/>
          </a:p>
        </p:txBody>
      </p:sp>
      <p:sp>
        <p:nvSpPr>
          <p:cNvPr id="23" name="22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D3F1D1C4-C2D9-4231-9FB2-B2D9D97AA41D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l-GR" b="1" dirty="0" smtClean="0"/>
              <a:t>ΠΤΥΧΙΑΚΗ ΕΡΓΑΣΙΑ</a:t>
            </a:r>
            <a:r>
              <a:rPr lang="el-GR" dirty="0" smtClean="0"/>
              <a:t/>
            </a:r>
            <a:br>
              <a:rPr lang="el-GR" dirty="0" smtClean="0"/>
            </a:br>
            <a:r>
              <a:rPr lang="el-GR" dirty="0" smtClean="0"/>
              <a:t>«Αλγόριθμοι γράφων, </a:t>
            </a:r>
            <a:r>
              <a:rPr lang="el-GR" dirty="0" err="1" smtClean="0"/>
              <a:t>οπτικοποίηση</a:t>
            </a:r>
            <a:r>
              <a:rPr lang="el-GR" dirty="0" smtClean="0"/>
              <a:t> μεθόδων διέλευσης».</a:t>
            </a:r>
            <a:br>
              <a:rPr lang="el-GR" dirty="0" smtClean="0"/>
            </a:br>
            <a:endParaRPr lang="el-GR" dirty="0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l-GR" dirty="0" smtClean="0"/>
              <a:t>ΙΩΑΝΝΗΣ ΚΑΡΑΓΙΑΝΝΗΣ</a:t>
            </a:r>
            <a:endParaRPr lang="el-G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066800"/>
          </a:xfrm>
        </p:spPr>
        <p:txBody>
          <a:bodyPr/>
          <a:lstStyle/>
          <a:p>
            <a:r>
              <a:rPr lang="el-GR" dirty="0" smtClean="0"/>
              <a:t>ΒΙΒΛΙΟΓΡΑΦΙΚΗ ΑΝΑΣΚΟΠΗΣΗ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28596" y="1785926"/>
            <a:ext cx="8258204" cy="478861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l-GR" dirty="0" smtClean="0"/>
              <a:t>ΜΕΘΟΔΟΙ ΔΙΕΛΕΥΣΗΣ ΓΡΑΦΩΝ </a:t>
            </a:r>
          </a:p>
          <a:p>
            <a:pPr>
              <a:buNone/>
            </a:pPr>
            <a:endParaRPr lang="en-US" dirty="0" smtClean="0"/>
          </a:p>
          <a:p>
            <a:r>
              <a:rPr lang="el-GR" dirty="0" smtClean="0"/>
              <a:t> Αναζήτηση µε προτεραιότητα βάθους (</a:t>
            </a:r>
            <a:r>
              <a:rPr lang="el-GR" dirty="0" err="1" smtClean="0"/>
              <a:t>depth</a:t>
            </a:r>
            <a:r>
              <a:rPr lang="el-GR" dirty="0" smtClean="0"/>
              <a:t> </a:t>
            </a:r>
            <a:r>
              <a:rPr lang="el-GR" dirty="0" err="1" smtClean="0"/>
              <a:t>first</a:t>
            </a:r>
            <a:r>
              <a:rPr lang="el-GR" dirty="0" smtClean="0"/>
              <a:t> </a:t>
            </a:r>
            <a:r>
              <a:rPr lang="el-GR" dirty="0" err="1" smtClean="0"/>
              <a:t>search</a:t>
            </a:r>
            <a:r>
              <a:rPr lang="el-GR" dirty="0" smtClean="0"/>
              <a:t>)</a:t>
            </a:r>
          </a:p>
          <a:p>
            <a:r>
              <a:rPr lang="el-GR" dirty="0" smtClean="0"/>
              <a:t>Αναζήτηση µε προτεραιότητα πλάτους (</a:t>
            </a:r>
            <a:r>
              <a:rPr lang="el-GR" dirty="0" err="1" smtClean="0"/>
              <a:t>breadth</a:t>
            </a:r>
            <a:r>
              <a:rPr lang="el-GR" dirty="0" smtClean="0"/>
              <a:t> </a:t>
            </a:r>
            <a:r>
              <a:rPr lang="el-GR" dirty="0" err="1" smtClean="0"/>
              <a:t>first</a:t>
            </a:r>
            <a:r>
              <a:rPr lang="el-GR" dirty="0" smtClean="0"/>
              <a:t> </a:t>
            </a:r>
            <a:r>
              <a:rPr lang="el-GR" dirty="0" err="1" smtClean="0"/>
              <a:t>search</a:t>
            </a:r>
            <a:r>
              <a:rPr lang="el-GR" dirty="0" smtClean="0"/>
              <a:t>)</a:t>
            </a:r>
          </a:p>
          <a:p>
            <a:pPr>
              <a:buNone/>
            </a:pPr>
            <a:r>
              <a:rPr lang="el-GR" sz="2100" dirty="0" smtClean="0"/>
              <a:t>Οι δύο αυτοί αλγόριθμοι χρησιμοποιούνται :</a:t>
            </a:r>
          </a:p>
          <a:p>
            <a:pPr lvl="0"/>
            <a:r>
              <a:rPr lang="el-GR" sz="2100" dirty="0" smtClean="0"/>
              <a:t>Για μια συστηματική επίσκεψη των κόμβων ενός γράφου.</a:t>
            </a:r>
          </a:p>
          <a:p>
            <a:pPr lvl="0"/>
            <a:r>
              <a:rPr lang="el-GR" sz="2100" dirty="0" smtClean="0"/>
              <a:t>Για την ανεύρεση των αποστάσεων των κόμβων από έναν οποιονδήποτε αφετηριακό κόμβο ν του γράφου.</a:t>
            </a:r>
          </a:p>
          <a:p>
            <a:pPr lvl="0"/>
            <a:r>
              <a:rPr lang="el-GR" sz="2100" dirty="0" smtClean="0"/>
              <a:t>Για να διαπιστωθεί αν ο γράφος είναι συνδεδεμένος καθώς και για την εύρεση των </a:t>
            </a:r>
            <a:r>
              <a:rPr lang="el-GR" sz="2100" dirty="0" err="1" smtClean="0"/>
              <a:t>συνιστώσων</a:t>
            </a:r>
            <a:r>
              <a:rPr lang="el-GR" sz="2100" dirty="0" smtClean="0"/>
              <a:t> του (</a:t>
            </a:r>
            <a:r>
              <a:rPr lang="en-US" sz="2100" dirty="0" smtClean="0"/>
              <a:t>connected</a:t>
            </a:r>
            <a:r>
              <a:rPr lang="el-GR" sz="2100" dirty="0" smtClean="0"/>
              <a:t> </a:t>
            </a:r>
            <a:r>
              <a:rPr lang="en-US" sz="2100" dirty="0" smtClean="0"/>
              <a:t>components</a:t>
            </a:r>
            <a:r>
              <a:rPr lang="el-GR" sz="2100" dirty="0" smtClean="0"/>
              <a:t>).</a:t>
            </a:r>
          </a:p>
          <a:p>
            <a:pPr lvl="0"/>
            <a:r>
              <a:rPr lang="el-GR" sz="2100" dirty="0" smtClean="0"/>
              <a:t>Για την εύρεση ενός δένδρου κάλυψης ενός συνεκτικού γράφου.</a:t>
            </a:r>
          </a:p>
          <a:p>
            <a:r>
              <a:rPr lang="el-GR" sz="2100" dirty="0" smtClean="0"/>
              <a:t>Για την εύρεση </a:t>
            </a:r>
            <a:r>
              <a:rPr lang="el-GR" sz="2100" dirty="0" err="1" smtClean="0"/>
              <a:t>επιμερούς</a:t>
            </a:r>
            <a:r>
              <a:rPr lang="el-GR" sz="2100" dirty="0" smtClean="0"/>
              <a:t> δένδρων για κάθε συνδεδεμένη </a:t>
            </a:r>
            <a:r>
              <a:rPr lang="el-GR" sz="2100" dirty="0" err="1" smtClean="0"/>
              <a:t>συνιστώσα,σε</a:t>
            </a:r>
            <a:r>
              <a:rPr lang="el-GR" sz="2100" dirty="0" smtClean="0"/>
              <a:t> μη συνεκτικό γράφο (δάσος). </a:t>
            </a:r>
            <a:endParaRPr lang="el-GR" sz="21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066800"/>
          </a:xfrm>
        </p:spPr>
        <p:txBody>
          <a:bodyPr/>
          <a:lstStyle/>
          <a:p>
            <a:r>
              <a:rPr lang="el-GR" dirty="0" smtClean="0"/>
              <a:t>ΒΙΒΛΙΟΓΡΑΦΙΚΗ ΑΝΑΣΚΟΠΗΣΗ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28596" y="1785926"/>
            <a:ext cx="8258204" cy="478861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l-GR" b="1" dirty="0" err="1" smtClean="0"/>
              <a:t>∆ιάσχιση</a:t>
            </a:r>
            <a:r>
              <a:rPr lang="el-GR" b="1" dirty="0" smtClean="0"/>
              <a:t> «Κατά Πλάτος»(</a:t>
            </a:r>
            <a:r>
              <a:rPr lang="en-US" b="1" dirty="0" err="1" smtClean="0"/>
              <a:t>BreathFirstSearch</a:t>
            </a:r>
            <a:r>
              <a:rPr lang="el-GR" b="1" dirty="0" smtClean="0"/>
              <a:t>ή </a:t>
            </a:r>
            <a:r>
              <a:rPr lang="en-US" b="1" dirty="0" smtClean="0"/>
              <a:t>BFS</a:t>
            </a:r>
            <a:r>
              <a:rPr lang="el-GR" b="1" dirty="0" smtClean="0"/>
              <a:t>).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l-GR" dirty="0" err="1" smtClean="0"/>
              <a:t>∆εδοµένων</a:t>
            </a:r>
            <a:r>
              <a:rPr lang="el-GR" dirty="0" smtClean="0"/>
              <a:t> ενός </a:t>
            </a:r>
            <a:r>
              <a:rPr lang="el-GR" dirty="0" err="1" smtClean="0"/>
              <a:t>γραφήµατος</a:t>
            </a:r>
            <a:r>
              <a:rPr lang="el-GR" dirty="0" smtClean="0"/>
              <a:t> G=(V,E) και ενός </a:t>
            </a:r>
            <a:r>
              <a:rPr lang="el-GR" dirty="0" err="1" smtClean="0"/>
              <a:t>κόµβου</a:t>
            </a:r>
            <a:r>
              <a:rPr lang="el-GR" dirty="0" smtClean="0"/>
              <a:t> s </a:t>
            </a:r>
            <a:r>
              <a:rPr lang="el-GR" dirty="0" err="1" smtClean="0"/>
              <a:t>∈V</a:t>
            </a:r>
            <a:r>
              <a:rPr lang="el-GR" dirty="0" smtClean="0"/>
              <a:t> (</a:t>
            </a:r>
            <a:r>
              <a:rPr lang="el-GR" b="1" dirty="0" err="1" smtClean="0"/>
              <a:t>κόµβος</a:t>
            </a:r>
            <a:r>
              <a:rPr lang="el-GR" b="1" dirty="0" smtClean="0"/>
              <a:t> ρίζας </a:t>
            </a:r>
            <a:r>
              <a:rPr lang="el-GR" dirty="0" smtClean="0"/>
              <a:t>ή </a:t>
            </a:r>
            <a:r>
              <a:rPr lang="el-GR" b="1" dirty="0" err="1" smtClean="0"/>
              <a:t>κόµβος</a:t>
            </a:r>
            <a:r>
              <a:rPr lang="el-GR" b="1" dirty="0" smtClean="0"/>
              <a:t> εκκίνησης</a:t>
            </a:r>
            <a:r>
              <a:rPr lang="el-GR" dirty="0" smtClean="0"/>
              <a:t>), η διάσχιση κατά πλάτος συνίσταται στον </a:t>
            </a:r>
            <a:r>
              <a:rPr lang="el-GR" dirty="0" err="1" smtClean="0"/>
              <a:t>εντοπισµό</a:t>
            </a:r>
            <a:r>
              <a:rPr lang="el-GR" dirty="0" smtClean="0"/>
              <a:t> (δηλαδή τη διάσχιση) όλων των </a:t>
            </a:r>
            <a:r>
              <a:rPr lang="el-GR" dirty="0" err="1" smtClean="0"/>
              <a:t>κόµβων</a:t>
            </a:r>
            <a:r>
              <a:rPr lang="el-GR" dirty="0" smtClean="0"/>
              <a:t> που είναι </a:t>
            </a:r>
            <a:r>
              <a:rPr lang="el-GR" dirty="0" err="1" smtClean="0"/>
              <a:t>προσπελάσιµοι</a:t>
            </a:r>
            <a:r>
              <a:rPr lang="el-GR" dirty="0" smtClean="0"/>
              <a:t> από τον s. </a:t>
            </a:r>
          </a:p>
          <a:p>
            <a:pPr>
              <a:buNone/>
            </a:pPr>
            <a:r>
              <a:rPr lang="el-GR" dirty="0" smtClean="0"/>
              <a:t> </a:t>
            </a:r>
          </a:p>
          <a:p>
            <a:r>
              <a:rPr lang="el-GR" dirty="0" smtClean="0"/>
              <a:t>Κατά την εκτέλεση µ</a:t>
            </a:r>
            <a:r>
              <a:rPr lang="el-GR" dirty="0" err="1" smtClean="0"/>
              <a:t>ιας</a:t>
            </a:r>
            <a:r>
              <a:rPr lang="el-GR" dirty="0" smtClean="0"/>
              <a:t> διάσχισης κατά πλάτος στον G: </a:t>
            </a:r>
          </a:p>
          <a:p>
            <a:pPr lvl="0"/>
            <a:r>
              <a:rPr lang="el-GR" dirty="0" err="1" smtClean="0"/>
              <a:t>δηµιουργείται</a:t>
            </a:r>
            <a:r>
              <a:rPr lang="el-GR" dirty="0" smtClean="0"/>
              <a:t> ένα δένδρο µε ρίζα τον </a:t>
            </a:r>
            <a:r>
              <a:rPr lang="el-GR" dirty="0" err="1" smtClean="0"/>
              <a:t>κόµβο</a:t>
            </a:r>
            <a:r>
              <a:rPr lang="el-GR" dirty="0" smtClean="0"/>
              <a:t> s που περιέχει όλους τους </a:t>
            </a:r>
            <a:r>
              <a:rPr lang="el-GR" dirty="0" err="1" smtClean="0"/>
              <a:t>κόµβους</a:t>
            </a:r>
            <a:r>
              <a:rPr lang="el-GR" dirty="0" smtClean="0"/>
              <a:t> του G που είναι </a:t>
            </a:r>
            <a:r>
              <a:rPr lang="el-GR" dirty="0" err="1" smtClean="0"/>
              <a:t>προσπελάσιµοι</a:t>
            </a:r>
            <a:r>
              <a:rPr lang="el-GR" dirty="0" smtClean="0"/>
              <a:t> από τον s (το δένδρο αυτό </a:t>
            </a:r>
            <a:r>
              <a:rPr lang="el-GR" dirty="0" err="1" smtClean="0"/>
              <a:t>ονοµάζεται</a:t>
            </a:r>
            <a:r>
              <a:rPr lang="el-GR" dirty="0" smtClean="0"/>
              <a:t> δένδρο «κατά πλάτος»), </a:t>
            </a:r>
          </a:p>
          <a:p>
            <a:pPr lvl="0"/>
            <a:r>
              <a:rPr lang="el-GR" dirty="0" smtClean="0"/>
              <a:t>υπολογίζεται η απόσταση, δηλαδή το µ</a:t>
            </a:r>
            <a:r>
              <a:rPr lang="el-GR" dirty="0" err="1" smtClean="0"/>
              <a:t>ήκος</a:t>
            </a:r>
            <a:r>
              <a:rPr lang="el-GR" dirty="0" smtClean="0"/>
              <a:t> του </a:t>
            </a:r>
            <a:r>
              <a:rPr lang="el-GR" dirty="0" err="1" smtClean="0"/>
              <a:t>συντοµότερου</a:t>
            </a:r>
            <a:r>
              <a:rPr lang="el-GR" dirty="0" smtClean="0"/>
              <a:t> µ</a:t>
            </a:r>
            <a:r>
              <a:rPr lang="el-GR" dirty="0" err="1" smtClean="0"/>
              <a:t>ονοπατιού</a:t>
            </a:r>
            <a:r>
              <a:rPr lang="el-GR" dirty="0" smtClean="0"/>
              <a:t>, από τον s προς οποιονδήποτε </a:t>
            </a:r>
            <a:r>
              <a:rPr lang="el-GR" dirty="0" err="1" smtClean="0"/>
              <a:t>κόµβο</a:t>
            </a:r>
            <a:r>
              <a:rPr lang="el-GR" dirty="0" smtClean="0"/>
              <a:t> v (την οποία θα </a:t>
            </a:r>
            <a:r>
              <a:rPr lang="el-GR" dirty="0" err="1" smtClean="0"/>
              <a:t>συµβολίζουµε</a:t>
            </a:r>
            <a:r>
              <a:rPr lang="el-GR" dirty="0" smtClean="0"/>
              <a:t> µε δ(</a:t>
            </a:r>
            <a:r>
              <a:rPr lang="el-GR" dirty="0" err="1" smtClean="0"/>
              <a:t>s,v</a:t>
            </a:r>
            <a:r>
              <a:rPr lang="el-GR" dirty="0" smtClean="0"/>
              <a:t>)).</a:t>
            </a:r>
          </a:p>
          <a:p>
            <a:pPr>
              <a:buNone/>
            </a:pPr>
            <a:endParaRPr lang="el-GR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066800"/>
          </a:xfrm>
        </p:spPr>
        <p:txBody>
          <a:bodyPr/>
          <a:lstStyle/>
          <a:p>
            <a:r>
              <a:rPr lang="el-GR" dirty="0" smtClean="0"/>
              <a:t>ΒΙΒΛΙΟΓΡΑΦΙΚΗ ΑΝΑΣΚΟΠΗΣΗ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28596" y="1785926"/>
            <a:ext cx="8258204" cy="47886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/>
              <a:t>∆</a:t>
            </a:r>
            <a:r>
              <a:rPr lang="en-US" sz="2400" b="1" dirty="0" err="1"/>
              <a:t>ιάσχιση</a:t>
            </a:r>
            <a:r>
              <a:rPr lang="en-US" sz="2400" b="1" dirty="0"/>
              <a:t> «Κα</a:t>
            </a:r>
            <a:r>
              <a:rPr lang="en-US" sz="2400" b="1" dirty="0" err="1"/>
              <a:t>τά</a:t>
            </a:r>
            <a:r>
              <a:rPr lang="en-US" sz="2400" b="1" dirty="0"/>
              <a:t> β</a:t>
            </a:r>
            <a:r>
              <a:rPr lang="en-US" sz="2400" b="1" dirty="0" err="1"/>
              <a:t>άθος</a:t>
            </a:r>
            <a:r>
              <a:rPr lang="en-US" sz="2400" b="1" dirty="0"/>
              <a:t>» (Depth First Search) </a:t>
            </a:r>
            <a:endParaRPr lang="el-GR" sz="2400" b="1" dirty="0" smtClean="0"/>
          </a:p>
          <a:p>
            <a:pPr>
              <a:buNone/>
            </a:pPr>
            <a:endParaRPr lang="el-GR" sz="2400" b="1" dirty="0" smtClean="0"/>
          </a:p>
          <a:p>
            <a:r>
              <a:rPr lang="el-GR" sz="2000" dirty="0" smtClean="0"/>
              <a:t>Η διάσχιση επεκτείνεται (όσο αυτό είναι δυνατό) προς κόμβους σε </a:t>
            </a:r>
            <a:r>
              <a:rPr lang="el-GR" sz="2000" dirty="0"/>
              <a:t>μεγαλύτερα «βάθη» στο γράφο. </a:t>
            </a:r>
            <a:endParaRPr lang="el-GR" sz="2000" dirty="0" smtClean="0"/>
          </a:p>
          <a:p>
            <a:r>
              <a:rPr lang="el-GR" sz="2000" dirty="0"/>
              <a:t>Οι </a:t>
            </a:r>
            <a:r>
              <a:rPr lang="el-GR" sz="2000" dirty="0" err="1"/>
              <a:t>ακµές</a:t>
            </a:r>
            <a:r>
              <a:rPr lang="el-GR" sz="2000" dirty="0"/>
              <a:t> εξερευνούνται µε αφετηρία τον πιο πρόσφατα </a:t>
            </a:r>
            <a:r>
              <a:rPr lang="el-GR" sz="2000" dirty="0" err="1"/>
              <a:t>εντοπισµένο</a:t>
            </a:r>
            <a:r>
              <a:rPr lang="el-GR" sz="2000" dirty="0"/>
              <a:t> </a:t>
            </a:r>
            <a:r>
              <a:rPr lang="el-GR" sz="2000" dirty="0" err="1"/>
              <a:t>κόµβο</a:t>
            </a:r>
            <a:r>
              <a:rPr lang="el-GR" sz="2000" dirty="0"/>
              <a:t> v από τον οποίο εκκινούν µη </a:t>
            </a:r>
            <a:r>
              <a:rPr lang="el-GR" sz="2000" dirty="0" err="1"/>
              <a:t>εξερευνηµένες</a:t>
            </a:r>
            <a:r>
              <a:rPr lang="el-GR" sz="2000" dirty="0"/>
              <a:t> </a:t>
            </a:r>
            <a:r>
              <a:rPr lang="el-GR" sz="2000" dirty="0" err="1"/>
              <a:t>ακµές</a:t>
            </a:r>
            <a:r>
              <a:rPr lang="el-GR" sz="2000" dirty="0"/>
              <a:t>. </a:t>
            </a:r>
            <a:endParaRPr lang="el-GR" sz="2000" dirty="0" smtClean="0"/>
          </a:p>
          <a:p>
            <a:r>
              <a:rPr lang="el-GR" sz="2000" dirty="0"/>
              <a:t>Αφού εξερευνηθούν όλες οι </a:t>
            </a:r>
            <a:r>
              <a:rPr lang="el-GR" sz="2000" dirty="0" err="1"/>
              <a:t>ακµές</a:t>
            </a:r>
            <a:r>
              <a:rPr lang="el-GR" sz="2000" dirty="0"/>
              <a:t> του v, η διάσχιση επιστρέφει τον </a:t>
            </a:r>
            <a:r>
              <a:rPr lang="el-GR" sz="2000" dirty="0" err="1"/>
              <a:t>κόµβο</a:t>
            </a:r>
            <a:r>
              <a:rPr lang="el-GR" sz="2000" dirty="0"/>
              <a:t> από τον οποίο εντοπίστηκε ο v και συνεχίζεται µε τις τυχόν άλλες </a:t>
            </a:r>
            <a:r>
              <a:rPr lang="el-GR" sz="2000" dirty="0" err="1"/>
              <a:t>ακµές</a:t>
            </a:r>
            <a:r>
              <a:rPr lang="el-GR" sz="2000" dirty="0"/>
              <a:t> που εκκινούν από αυτόν</a:t>
            </a:r>
            <a:r>
              <a:rPr lang="el-GR" sz="2000" dirty="0" smtClean="0"/>
              <a:t>.</a:t>
            </a:r>
          </a:p>
          <a:p>
            <a:r>
              <a:rPr lang="el-GR" sz="2000" dirty="0"/>
              <a:t>Αν εξακολουθούν να υπάρχουν µη-</a:t>
            </a:r>
            <a:r>
              <a:rPr lang="el-GR" sz="2000" dirty="0" err="1"/>
              <a:t>εντοπισµένο</a:t>
            </a:r>
            <a:r>
              <a:rPr lang="el-GR" sz="2000" dirty="0"/>
              <a:t>ι κόµβοι, επιλέγεται ένας από αυτούς και η διάσχιση συνεχίζεται από αυτόν. </a:t>
            </a:r>
            <a:endParaRPr lang="el-GR" sz="2000" dirty="0" smtClean="0"/>
          </a:p>
          <a:p>
            <a:r>
              <a:rPr lang="el-GR" sz="2000" dirty="0"/>
              <a:t>Η όλη διαδικασία </a:t>
            </a:r>
            <a:r>
              <a:rPr lang="el-GR" sz="2000" dirty="0" err="1"/>
              <a:t>επαναλαµβάνεται</a:t>
            </a:r>
            <a:r>
              <a:rPr lang="el-GR" sz="2000" dirty="0"/>
              <a:t> έως ότου να </a:t>
            </a:r>
            <a:r>
              <a:rPr lang="el-GR" sz="2000" dirty="0" err="1"/>
              <a:t>πραγµατοποιηθεί</a:t>
            </a:r>
            <a:r>
              <a:rPr lang="el-GR" sz="2000" dirty="0"/>
              <a:t> η διάσχιση όλων των </a:t>
            </a:r>
            <a:r>
              <a:rPr lang="el-GR" sz="2000" dirty="0" err="1"/>
              <a:t>κόµβων</a:t>
            </a:r>
            <a:r>
              <a:rPr lang="el-GR" sz="2000" dirty="0"/>
              <a:t>. </a:t>
            </a:r>
            <a:endParaRPr lang="el-GR" sz="2000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ΠΡΑΚΤΙΚΟ ΜΕΡΟΣ: ΟΠΤΙΚΟΠΟΙΗΣΗ ΑΛΓΟΡΙΘΜΟΥ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28596" y="1785926"/>
            <a:ext cx="8258204" cy="478861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</a:t>
            </a:r>
            <a:r>
              <a:rPr lang="el-GR" dirty="0" smtClean="0"/>
              <a:t>Στο πρακτικό μέρος της εργασίας έγινε προσπάθεια να </a:t>
            </a:r>
            <a:r>
              <a:rPr lang="el-GR" dirty="0" err="1" smtClean="0"/>
              <a:t>οπτικοποιηθεί</a:t>
            </a:r>
            <a:r>
              <a:rPr lang="el-GR" dirty="0" smtClean="0"/>
              <a:t> η λειτουργία του αλγορίθμου </a:t>
            </a:r>
            <a:r>
              <a:rPr lang="en-US" dirty="0" smtClean="0"/>
              <a:t>Breadth First</a:t>
            </a:r>
            <a:r>
              <a:rPr lang="el-GR" dirty="0" smtClean="0"/>
              <a:t> και </a:t>
            </a:r>
            <a:r>
              <a:rPr lang="en-US" dirty="0" smtClean="0"/>
              <a:t>Depth First</a:t>
            </a:r>
            <a:r>
              <a:rPr lang="el-GR" dirty="0" smtClean="0"/>
              <a:t>. Τα εργαλεία που χρησιμοποιήθηκαν ήταν το </a:t>
            </a:r>
            <a:r>
              <a:rPr lang="en-US" dirty="0" smtClean="0"/>
              <a:t>Eclipse Studio</a:t>
            </a:r>
            <a:r>
              <a:rPr lang="el-GR" dirty="0" smtClean="0"/>
              <a:t> και η γλώσσα προγραμματισμού </a:t>
            </a:r>
            <a:r>
              <a:rPr lang="en-US" dirty="0" smtClean="0"/>
              <a:t>Java</a:t>
            </a:r>
            <a:r>
              <a:rPr lang="el-GR" dirty="0" smtClean="0"/>
              <a:t>. </a:t>
            </a:r>
            <a:endParaRPr lang="el-GR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ΠΡΑΚΤΙΚΟ ΜΕΡΟΣ: ΟΠΤΙΚΟΠΟΙΗΣΗ ΑΛΓΟΡΙΘΜΟΥ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28596" y="1643050"/>
            <a:ext cx="8258204" cy="4788610"/>
          </a:xfrm>
        </p:spPr>
        <p:txBody>
          <a:bodyPr/>
          <a:lstStyle/>
          <a:p>
            <a:pPr>
              <a:buNone/>
            </a:pPr>
            <a:r>
              <a:rPr lang="el-GR" dirty="0" smtClean="0"/>
              <a:t>Αρχικά δημιουργήθηκε ένα νέο </a:t>
            </a:r>
            <a:r>
              <a:rPr lang="en-US" dirty="0" smtClean="0"/>
              <a:t>project</a:t>
            </a:r>
            <a:r>
              <a:rPr lang="el-GR" dirty="0" smtClean="0"/>
              <a:t> στο πρόγραμμα </a:t>
            </a:r>
            <a:r>
              <a:rPr lang="en-US" dirty="0" smtClean="0"/>
              <a:t>eclipse</a:t>
            </a:r>
            <a:endParaRPr lang="el-GR" dirty="0" smtClean="0"/>
          </a:p>
          <a:p>
            <a:pPr>
              <a:buNone/>
            </a:pPr>
            <a:endParaRPr lang="el-GR" dirty="0"/>
          </a:p>
        </p:txBody>
      </p:sp>
      <p:pic>
        <p:nvPicPr>
          <p:cNvPr id="4" name="3 - Εικόνα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3159760"/>
            <a:ext cx="5267960" cy="3698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ΠΡΑΚΤΙΚΟ ΜΕΡΟΣ: ΟΠΤΙΚΟΠΟΙΗΣΗ ΑΛΓΟΡΙΘΜΟΥ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28596" y="1643050"/>
            <a:ext cx="8258204" cy="4788610"/>
          </a:xfrm>
        </p:spPr>
        <p:txBody>
          <a:bodyPr/>
          <a:lstStyle/>
          <a:p>
            <a:pPr>
              <a:buNone/>
            </a:pPr>
            <a:r>
              <a:rPr lang="el-GR" dirty="0" smtClean="0"/>
              <a:t>ΔΟΜΗ ΑΡΧΕΙΩΝ</a:t>
            </a:r>
            <a:endParaRPr lang="el-GR" dirty="0"/>
          </a:p>
        </p:txBody>
      </p:sp>
      <p:pic>
        <p:nvPicPr>
          <p:cNvPr id="5" name="4 - Εικόνα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1571612"/>
            <a:ext cx="4307290" cy="5061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ΠΡΑΚΤΙΚΟ ΜΕΡΟΣ: ΟΠΤΙΚΟΠΟΙΗΣΗ ΑΛΓΟΡΙΘΜΟΥ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28596" y="1643050"/>
            <a:ext cx="8258204" cy="47886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</a:t>
            </a:r>
            <a:r>
              <a:rPr lang="el-GR" dirty="0" smtClean="0"/>
              <a:t>Εκτέλεση του προγράμματος</a:t>
            </a:r>
          </a:p>
          <a:p>
            <a:pPr>
              <a:buNone/>
            </a:pPr>
            <a:r>
              <a:rPr lang="el-GR" dirty="0" smtClean="0"/>
              <a:t>Κατά την εκτέλεση του προγράμματος όπως φαίνεται και στην  παρακάτω εικόνα ο χρήστης μπορεί να κάνει αριστερό κλικ ώστε να δημιουργηθούν οι ακμές και μπορεί να δημιουργήσει τα βέλη που ενώνουν τις ακμές. </a:t>
            </a:r>
          </a:p>
          <a:p>
            <a:pPr>
              <a:buNone/>
            </a:pPr>
            <a:endParaRPr lang="el-GR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ΠΡΑΚΤΙΚΟ ΜΕΡΟΣ: ΟΠΤΙΚΟΠΟΙΗΣΗ ΑΛΓΟΡΙΘΜΟΥ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28596" y="1643050"/>
            <a:ext cx="8258204" cy="47886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l-GR" sz="1600" dirty="0" smtClean="0"/>
              <a:t>Στη συνέχεια πατώντας το κουμπί «</a:t>
            </a:r>
            <a:r>
              <a:rPr lang="en-US" sz="1600" dirty="0" smtClean="0"/>
              <a:t>BFS</a:t>
            </a:r>
            <a:r>
              <a:rPr lang="el-GR" sz="1600" dirty="0" smtClean="0"/>
              <a:t>» ο αλγόριθμος ενεργοποιείται και υπολογίζει την διαδρομή σύμφωνα με τον αλγόριθμος </a:t>
            </a:r>
            <a:r>
              <a:rPr lang="en-US" sz="1600" dirty="0" smtClean="0"/>
              <a:t>Breadth First</a:t>
            </a:r>
            <a:r>
              <a:rPr lang="el-GR" sz="1600" dirty="0" smtClean="0"/>
              <a:t> ενώ πατώντας το κουμπί «</a:t>
            </a:r>
            <a:r>
              <a:rPr lang="en-US" sz="1600" dirty="0" smtClean="0"/>
              <a:t>DFS</a:t>
            </a:r>
            <a:r>
              <a:rPr lang="el-GR" sz="1600" dirty="0" smtClean="0"/>
              <a:t>» ενεργοποιείται ο αλγόριθμος </a:t>
            </a:r>
            <a:r>
              <a:rPr lang="en-US" sz="1600" dirty="0" smtClean="0"/>
              <a:t>Depth First</a:t>
            </a:r>
            <a:r>
              <a:rPr lang="el-GR" sz="1600" dirty="0" smtClean="0"/>
              <a:t> και υπολογίζεται η αντίστοιχη διαδρομή.</a:t>
            </a:r>
          </a:p>
          <a:p>
            <a:pPr>
              <a:buNone/>
            </a:pPr>
            <a:endParaRPr lang="el-GR" dirty="0"/>
          </a:p>
        </p:txBody>
      </p:sp>
      <p:pic>
        <p:nvPicPr>
          <p:cNvPr id="4" name="3 - Εικόνα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857496"/>
            <a:ext cx="6210886" cy="3507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ΠΡΑΚΤΙΚΟ ΜΕΡΟΣ: ΟΠΤΙΚΟΠΟΙΗΣΗ ΑΛΓΟΡΙΘΜΟΥ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28596" y="1643050"/>
            <a:ext cx="8258204" cy="47886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l-GR" b="1" dirty="0" smtClean="0"/>
              <a:t>Δημιουργία ακμών και κατευθύνσεων</a:t>
            </a:r>
          </a:p>
          <a:p>
            <a:pPr>
              <a:buNone/>
            </a:pPr>
            <a:endParaRPr lang="el-GR" dirty="0"/>
          </a:p>
        </p:txBody>
      </p:sp>
      <p:pic>
        <p:nvPicPr>
          <p:cNvPr id="5" name="4 - Εικόνα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214554"/>
            <a:ext cx="526732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ΠΡΑΚΤΙΚΟ ΜΕΡΟΣ: ΟΠΤΙΚΟΠΟΙΗΣΗ ΑΛΓΟΡΙΘΜΟΥ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28596" y="1643050"/>
            <a:ext cx="8258204" cy="47886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l-GR" b="1" dirty="0" smtClean="0"/>
              <a:t>Δημιουργία ακμών και κατευθύνσεων</a:t>
            </a:r>
          </a:p>
          <a:p>
            <a:pPr>
              <a:buNone/>
            </a:pPr>
            <a:r>
              <a:rPr lang="el-GR" dirty="0" smtClean="0"/>
              <a:t>Ενδιάμεση λειτουργία του αλγορίθμου </a:t>
            </a:r>
            <a:r>
              <a:rPr lang="en-US" dirty="0" smtClean="0"/>
              <a:t>Depth First</a:t>
            </a:r>
            <a:endParaRPr lang="el-GR" b="1" dirty="0" smtClean="0"/>
          </a:p>
          <a:p>
            <a:pPr>
              <a:buNone/>
            </a:pPr>
            <a:endParaRPr lang="el-GR" b="1" dirty="0" smtClean="0"/>
          </a:p>
          <a:p>
            <a:pPr>
              <a:buNone/>
            </a:pPr>
            <a:endParaRPr lang="el-GR" dirty="0"/>
          </a:p>
        </p:txBody>
      </p:sp>
      <p:pic>
        <p:nvPicPr>
          <p:cNvPr id="6" name="5 - Εικόνα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3286124"/>
            <a:ext cx="4572000" cy="3050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066800"/>
          </a:xfrm>
        </p:spPr>
        <p:txBody>
          <a:bodyPr/>
          <a:lstStyle/>
          <a:p>
            <a:r>
              <a:rPr lang="el-GR" b="1" dirty="0" smtClean="0"/>
              <a:t>Θεωρία των Γράφων.</a:t>
            </a: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28596" y="1357298"/>
            <a:ext cx="8258204" cy="521723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el-GR" dirty="0" smtClean="0"/>
          </a:p>
          <a:p>
            <a:pPr>
              <a:buNone/>
            </a:pPr>
            <a:r>
              <a:rPr lang="el-GR" dirty="0" smtClean="0"/>
              <a:t>Με τον όρο «Θεωρία Γραφημάτων» εννοούμε τη μελέτη των γραφημάτων, των μαθηματικών κατασκευών που παρουσιάζουν μεμονωμένα ή πολλαπλά ζεύγη δεδομένων και τις σχέσεις που αναπτύσσονται μεταξύ τους, </a:t>
            </a:r>
            <a:r>
              <a:rPr lang="el-GR" dirty="0" err="1" smtClean="0"/>
              <a:t>οπτικοποιώντας</a:t>
            </a:r>
            <a:r>
              <a:rPr lang="el-GR" dirty="0" smtClean="0"/>
              <a:t> και συγκρίνοντάς τις. </a:t>
            </a:r>
          </a:p>
          <a:p>
            <a:pPr>
              <a:buNone/>
            </a:pPr>
            <a:r>
              <a:rPr lang="el-GR" dirty="0" smtClean="0"/>
              <a:t>Αποτελεί βασική μέθοδο έρευνας στον τομέα των μαθηματικών, η οποία, χρησιμοποιώντας κάθετες και οριζόντιες γραμμές, τόξα, σημεία, κορυφές και κόμβους, αναπαριστά τις προαναφερθείσες σχέσεις μεταξύ διαφόρων δεδομένων.</a:t>
            </a:r>
          </a:p>
          <a:p>
            <a:pPr>
              <a:buNone/>
            </a:pPr>
            <a:r>
              <a:rPr lang="el-GR" dirty="0" smtClean="0"/>
              <a:t> Πιο αναλυτικά, κάθε δεδομένο αναπαρίσταται με σημεία ή σχήματα, τα οποία ενώνονται μεταξύ τους με γραμμές ή καμπύλες, σχηματίζοντας έτσι κόμβους και ακμές. Το τελικό σχήμα που προκύπτει από την παραπάνω απεικόνιση δίνει πολύτιμα στοιχεία στον ερευνητή για τις σχέσεις των υπό μελέτη αντικειμένων.</a:t>
            </a:r>
          </a:p>
          <a:p>
            <a:pPr>
              <a:buNone/>
            </a:pPr>
            <a:endParaRPr lang="el-GR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ΠΡΑΚΤΙΚΟ ΜΕΡΟΣ: ΟΠΤΙΚΟΠΟΙΗΣΗ ΑΛΓΟΡΙΘΜΟΥ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28596" y="1643050"/>
            <a:ext cx="8258204" cy="47886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l-GR" dirty="0" smtClean="0"/>
              <a:t>Εκτέλεση του αλγορίθμου </a:t>
            </a:r>
            <a:r>
              <a:rPr lang="en-US" dirty="0" smtClean="0"/>
              <a:t>Breadth First</a:t>
            </a:r>
            <a:endParaRPr lang="el-GR" dirty="0"/>
          </a:p>
        </p:txBody>
      </p:sp>
      <p:pic>
        <p:nvPicPr>
          <p:cNvPr id="6" name="5 - Εικόνα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500306"/>
            <a:ext cx="3910638" cy="3714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l-GR" sz="5400" dirty="0" smtClean="0">
                <a:solidFill>
                  <a:srgbClr val="FF0000"/>
                </a:solidFill>
              </a:rPr>
              <a:t>ΤΕΛΟΣ ΠΑΡΟΥΣΙΑΣΗΣ</a:t>
            </a:r>
          </a:p>
          <a:p>
            <a:pPr>
              <a:buNone/>
            </a:pPr>
            <a:endParaRPr lang="el-GR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l-GR" sz="3100" dirty="0" smtClean="0"/>
              <a:t>ΒΙΒΛΙΟΓΡΑΦΙΚΗ ΑΝΑΣΚΟΠΗΣΗ</a:t>
            </a:r>
            <a:br>
              <a:rPr lang="el-GR" sz="3100" dirty="0" smtClean="0"/>
            </a:br>
            <a:r>
              <a:rPr lang="el-GR" sz="3100" b="1" dirty="0" smtClean="0"/>
              <a:t>Είδη Γραφημάτων </a:t>
            </a:r>
            <a:r>
              <a:rPr lang="el-GR" b="1" dirty="0" smtClean="0"/>
              <a:t/>
            </a:r>
            <a:br>
              <a:rPr lang="el-GR" b="1" dirty="0" smtClean="0"/>
            </a:b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158" y="1571612"/>
            <a:ext cx="8643998" cy="50029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l-GR" dirty="0" smtClean="0"/>
              <a:t>Υπάρχουν πολλοί τρόποι απεικόνισης των σχέσεων ανάμεσα στα δεδομένα και συνεπώς υπάρχουν πολλά είδη γραφημάτων. </a:t>
            </a:r>
          </a:p>
          <a:p>
            <a:pPr>
              <a:buNone/>
            </a:pPr>
            <a:r>
              <a:rPr lang="el-GR" dirty="0" smtClean="0"/>
              <a:t>Κατά τον μαθηματικό ορισμό, γράφημα ονομάζεται ένα διατεταγμένο ζεύγος συνόλων G = (V, E) έτσι ώστε το V να είναι το σύνολο των κόμβων του γραφήματος και το E το σύνολο των ακμών του. </a:t>
            </a:r>
          </a:p>
          <a:p>
            <a:pPr>
              <a:buNone/>
            </a:pPr>
            <a:endParaRPr lang="el-G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066800"/>
          </a:xfrm>
        </p:spPr>
        <p:txBody>
          <a:bodyPr/>
          <a:lstStyle/>
          <a:p>
            <a:r>
              <a:rPr lang="el-GR" dirty="0" smtClean="0"/>
              <a:t>ΒΙΒΛΙΟΓΡΑΦΙΚΗ ΑΝΑΣΚΟΠΗΣΗ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28596" y="1571612"/>
            <a:ext cx="8258204" cy="500292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l-GR" b="1" dirty="0" smtClean="0"/>
              <a:t>Απλά  μη κατευθυνόμενα γραφήματα</a:t>
            </a:r>
          </a:p>
          <a:p>
            <a:pPr>
              <a:buNone/>
            </a:pPr>
            <a:r>
              <a:rPr lang="el-GR" dirty="0" smtClean="0"/>
              <a:t>Σύμφωνα με τον γενικό ορισμό μπορούμε να θεωρήσουμε το σύνολο των ακμών E ως ένα σύνολο δυάδων του συνόλου των κόμβων V . </a:t>
            </a:r>
          </a:p>
          <a:p>
            <a:pPr>
              <a:buNone/>
            </a:pPr>
            <a:r>
              <a:rPr lang="el-GR" dirty="0" smtClean="0"/>
              <a:t>Με τον όρο δυάδα, εννοούμε ένα σύνολο δύο στοιχείων του V που δεν μας ενδιαφέρει η σειρά με την οποία εμφανίζονται. </a:t>
            </a:r>
          </a:p>
          <a:p>
            <a:pPr>
              <a:buNone/>
            </a:pPr>
            <a:r>
              <a:rPr lang="el-GR" dirty="0" smtClean="0"/>
              <a:t>Δηλαδή δεν είναι απαραίτητο να καθορίσουμε ποιος κόμβος είναι η αρχή και ποιος το πέρας της ακμής, αλλά ποιοι κόμβοι ενώνονται με ακμή στο γράφημα. Αυτά τα γραφήματα ονομάζονται απλά, μη κατευθυνόμενα (</a:t>
            </a:r>
            <a:r>
              <a:rPr lang="el-GR" dirty="0" err="1" smtClean="0"/>
              <a:t>simple</a:t>
            </a:r>
            <a:r>
              <a:rPr lang="el-GR" dirty="0" smtClean="0"/>
              <a:t>, </a:t>
            </a:r>
            <a:r>
              <a:rPr lang="el-GR" dirty="0" err="1" smtClean="0"/>
              <a:t>undirected</a:t>
            </a:r>
            <a:r>
              <a:rPr lang="el-GR" dirty="0" smtClean="0"/>
              <a:t> </a:t>
            </a:r>
            <a:r>
              <a:rPr lang="el-GR" dirty="0" err="1" smtClean="0"/>
              <a:t>graphs</a:t>
            </a:r>
            <a:r>
              <a:rPr lang="el-GR" dirty="0" smtClean="0"/>
              <a:t>) .  </a:t>
            </a:r>
          </a:p>
          <a:p>
            <a:pPr>
              <a:buNone/>
            </a:pPr>
            <a:endParaRPr lang="el-G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066800"/>
          </a:xfrm>
        </p:spPr>
        <p:txBody>
          <a:bodyPr/>
          <a:lstStyle/>
          <a:p>
            <a:r>
              <a:rPr lang="el-GR" dirty="0" smtClean="0"/>
              <a:t>ΒΙΒΛΙΟΓΡΑΦΙΚΗ ΑΝΑΣΚΟΠΗΣΗ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28596" y="1785926"/>
            <a:ext cx="8258204" cy="4788610"/>
          </a:xfrm>
        </p:spPr>
        <p:txBody>
          <a:bodyPr/>
          <a:lstStyle/>
          <a:p>
            <a:r>
              <a:rPr lang="el-GR" b="1" dirty="0" smtClean="0"/>
              <a:t>Γράφος με βάρη.</a:t>
            </a:r>
            <a:endParaRPr lang="el-GR" dirty="0" smtClean="0"/>
          </a:p>
          <a:p>
            <a:pPr lvl="0"/>
            <a:r>
              <a:rPr lang="el-GR" dirty="0" smtClean="0"/>
              <a:t>Γράφημα στο οποίο έχει συσχετιστεί με κάθε V γράφημα με βάρη: Γράφημα στο οποίο έχει συσχετιστεί με κάθε ακμή ένας αριθμός, το βάρος.</a:t>
            </a:r>
          </a:p>
          <a:p>
            <a:pPr>
              <a:buNone/>
            </a:pPr>
            <a:endParaRPr lang="el-GR" dirty="0"/>
          </a:p>
        </p:txBody>
      </p:sp>
      <p:pic>
        <p:nvPicPr>
          <p:cNvPr id="4" name="3 - Εικόνα" descr="C:\Users\Kwstas\Desktop\20-54-4-63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174" y="4214818"/>
            <a:ext cx="4552953" cy="19573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066800"/>
          </a:xfrm>
        </p:spPr>
        <p:txBody>
          <a:bodyPr/>
          <a:lstStyle/>
          <a:p>
            <a:r>
              <a:rPr lang="el-GR" dirty="0" smtClean="0"/>
              <a:t>ΒΙΒΛΙΟΓΡΑΦΙΚΗ ΑΝΑΣΚΟΠΗΣΗ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28596" y="1785926"/>
            <a:ext cx="8258204" cy="4788610"/>
          </a:xfrm>
        </p:spPr>
        <p:txBody>
          <a:bodyPr/>
          <a:lstStyle/>
          <a:p>
            <a:pPr>
              <a:buNone/>
            </a:pPr>
            <a:r>
              <a:rPr lang="el-GR" b="1" dirty="0"/>
              <a:t>Ε</a:t>
            </a:r>
            <a:r>
              <a:rPr lang="el-GR" b="1" dirty="0" smtClean="0"/>
              <a:t>ιδικές κατηγορίες γραφημάτων:</a:t>
            </a:r>
            <a:endParaRPr lang="el-GR" dirty="0" smtClean="0"/>
          </a:p>
          <a:p>
            <a:pPr lvl="0"/>
            <a:r>
              <a:rPr lang="el-GR" sz="1600" dirty="0" smtClean="0"/>
              <a:t>πλήρες γράφημα (</a:t>
            </a:r>
            <a:r>
              <a:rPr lang="el-GR" sz="1600" dirty="0" err="1" smtClean="0"/>
              <a:t>completegraph</a:t>
            </a:r>
            <a:r>
              <a:rPr lang="el-GR" sz="1600" dirty="0" smtClean="0"/>
              <a:t>) με v κορυφές </a:t>
            </a:r>
          </a:p>
          <a:p>
            <a:pPr>
              <a:buNone/>
            </a:pPr>
            <a:r>
              <a:rPr lang="el-GR" sz="1600" dirty="0" smtClean="0"/>
              <a:t>Πλήρη (</a:t>
            </a:r>
            <a:r>
              <a:rPr lang="el-GR" sz="1600" dirty="0" err="1" smtClean="0"/>
              <a:t>complete</a:t>
            </a:r>
            <a:r>
              <a:rPr lang="el-GR" sz="1600" dirty="0" smtClean="0"/>
              <a:t>) ή κλίκες (</a:t>
            </a:r>
            <a:r>
              <a:rPr lang="el-GR" sz="1600" dirty="0" err="1" smtClean="0"/>
              <a:t>cliques</a:t>
            </a:r>
            <a:r>
              <a:rPr lang="el-GR" sz="1600" dirty="0" smtClean="0"/>
              <a:t>) ονομάζονται τα απλά, μη κατευθυνόμενα γραφήματα που κάθε δύο κόμβοι του ενώνονται με ακμή </a:t>
            </a:r>
            <a:endParaRPr lang="en-US" sz="1600" dirty="0" smtClean="0"/>
          </a:p>
          <a:p>
            <a:pPr>
              <a:buNone/>
            </a:pPr>
            <a:r>
              <a:rPr lang="el-GR" sz="1600" dirty="0" smtClean="0"/>
              <a:t>Μία σημαντική ιδιότητά τους είναι ότι αποκόπτοντας κάποιον κόμβο από ένα πλήρες γράφημα παράγεται ένα επίσης πλήρες γράφημα. </a:t>
            </a:r>
            <a:endParaRPr lang="el-GR" sz="1600" dirty="0"/>
          </a:p>
        </p:txBody>
      </p:sp>
      <p:pic>
        <p:nvPicPr>
          <p:cNvPr id="4" name="3 - Εικόνα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3929066"/>
            <a:ext cx="2419350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066800"/>
          </a:xfrm>
        </p:spPr>
        <p:txBody>
          <a:bodyPr/>
          <a:lstStyle/>
          <a:p>
            <a:r>
              <a:rPr lang="el-GR" dirty="0" smtClean="0"/>
              <a:t>ΒΙΒΛΙΟΓΡΑΦΙΚΗ ΑΝΑΣΚΟΠΗΣΗ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28596" y="1785926"/>
            <a:ext cx="8258204" cy="4788610"/>
          </a:xfrm>
        </p:spPr>
        <p:txBody>
          <a:bodyPr/>
          <a:lstStyle/>
          <a:p>
            <a:pPr>
              <a:buNone/>
            </a:pPr>
            <a:r>
              <a:rPr lang="el-GR" b="1" dirty="0" err="1" smtClean="0"/>
              <a:t>Υπεργράφημα</a:t>
            </a:r>
            <a:r>
              <a:rPr lang="el-GR" b="1" dirty="0" smtClean="0"/>
              <a:t> (</a:t>
            </a:r>
            <a:r>
              <a:rPr lang="en-US" b="1" dirty="0" err="1" smtClean="0"/>
              <a:t>hypergraph</a:t>
            </a:r>
            <a:r>
              <a:rPr lang="en-US" b="1" dirty="0" smtClean="0"/>
              <a:t>):</a:t>
            </a:r>
            <a:endParaRPr lang="el-GR" dirty="0" smtClean="0"/>
          </a:p>
          <a:p>
            <a:pPr lvl="0"/>
            <a:r>
              <a:rPr lang="el-GR" sz="1800" dirty="0" smtClean="0"/>
              <a:t>Η γενίκευση μοντέλου των  γραφημάτων το οποίο αντί για ακμές έχει </a:t>
            </a:r>
            <a:r>
              <a:rPr lang="el-GR" sz="1800" dirty="0" err="1" smtClean="0"/>
              <a:t>υπερ</a:t>
            </a:r>
            <a:r>
              <a:rPr lang="el-GR" sz="1800" dirty="0" smtClean="0"/>
              <a:t>-ακμές: Κάθε ακμή του είναι ένα σύνολο 2 ή περισσότερων κορυφών </a:t>
            </a:r>
          </a:p>
          <a:p>
            <a:pPr lvl="0"/>
            <a:r>
              <a:rPr lang="el-GR" sz="1800" dirty="0" smtClean="0"/>
              <a:t>Στα γραφήματα κάθε ακμή είναι ένα σύνολο 2 κορυφών (ή ένα διατεταγμένο ζεύγος 2 κορυφών για κατευθυνόμενα γραφήματα)</a:t>
            </a:r>
          </a:p>
          <a:p>
            <a:pPr>
              <a:buNone/>
            </a:pPr>
            <a:endParaRPr lang="el-GR" dirty="0"/>
          </a:p>
        </p:txBody>
      </p:sp>
      <p:pic>
        <p:nvPicPr>
          <p:cNvPr id="4" name="3 - Εικόνα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3714752"/>
            <a:ext cx="2695577" cy="2276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066800"/>
          </a:xfrm>
        </p:spPr>
        <p:txBody>
          <a:bodyPr/>
          <a:lstStyle/>
          <a:p>
            <a:r>
              <a:rPr lang="el-GR" dirty="0" smtClean="0"/>
              <a:t>ΒΙΒΛΙΟΓΡΑΦΙΚΗ ΑΝΑΣΚΟΠΗΣΗ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28596" y="1785926"/>
            <a:ext cx="8258204" cy="478861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l-GR" b="1" dirty="0" smtClean="0"/>
              <a:t>Δέντρο </a:t>
            </a:r>
            <a:endParaRPr lang="el-GR" dirty="0" smtClean="0"/>
          </a:p>
          <a:p>
            <a:r>
              <a:rPr lang="el-GR" dirty="0" err="1" smtClean="0"/>
              <a:t>Ενα</a:t>
            </a:r>
            <a:r>
              <a:rPr lang="el-GR" dirty="0" smtClean="0"/>
              <a:t> γράφημα ονομάζεται δένδρο αν είναι απλό και δεν περιέχει κύκλους. Τα γραφήματα αυτά πήραν το όνομά τους από τη μορφή των απεικονίσεών τους που θυμίζουν δέντρα ή θάμνους λόγω των διακλαδώσεων που σχηματίζουν οι ακμές τους.</a:t>
            </a:r>
            <a:endParaRPr lang="en-US" dirty="0" smtClean="0"/>
          </a:p>
          <a:p>
            <a:r>
              <a:rPr lang="el-GR" dirty="0" smtClean="0"/>
              <a:t> Κάθε δένδρο διαθέτει κόμβους από τους οποίους διέρχεται μόνο μία ακμή. Αυτοί οι κόμβοι ονομάζονται φύλλα (</a:t>
            </a:r>
            <a:r>
              <a:rPr lang="el-GR" dirty="0" err="1" smtClean="0"/>
              <a:t>leaves</a:t>
            </a:r>
            <a:r>
              <a:rPr lang="el-GR" dirty="0" smtClean="0"/>
              <a:t>) ενώ όλοι οι υπόλοιποι ονομάζονται εσωτερικοί κόμβοι (</a:t>
            </a:r>
            <a:r>
              <a:rPr lang="el-GR" dirty="0" err="1" smtClean="0"/>
              <a:t>inner</a:t>
            </a:r>
            <a:r>
              <a:rPr lang="el-GR" dirty="0" smtClean="0"/>
              <a:t> </a:t>
            </a:r>
            <a:r>
              <a:rPr lang="el-GR" dirty="0" err="1" smtClean="0"/>
              <a:t>verƟces</a:t>
            </a:r>
            <a:r>
              <a:rPr lang="el-GR" dirty="0" smtClean="0"/>
              <a:t>) ή κόμβοι κλαδιά (</a:t>
            </a:r>
            <a:r>
              <a:rPr lang="el-GR" dirty="0" err="1" smtClean="0"/>
              <a:t>branch</a:t>
            </a:r>
            <a:r>
              <a:rPr lang="el-GR" dirty="0" smtClean="0"/>
              <a:t> </a:t>
            </a:r>
            <a:r>
              <a:rPr lang="el-GR" dirty="0" err="1" smtClean="0"/>
              <a:t>verƟces</a:t>
            </a:r>
            <a:r>
              <a:rPr lang="el-GR" dirty="0" smtClean="0"/>
              <a:t>) του δένδρου. Επίσης κάθε κόμβος που δεν είναι φύλλο μπορεί να επιλεχθεί ως ρίζα (</a:t>
            </a:r>
            <a:r>
              <a:rPr lang="el-GR" dirty="0" err="1" smtClean="0"/>
              <a:t>root</a:t>
            </a:r>
            <a:r>
              <a:rPr lang="el-GR" dirty="0" smtClean="0"/>
              <a:t>) του δένδρου.</a:t>
            </a:r>
            <a:endParaRPr lang="en-US" dirty="0" smtClean="0"/>
          </a:p>
          <a:p>
            <a:r>
              <a:rPr lang="el-GR" dirty="0" smtClean="0"/>
              <a:t> Η ρίζα συνήθως παίζει το ρόλο του κόμβου-δείκτη σε βασικούς αλγορίθμους αναζήτησης και ταξινόμησης. Η απεικόνιση των δένδρων γίνεται όπως και στα απλά, μη κατευθυνόμενα γραφήματα με τον περιορισμό η ρίζα κάθε </a:t>
            </a:r>
            <a:r>
              <a:rPr lang="el-GR" dirty="0" err="1" smtClean="0"/>
              <a:t>υποδένδρου</a:t>
            </a:r>
            <a:r>
              <a:rPr lang="el-GR" dirty="0" smtClean="0"/>
              <a:t> (ο κόμβος του </a:t>
            </a:r>
            <a:r>
              <a:rPr lang="el-GR" dirty="0" err="1" smtClean="0"/>
              <a:t>υποδένδρου</a:t>
            </a:r>
            <a:r>
              <a:rPr lang="el-GR" dirty="0" smtClean="0"/>
              <a:t> που απέχει την ελάχιστη από </a:t>
            </a:r>
            <a:r>
              <a:rPr lang="el-GR" dirty="0" err="1" smtClean="0"/>
              <a:t>σταση</a:t>
            </a:r>
            <a:r>
              <a:rPr lang="el-GR" dirty="0" smtClean="0"/>
              <a:t> από την ρίζα του κυρίως δένδρου, σε σύγκριση με τους υπόλοιπους κόμβους του </a:t>
            </a:r>
            <a:r>
              <a:rPr lang="el-GR" dirty="0" err="1" smtClean="0"/>
              <a:t>υποδένδρου</a:t>
            </a:r>
            <a:r>
              <a:rPr lang="el-GR" dirty="0" smtClean="0"/>
              <a:t>) να είναι πιο ψηλά (σε μεγαλύτερη y-συντεταγμένη) από όλους τους άλλους κόμβους του(</a:t>
            </a:r>
            <a:r>
              <a:rPr lang="en-US" dirty="0" err="1" smtClean="0"/>
              <a:t>Cormen</a:t>
            </a:r>
            <a:r>
              <a:rPr lang="en-US" dirty="0" smtClean="0"/>
              <a:t> et al</a:t>
            </a:r>
            <a:r>
              <a:rPr lang="el-GR" dirty="0" smtClean="0"/>
              <a:t>, 2001).</a:t>
            </a:r>
          </a:p>
          <a:p>
            <a:r>
              <a:rPr lang="el-GR" dirty="0" smtClean="0"/>
              <a:t> </a:t>
            </a:r>
          </a:p>
          <a:p>
            <a:pPr>
              <a:buNone/>
            </a:pPr>
            <a:endParaRPr lang="el-G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066800"/>
          </a:xfrm>
        </p:spPr>
        <p:txBody>
          <a:bodyPr/>
          <a:lstStyle/>
          <a:p>
            <a:r>
              <a:rPr lang="el-GR" dirty="0" smtClean="0"/>
              <a:t>ΒΙΒΛΙΟΓΡΑΦΙΚΗ ΑΝΑΣΚΟΠΗΣΗ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28596" y="1785926"/>
            <a:ext cx="8258204" cy="47886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l-GR" b="1" dirty="0" smtClean="0"/>
              <a:t>Δέντρο </a:t>
            </a:r>
            <a:endParaRPr lang="el-GR" dirty="0" smtClean="0"/>
          </a:p>
          <a:p>
            <a:pPr>
              <a:buNone/>
            </a:pPr>
            <a:r>
              <a:rPr lang="el-GR" dirty="0" smtClean="0"/>
              <a:t> </a:t>
            </a:r>
          </a:p>
          <a:p>
            <a:pPr>
              <a:buNone/>
            </a:pPr>
            <a:endParaRPr lang="el-GR" dirty="0"/>
          </a:p>
        </p:txBody>
      </p:sp>
      <p:pic>
        <p:nvPicPr>
          <p:cNvPr id="4" name="3 - Εικόνα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1714488"/>
            <a:ext cx="2414590" cy="2024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- Εικόνα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4000504"/>
            <a:ext cx="29146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Αστικό">
  <a:themeElements>
    <a:clrScheme name="Αστικό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Αστικό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Αστικό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180</TotalTime>
  <Words>962</Words>
  <Application>Microsoft Office PowerPoint</Application>
  <PresentationFormat>Προβολή στην οθόνη (4:3)</PresentationFormat>
  <Paragraphs>83</Paragraphs>
  <Slides>22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22</vt:i4>
      </vt:variant>
    </vt:vector>
  </HeadingPairs>
  <TitlesOfParts>
    <vt:vector size="23" baseType="lpstr">
      <vt:lpstr>Αστικό</vt:lpstr>
      <vt:lpstr>ΠΤΥΧΙΑΚΗ ΕΡΓΑΣΙΑ «Αλγόριθμοι γράφων, οπτικοποίηση μεθόδων διέλευσης». </vt:lpstr>
      <vt:lpstr>Θεωρία των Γράφων.</vt:lpstr>
      <vt:lpstr>ΒΙΒΛΙΟΓΡΑΦΙΚΗ ΑΝΑΣΚΟΠΗΣΗ Είδη Γραφημάτων  </vt:lpstr>
      <vt:lpstr>ΒΙΒΛΙΟΓΡΑΦΙΚΗ ΑΝΑΣΚΟΠΗΣΗ</vt:lpstr>
      <vt:lpstr>ΒΙΒΛΙΟΓΡΑΦΙΚΗ ΑΝΑΣΚΟΠΗΣΗ</vt:lpstr>
      <vt:lpstr>ΒΙΒΛΙΟΓΡΑΦΙΚΗ ΑΝΑΣΚΟΠΗΣΗ</vt:lpstr>
      <vt:lpstr>ΒΙΒΛΙΟΓΡΑΦΙΚΗ ΑΝΑΣΚΟΠΗΣΗ</vt:lpstr>
      <vt:lpstr>ΒΙΒΛΙΟΓΡΑΦΙΚΗ ΑΝΑΣΚΟΠΗΣΗ</vt:lpstr>
      <vt:lpstr>ΒΙΒΛΙΟΓΡΑΦΙΚΗ ΑΝΑΣΚΟΠΗΣΗ</vt:lpstr>
      <vt:lpstr>ΒΙΒΛΙΟΓΡΑΦΙΚΗ ΑΝΑΣΚΟΠΗΣΗ</vt:lpstr>
      <vt:lpstr>ΒΙΒΛΙΟΓΡΑΦΙΚΗ ΑΝΑΣΚΟΠΗΣΗ</vt:lpstr>
      <vt:lpstr>ΒΙΒΛΙΟΓΡΑΦΙΚΗ ΑΝΑΣΚΟΠΗΣΗ</vt:lpstr>
      <vt:lpstr>ΠΡΑΚΤΙΚΟ ΜΕΡΟΣ: ΟΠΤΙΚΟΠΟΙΗΣΗ ΑΛΓΟΡΙΘΜΟΥ</vt:lpstr>
      <vt:lpstr>ΠΡΑΚΤΙΚΟ ΜΕΡΟΣ: ΟΠΤΙΚΟΠΟΙΗΣΗ ΑΛΓΟΡΙΘΜΟΥ</vt:lpstr>
      <vt:lpstr>ΠΡΑΚΤΙΚΟ ΜΕΡΟΣ: ΟΠΤΙΚΟΠΟΙΗΣΗ ΑΛΓΟΡΙΘΜΟΥ</vt:lpstr>
      <vt:lpstr>ΠΡΑΚΤΙΚΟ ΜΕΡΟΣ: ΟΠΤΙΚΟΠΟΙΗΣΗ ΑΛΓΟΡΙΘΜΟΥ</vt:lpstr>
      <vt:lpstr>ΠΡΑΚΤΙΚΟ ΜΕΡΟΣ: ΟΠΤΙΚΟΠΟΙΗΣΗ ΑΛΓΟΡΙΘΜΟΥ</vt:lpstr>
      <vt:lpstr>ΠΡΑΚΤΙΚΟ ΜΕΡΟΣ: ΟΠΤΙΚΟΠΟΙΗΣΗ ΑΛΓΟΡΙΘΜΟΥ</vt:lpstr>
      <vt:lpstr>ΠΡΑΚΤΙΚΟ ΜΕΡΟΣ: ΟΠΤΙΚΟΠΟΙΗΣΗ ΑΛΓΟΡΙΘΜΟΥ</vt:lpstr>
      <vt:lpstr>ΠΡΑΚΤΙΚΟ ΜΕΡΟΣ: ΟΠΤΙΚΟΠΟΙΗΣΗ ΑΛΓΟΡΙΘΜΟΥ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ΠΤΥΧΙΑΚΗ ΕΡΓΑΣΙΑ «Αλγόριθμοι γράφων, οπτικοποίηση μεθόδων διέλευσης». </dc:title>
  <dc:creator>GGD</dc:creator>
  <cp:lastModifiedBy>ΓΙΑΝΝΗΣ</cp:lastModifiedBy>
  <cp:revision>11</cp:revision>
  <dcterms:created xsi:type="dcterms:W3CDTF">2018-10-04T15:40:33Z</dcterms:created>
  <dcterms:modified xsi:type="dcterms:W3CDTF">2018-11-25T17:08:32Z</dcterms:modified>
</cp:coreProperties>
</file>