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7" r:id="rId3"/>
    <p:sldId id="281" r:id="rId4"/>
    <p:sldId id="284" r:id="rId5"/>
    <p:sldId id="257" r:id="rId6"/>
    <p:sldId id="258" r:id="rId7"/>
    <p:sldId id="259" r:id="rId8"/>
    <p:sldId id="295" r:id="rId9"/>
    <p:sldId id="278" r:id="rId10"/>
    <p:sldId id="266" r:id="rId11"/>
    <p:sldId id="285" r:id="rId12"/>
    <p:sldId id="267" r:id="rId13"/>
    <p:sldId id="268" r:id="rId14"/>
    <p:sldId id="294" r:id="rId15"/>
    <p:sldId id="269" r:id="rId16"/>
    <p:sldId id="272" r:id="rId17"/>
    <p:sldId id="292" r:id="rId18"/>
    <p:sldId id="297" r:id="rId19"/>
    <p:sldId id="287" r:id="rId20"/>
    <p:sldId id="280" r:id="rId21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Μεσαίο στυλ 2 - Έμφαση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54" autoAdjust="0"/>
    <p:restoredTop sz="94660"/>
  </p:normalViewPr>
  <p:slideViewPr>
    <p:cSldViewPr>
      <p:cViewPr varScale="1">
        <p:scale>
          <a:sx n="107" d="100"/>
          <a:sy n="107" d="100"/>
        </p:scale>
        <p:origin x="-112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κεφαλίδας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EDA38F-C931-4D14-B782-6EA3A86034D4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4" name="Θέση εικόνας διαφάνειας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Θέση σημειώσεων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9476A1-A180-4D65-AF3C-DDD0ABE6D49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920820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εικόνας διαφάνειας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Θέση σημειώσεων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 dirty="0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9476A1-A180-4D65-AF3C-DDD0ABE6D490}" type="slidenum">
              <a:rPr lang="el-GR" smtClean="0"/>
              <a:t>2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37465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2724991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20114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48214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4870651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37290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781043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8" name="Θέση υποσέλιδου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Θέση αριθμού διαφάνειας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466246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4" name="Θέση υποσέλιδου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Θέση αριθμού διαφάνειας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840830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3" name="Θέση υποσέλιδου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Θέση αριθμού διαφάνειας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393030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74531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6" name="Θέση υποσέλιδου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Θέση αριθμού διαφάνειας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127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τίτλου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853615-BFDE-46DE-814C-47EC6EF6D371}" type="datetimeFigureOut">
              <a:rPr lang="el-GR" smtClean="0"/>
              <a:t>29/5/2018</a:t>
            </a:fld>
            <a:endParaRPr lang="el-GR"/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F53439-851E-44AD-84B1-B6BFC3D0C743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7467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3568" y="692696"/>
            <a:ext cx="7916416" cy="2736304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</p:spPr>
        <p:txBody>
          <a:bodyPr>
            <a:noAutofit/>
          </a:bodyPr>
          <a:lstStyle/>
          <a:p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«Ικανοποίηση των Εκπαιδευτικών της Πρωτοβάθμιας και Δευτεροβάθμιας Εκπαίδευσης Σερρών από τις παρεχόμενες υπηρεσίες του ΚΕΔΔΥ Σερρών»</a:t>
            </a:r>
            <a:endParaRPr lang="el-G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31640" y="3717032"/>
            <a:ext cx="6440760" cy="2137792"/>
          </a:xfrm>
        </p:spPr>
        <p:txBody>
          <a:bodyPr>
            <a:normAutofit fontScale="62500" lnSpcReduction="20000"/>
          </a:bodyPr>
          <a:lstStyle/>
          <a:p>
            <a:r>
              <a:rPr lang="el-GR" sz="2600" dirty="0" smtClean="0">
                <a:latin typeface="Times New Roman" pitchFamily="18" charset="0"/>
                <a:cs typeface="Times New Roman" pitchFamily="18" charset="0"/>
              </a:rPr>
              <a:t>Μεταπτυχιακή διπλωματική εργασία</a:t>
            </a:r>
          </a:p>
          <a:p>
            <a:r>
              <a:rPr lang="el-GR" sz="2600" dirty="0" smtClean="0">
                <a:latin typeface="Times New Roman" pitchFamily="18" charset="0"/>
                <a:cs typeface="Times New Roman" pitchFamily="18" charset="0"/>
              </a:rPr>
              <a:t>Φωτεινή </a:t>
            </a:r>
            <a:r>
              <a:rPr lang="el-GR" sz="2600" dirty="0" err="1" smtClean="0">
                <a:latin typeface="Times New Roman" pitchFamily="18" charset="0"/>
                <a:cs typeface="Times New Roman" pitchFamily="18" charset="0"/>
              </a:rPr>
              <a:t>Μακράκη</a:t>
            </a:r>
            <a:endParaRPr lang="el-GR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600" b="1" dirty="0" smtClean="0">
                <a:latin typeface="Times New Roman" pitchFamily="18" charset="0"/>
                <a:cs typeface="Times New Roman" pitchFamily="18" charset="0"/>
              </a:rPr>
              <a:t>Επιβλέποντες καθηγητές:</a:t>
            </a:r>
          </a:p>
          <a:p>
            <a:r>
              <a:rPr lang="el-GR" sz="2600" dirty="0" smtClean="0">
                <a:latin typeface="Times New Roman" pitchFamily="18" charset="0"/>
                <a:cs typeface="Times New Roman" pitchFamily="18" charset="0"/>
              </a:rPr>
              <a:t>Ιωάννης </a:t>
            </a:r>
            <a:r>
              <a:rPr lang="el-GR" sz="2600" dirty="0" err="1" smtClean="0">
                <a:latin typeface="Times New Roman" pitchFamily="18" charset="0"/>
                <a:cs typeface="Times New Roman" pitchFamily="18" charset="0"/>
              </a:rPr>
              <a:t>Καραβασίλης</a:t>
            </a:r>
            <a:endParaRPr lang="el-GR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600" dirty="0" smtClean="0">
                <a:latin typeface="Times New Roman" pitchFamily="18" charset="0"/>
                <a:cs typeface="Times New Roman" pitchFamily="18" charset="0"/>
              </a:rPr>
              <a:t>Γεώργιος </a:t>
            </a:r>
            <a:r>
              <a:rPr lang="el-GR" sz="2600" dirty="0" err="1" smtClean="0">
                <a:latin typeface="Times New Roman" pitchFamily="18" charset="0"/>
                <a:cs typeface="Times New Roman" pitchFamily="18" charset="0"/>
              </a:rPr>
              <a:t>Καραβασίλης</a:t>
            </a:r>
            <a:endParaRPr lang="el-GR" sz="2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600" dirty="0" smtClean="0">
                <a:latin typeface="Times New Roman" pitchFamily="18" charset="0"/>
                <a:cs typeface="Times New Roman" pitchFamily="18" charset="0"/>
              </a:rPr>
              <a:t>Σέρρες, 2018</a:t>
            </a:r>
          </a:p>
          <a:p>
            <a:endParaRPr lang="el-GR" sz="2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809021"/>
            <a:ext cx="3333750" cy="590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7212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Μεθοδολογία (2)</a:t>
            </a:r>
            <a:endParaRPr lang="el-GR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Servperf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0" algn="ctr">
              <a:buNone/>
            </a:pPr>
            <a:endParaRPr lang="el-G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ε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ρωτηματολόγιο για τη μέτρηση της ποιότητας παροχής υπηρεσιών, προσαρμοσμένο στις ανάγκες της έρευνας:</a:t>
            </a: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38 ερωτήσεις κατανεμημένες σε 8 διαστάσεις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716016" y="1556792"/>
            <a:ext cx="4038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Διαστάσεις: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Απτότητα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Αξιοπιστία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Ανταπόκριση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Ικανότητα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Ασφάλεια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Εμπιστοσύνη</a:t>
            </a:r>
          </a:p>
          <a:p>
            <a:pPr algn="just"/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Ενσυναίσθηση</a:t>
            </a: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Προσδοκίες</a:t>
            </a:r>
          </a:p>
          <a:p>
            <a:pPr marL="0" indent="0" algn="ctr">
              <a:buNone/>
            </a:pPr>
            <a:endParaRPr lang="el-GR" dirty="0" smtClean="0"/>
          </a:p>
          <a:p>
            <a:pPr marL="0" indent="0" algn="ctr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16293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Μεθοδολογία (3)</a:t>
            </a:r>
            <a:endParaRPr lang="el-G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smtClean="0"/>
              <a:t>Πρόγραμμα </a:t>
            </a:r>
            <a:r>
              <a:rPr lang="el-GR" sz="2400" dirty="0"/>
              <a:t>στατιστικών εφαρμογών </a:t>
            </a:r>
            <a:r>
              <a:rPr lang="en-US" sz="2400" dirty="0"/>
              <a:t>SPSS </a:t>
            </a:r>
            <a:r>
              <a:rPr lang="el-GR" sz="2400" dirty="0" smtClean="0"/>
              <a:t>για τη </a:t>
            </a:r>
            <a:r>
              <a:rPr lang="el-GR" sz="2400" dirty="0"/>
              <a:t>στατιστική ανάλυση των </a:t>
            </a:r>
            <a:r>
              <a:rPr lang="el-GR" sz="2400" dirty="0" smtClean="0"/>
              <a:t>δεδομένων.</a:t>
            </a:r>
          </a:p>
          <a:p>
            <a:pPr marL="0" indent="0">
              <a:buNone/>
            </a:pPr>
            <a:endParaRPr lang="el-GR" sz="2400" dirty="0" smtClean="0"/>
          </a:p>
          <a:p>
            <a:pPr algn="just"/>
            <a:r>
              <a:rPr lang="el-GR" sz="2400" dirty="0"/>
              <a:t>Π</a:t>
            </a:r>
            <a:r>
              <a:rPr lang="el-GR" sz="2400" dirty="0" smtClean="0"/>
              <a:t>εριγραφική </a:t>
            </a:r>
            <a:r>
              <a:rPr lang="el-GR" sz="2400"/>
              <a:t>ανάλυση </a:t>
            </a:r>
            <a:r>
              <a:rPr lang="el-GR" sz="2400" smtClean="0"/>
              <a:t>με περιγραφικούς </a:t>
            </a:r>
            <a:r>
              <a:rPr lang="el-GR" sz="2400" dirty="0"/>
              <a:t>στατιστικούς δείκτες (όπως μέσο όρο και τυπική απόκλιση) και διαγράμματα. </a:t>
            </a:r>
          </a:p>
          <a:p>
            <a:pPr algn="just"/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800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/>
              <a:t>Αξιοπιστία</a:t>
            </a:r>
            <a:r>
              <a:rPr lang="en-US" sz="3200" b="1" dirty="0"/>
              <a:t> - </a:t>
            </a:r>
            <a:r>
              <a:rPr lang="en-US" sz="3200" b="1" dirty="0" err="1"/>
              <a:t>Cronbach</a:t>
            </a:r>
            <a:r>
              <a:rPr lang="el-GR" sz="3200" b="1" dirty="0"/>
              <a:t>΄</a:t>
            </a:r>
            <a:r>
              <a:rPr lang="en-US" sz="3200" b="1" dirty="0" err="1"/>
              <a:t>Alpfa</a:t>
            </a:r>
            <a:endParaRPr lang="el-GR" sz="32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Θέση περιεχομένου 3"/>
          <p:cNvGraphicFramePr>
            <a:graphicFrameLocks noGrp="1"/>
          </p:cNvGraphicFramePr>
          <p:nvPr>
            <p:ph idx="1"/>
          </p:nvPr>
        </p:nvGraphicFramePr>
        <p:xfrm>
          <a:off x="1866265" y="1841341"/>
          <a:ext cx="5411470" cy="40436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3400"/>
                <a:gridCol w="1804035"/>
                <a:gridCol w="1804035"/>
              </a:tblGrid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Διάσταση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Item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Cronbach</a:t>
                      </a:r>
                      <a:r>
                        <a:rPr lang="el-GR" sz="1200">
                          <a:effectLst/>
                        </a:rPr>
                        <a:t>΄</a:t>
                      </a:r>
                      <a:r>
                        <a:rPr lang="en-US" sz="1200">
                          <a:effectLst/>
                        </a:rPr>
                        <a:t>Alpfa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ΑΠΤΟΤΗΤΑ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(Q1-Q4)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0,784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ΑΞΙΟΠΙΣΤΙΑ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(Q5- Q8)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0,867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ΑΝΤΑΠΟΚΡΙΣΗ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(Q9-Q13)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5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0,924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ΙΚΑΝΟΤΗΤΑ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(Q14-Q20)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0,910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ΑΣΦΑΛΕΙΑ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(Q21-Q23)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3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0,811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ΕΜΠΙΣΤΟΣΥΝΗ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(Q24-Q27)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4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0,937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l-GR" sz="1200">
                          <a:effectLst/>
                        </a:rPr>
                        <a:t>ΕΝΣΥΝΑΙΣΘΗΣΗ</a:t>
                      </a:r>
                      <a:endParaRPr lang="el-GR" sz="11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(Q28-Q34)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>
                          <a:effectLst/>
                        </a:rPr>
                        <a:t>7</a:t>
                      </a:r>
                      <a:endParaRPr lang="el-GR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US" sz="1200" dirty="0">
                          <a:effectLst/>
                        </a:rPr>
                        <a:t>0,922</a:t>
                      </a:r>
                      <a:endParaRPr lang="el-GR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1057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l-GR" dirty="0" err="1">
                <a:latin typeface="Times New Roman" pitchFamily="18" charset="0"/>
                <a:cs typeface="Times New Roman" pitchFamily="18" charset="0"/>
              </a:rPr>
              <a:t>Ραβδόγραμμα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 των απαντήσεων στη διάσταση 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Q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mtClean="0">
                <a:latin typeface="Times New Roman" pitchFamily="18" charset="0"/>
                <a:cs typeface="Times New Roman" pitchFamily="18" charset="0"/>
              </a:rPr>
              <a:t>«Ανταπόκριση».</a:t>
            </a:r>
            <a:endParaRPr lang="el-GR" dirty="0"/>
          </a:p>
        </p:txBody>
      </p:sp>
      <p:pic>
        <p:nvPicPr>
          <p:cNvPr id="5" name="Θέση περιεχομένου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52736"/>
            <a:ext cx="5111750" cy="40910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Στη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συγκεκριμένη διάσταση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στην οποία διερευνάται η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προθυμία του προσωπικού να υποστηρίζει και να εξυπηρετεί άμεσα τους εκπαιδευτικούς που συνεργάζονται με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αυτό, 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κ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ρίνεται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πολύ σημαντικός ο βαθμός στον οποίο καταγράφηκε η ικανοποίηση των εκπαιδευτικών από την ανταπόκριση του φορέα στις ανάγκες τους για κάλυψη των αιτημάτων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τους.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339598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250704" cy="1030436"/>
          </a:xfrm>
        </p:spPr>
        <p:txBody>
          <a:bodyPr/>
          <a:lstStyle/>
          <a:p>
            <a:r>
              <a:rPr lang="el-GR" dirty="0" err="1">
                <a:latin typeface="Times New Roman" pitchFamily="18" charset="0"/>
                <a:cs typeface="Times New Roman" pitchFamily="18" charset="0"/>
              </a:rPr>
              <a:t>Ραβδόγραμμα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 των απαντήσεων στη διάσταση Q4 «Ικανότητα».</a:t>
            </a:r>
          </a:p>
        </p:txBody>
      </p:sp>
      <p:pic>
        <p:nvPicPr>
          <p:cNvPr id="5" name="Θέση περιεχομένου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124744"/>
            <a:ext cx="4690864" cy="3931094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84784"/>
            <a:ext cx="3250704" cy="4641379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Στα δεδομένα της συγκεκριμένης διάστασης αποτυπώνεται ένας προβληματισμός των ερωτώμενων εκπαιδευτικών ως προς τη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γνώση και ετοιμότητα του επιστημονικού προσωπικού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του ΚΕΔΔΥ ώστε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να εφαρμόσει και εκτελέσει τις προβλεπόμενες από τον κανονισμό λειτουργίας του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αρμοδιότητες.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8599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3008313" cy="116205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dirty="0">
                <a:latin typeface="Times New Roman" pitchFamily="18" charset="0"/>
                <a:cs typeface="Times New Roman" pitchFamily="18" charset="0"/>
              </a:rPr>
            </a:br>
            <a:r>
              <a:rPr lang="el-GR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1800" dirty="0" err="1">
                <a:latin typeface="Times New Roman" pitchFamily="18" charset="0"/>
                <a:cs typeface="Times New Roman" pitchFamily="18" charset="0"/>
              </a:rPr>
              <a:t>Ραβδόγραμμα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 των απαντήσεων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στη διάσταση Q5 «Ασφάλεια».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Θέση περιεχομένου 4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124744"/>
            <a:ext cx="5111750" cy="409103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67544" y="1484784"/>
            <a:ext cx="3008313" cy="4691063"/>
          </a:xfrm>
        </p:spPr>
        <p:txBody>
          <a:bodyPr>
            <a:normAutofit/>
          </a:bodyPr>
          <a:lstStyle/>
          <a:p>
            <a:endParaRPr lang="en-US" sz="1800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Η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προσπάθεια του ΚΕΔΔΥ Σερρών να εφαρμόσει τις προβλεπόμενες διατάξεις ως προς το επίπεδο ασφάλειας στη συνεργασία του με τα εμπλεκόμενα σχολεία αντανακλάται σε ισχυρό βαθμό στις απαντήσεις των ερωτώμενων </a:t>
            </a:r>
          </a:p>
        </p:txBody>
      </p:sp>
    </p:spTree>
    <p:extLst>
      <p:ext uri="{BB962C8B-B14F-4D97-AF65-F5344CB8AC3E}">
        <p14:creationId xmlns:p14="http://schemas.microsoft.com/office/powerpoint/2010/main" val="4161737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1800" b="1" dirty="0" err="1">
                <a:solidFill>
                  <a:prstClr val="black"/>
                </a:solidFill>
              </a:rPr>
              <a:t>Ραβδόγραμμα</a:t>
            </a:r>
            <a:r>
              <a:rPr lang="el-GR" sz="1800" b="1" dirty="0">
                <a:solidFill>
                  <a:prstClr val="black"/>
                </a:solidFill>
              </a:rPr>
              <a:t> των απαντήσεων στην ερώτηση Q17</a:t>
            </a:r>
            <a:r>
              <a:rPr lang="el-GR" sz="1800" b="1" dirty="0" smtClean="0">
                <a:solidFill>
                  <a:prstClr val="black"/>
                </a:solidFill>
              </a:rPr>
              <a:t>:</a:t>
            </a:r>
            <a:r>
              <a:rPr lang="el-GR" sz="1800" dirty="0" smtClean="0"/>
              <a:t>« Το ΕΠΕ </a:t>
            </a:r>
            <a:r>
              <a:rPr lang="el-GR" sz="1800" dirty="0"/>
              <a:t>που προτείνει το ΚΕΔΔΥ για τους μαθητές με </a:t>
            </a:r>
            <a:r>
              <a:rPr lang="el-GR" sz="1800" dirty="0" smtClean="0"/>
              <a:t>ε. ε. α./</a:t>
            </a:r>
            <a:r>
              <a:rPr lang="el-GR" sz="1800" dirty="0"/>
              <a:t>αναπηρία της τάξης σας μπορεί να ενσωματωθεί στο πλαίσιο του Αναλυτικού Προγράμματος Σπουδών της τυπικής τάξης»</a:t>
            </a:r>
            <a:endParaRPr lang="el-GR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endParaRPr lang="el-GR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Με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βάση τα στοιχεία του πίνακα 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ένα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σημαντικό ποσοστό των ερωτώμενων (</a:t>
            </a:r>
            <a:r>
              <a:rPr lang="el-GR" sz="1800" dirty="0" smtClean="0">
                <a:latin typeface="Times New Roman" pitchFamily="18" charset="0"/>
                <a:cs typeface="Times New Roman" pitchFamily="18" charset="0"/>
              </a:rPr>
              <a:t>36,6%) </a:t>
            </a:r>
            <a:r>
              <a:rPr lang="el-GR" sz="1800" dirty="0">
                <a:latin typeface="Times New Roman" pitchFamily="18" charset="0"/>
                <a:cs typeface="Times New Roman" pitchFamily="18" charset="0"/>
              </a:rPr>
              <a:t>εκφράζει τις αμφιβολίες του για τη δυνατότητα ενσωμάτωσης του Εξατομικευμένου Προγράμματος Εκπαίδευσης (ΕΠΕ) στο Αναλυτικό Πρόγραμμα Σπουδών της τυπικής τάξης.  </a:t>
            </a:r>
          </a:p>
          <a:p>
            <a:endParaRPr lang="el-GR" dirty="0"/>
          </a:p>
        </p:txBody>
      </p:sp>
      <p:pic>
        <p:nvPicPr>
          <p:cNvPr id="5" name="Θέση περιεχομένου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48200" y="2247096"/>
            <a:ext cx="4038600" cy="32321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5559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el-GR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2800" dirty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>Συμπεράσματα </a:t>
            </a: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Άξονες </a:t>
            </a: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>του έργου του </a:t>
            </a: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ΚΕΔΔΥ με θετικό πρόσημο </a:t>
            </a: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l-GR" sz="3100" b="1" dirty="0">
                <a:latin typeface="Times New Roman" pitchFamily="18" charset="0"/>
                <a:cs typeface="Times New Roman" pitchFamily="18" charset="0"/>
              </a:rPr>
            </a:br>
            <a:endParaRPr lang="el-GR" sz="3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611560" y="2204864"/>
            <a:ext cx="3884240" cy="3921299"/>
          </a:xfrm>
        </p:spPr>
        <p:txBody>
          <a:bodyPr/>
          <a:lstStyle/>
          <a:p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Προθυμία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για </a:t>
            </a:r>
            <a:r>
              <a:rPr lang="el-GR" sz="2400" b="1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νταπόκριση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στα αιτήματα των συνεργαζόμενων εκπαιδευτικών για άμεση εξυπ</a:t>
            </a:r>
            <a:r>
              <a:rPr lang="el-GR" dirty="0">
                <a:latin typeface="Times New Roman" pitchFamily="18" charset="0"/>
                <a:cs typeface="Times New Roman" pitchFamily="18" charset="0"/>
              </a:rPr>
              <a:t>ηρέτηση και υποστήριξη</a:t>
            </a:r>
          </a:p>
          <a:p>
            <a:endParaRPr lang="el-GR" dirty="0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716016" y="2636912"/>
            <a:ext cx="3970784" cy="3489251"/>
          </a:xfrm>
        </p:spPr>
        <p:txBody>
          <a:bodyPr/>
          <a:lstStyle/>
          <a:p>
            <a:pPr marL="0" indent="0">
              <a:buNone/>
            </a:pP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Ασφάλεια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μεταξύ ΚΕΔΔΥ και εκπαιδευτικών κατά τη μεταξύ τους συνεργασία. </a:t>
            </a:r>
          </a:p>
          <a:p>
            <a:endParaRPr lang="el-GR" dirty="0"/>
          </a:p>
        </p:txBody>
      </p:sp>
      <p:cxnSp>
        <p:nvCxnSpPr>
          <p:cNvPr id="8" name="Ευθύγραμμο βέλος σύνδεσης 7"/>
          <p:cNvCxnSpPr>
            <a:stCxn id="2" idx="2"/>
          </p:cNvCxnSpPr>
          <p:nvPr/>
        </p:nvCxnSpPr>
        <p:spPr>
          <a:xfrm flipH="1">
            <a:off x="2339752" y="1412776"/>
            <a:ext cx="223224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Ευθύγραμμο βέλος σύνδεσης 9"/>
          <p:cNvCxnSpPr>
            <a:stCxn id="2" idx="2"/>
          </p:cNvCxnSpPr>
          <p:nvPr/>
        </p:nvCxnSpPr>
        <p:spPr>
          <a:xfrm>
            <a:off x="4572000" y="1412776"/>
            <a:ext cx="1944216" cy="158417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847884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424936" cy="1800200"/>
          </a:xfrm>
        </p:spPr>
        <p:txBody>
          <a:bodyPr>
            <a:normAutofit fontScale="90000"/>
          </a:bodyPr>
          <a:lstStyle/>
          <a:p>
            <a:r>
              <a:rPr lang="el-GR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Συμπεράσματα </a:t>
            </a: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1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31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l-GR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el-GR" sz="3100" b="1" dirty="0">
                <a:latin typeface="Times New Roman" pitchFamily="18" charset="0"/>
                <a:cs typeface="Times New Roman" pitchFamily="18" charset="0"/>
              </a:rPr>
              <a:t>Αποδυναμωμένος ο άξονας της υποστήριξης του έργου των εκπαιδευτικών : ΕΠΕ = χαμηλής αποτελεσματικότητας και δύσχρηστο</a:t>
            </a:r>
            <a:br>
              <a:rPr lang="el-GR" sz="3100" b="1" dirty="0">
                <a:latin typeface="Times New Roman" pitchFamily="18" charset="0"/>
                <a:cs typeface="Times New Roman" pitchFamily="18" charset="0"/>
              </a:rPr>
            </a:br>
            <a:r>
              <a:rPr lang="el-GR" b="1" dirty="0"/>
              <a:t/>
            </a:r>
            <a:br>
              <a:rPr lang="el-GR" b="1" dirty="0"/>
            </a:br>
            <a:endParaRPr lang="el-GR" b="1" dirty="0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2060848"/>
            <a:ext cx="8229600" cy="4381947"/>
          </a:xfrm>
        </p:spPr>
        <p:txBody>
          <a:bodyPr/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Ελλιπής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στελέχωση του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φορέα</a:t>
            </a:r>
          </a:p>
          <a:p>
            <a:pPr marL="0" indent="0">
              <a:buNone/>
            </a:pPr>
            <a:endParaRPr lang="el-GR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Αδυναμία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της οργάνωσης του  υφιστάμενου εκπαιδευτικού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συστήματος</a:t>
            </a:r>
          </a:p>
          <a:p>
            <a:pPr marL="0" indent="0">
              <a:buNone/>
            </a:pP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Ακαμψία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των Αναλυτικών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Προγραμμάτων Σπουδών</a:t>
            </a:r>
          </a:p>
          <a:p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Ελλείψεις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υλικοτεχνικών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υποδομών</a:t>
            </a:r>
          </a:p>
          <a:p>
            <a:pPr marL="0" indent="0">
              <a:buNone/>
            </a:pP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 Χαμηλή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επαγγελματική αποτελεσματικότητα εκπαιδευτικών.</a:t>
            </a:r>
          </a:p>
          <a:p>
            <a:endParaRPr lang="el-GR" dirty="0"/>
          </a:p>
          <a:p>
            <a:endParaRPr lang="el-GR" dirty="0"/>
          </a:p>
          <a:p>
            <a:endParaRPr lang="el-GR" dirty="0"/>
          </a:p>
          <a:p>
            <a:endParaRPr lang="el-GR" dirty="0"/>
          </a:p>
        </p:txBody>
      </p:sp>
      <p:sp>
        <p:nvSpPr>
          <p:cNvPr id="6" name="Δεξιό βέλος 5"/>
          <p:cNvSpPr/>
          <p:nvPr/>
        </p:nvSpPr>
        <p:spPr>
          <a:xfrm>
            <a:off x="270432" y="2199657"/>
            <a:ext cx="585434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Δεξιό βέλος 7"/>
          <p:cNvSpPr/>
          <p:nvPr/>
        </p:nvSpPr>
        <p:spPr>
          <a:xfrm>
            <a:off x="264059" y="3083507"/>
            <a:ext cx="585434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9" name="Δεξιό βέλος 8"/>
          <p:cNvSpPr/>
          <p:nvPr/>
        </p:nvSpPr>
        <p:spPr>
          <a:xfrm>
            <a:off x="264059" y="4343159"/>
            <a:ext cx="585434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Δεξιό βέλος 9"/>
          <p:cNvSpPr/>
          <p:nvPr/>
        </p:nvSpPr>
        <p:spPr>
          <a:xfrm>
            <a:off x="246316" y="5207293"/>
            <a:ext cx="585434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Δεξιό βέλος 10"/>
          <p:cNvSpPr/>
          <p:nvPr/>
        </p:nvSpPr>
        <p:spPr>
          <a:xfrm>
            <a:off x="264059" y="6077046"/>
            <a:ext cx="585434" cy="18002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569174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b="1" dirty="0">
                <a:latin typeface="Times New Roman" pitchFamily="18" charset="0"/>
                <a:cs typeface="Times New Roman" pitchFamily="18" charset="0"/>
              </a:rPr>
              <a:t>Συμπεράσματα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l-G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Κατά συνέπεια….</a:t>
            </a:r>
          </a:p>
          <a:p>
            <a:pPr algn="just"/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το ΚΕΔΔΥ Σερρών αποτελεί έναν οργανισμό του εκπαιδευτικού συστήματος, η λειτουργία του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οποίου επηρεάζεται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από την οργάνωση και λειτουργία των σχολικών μονάδων. </a:t>
            </a: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Η αύξηση της αποτελεσματικότητας του άξονα της υποστήριξης των 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εκπ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κών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της περιφέρειάς του συνδέεται με τον προγραμματισμό και εφαρμογή ρυθμίσεων σε όλο το εύρος του εκπαιδευτικού συστήματος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005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Προβληματική έρευνας</a:t>
            </a:r>
            <a:endParaRPr lang="el-GR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l-GR" sz="2400" dirty="0" smtClean="0">
                <a:latin typeface="Times New Roman"/>
                <a:ea typeface="Calibri"/>
              </a:rPr>
              <a:t>Βάσει της νομοθεσίας της ειδικής αγωγής </a:t>
            </a:r>
            <a:r>
              <a:rPr lang="el-GR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(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Ν.2817/2000, Ν.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3699/20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08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ΥΠ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Αρ.Γ6/4494) ιδρύεται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ο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φορέας των ΚΕΔΔΥ και </a:t>
            </a:r>
            <a:r>
              <a:rPr lang="el-GR" sz="2400" dirty="0" smtClean="0">
                <a:latin typeface="Times New Roman"/>
                <a:ea typeface="Calibri"/>
              </a:rPr>
              <a:t>αναδεικνύεται </a:t>
            </a:r>
            <a:r>
              <a:rPr lang="el-GR" sz="2400" dirty="0">
                <a:latin typeface="Times New Roman"/>
                <a:ea typeface="Calibri"/>
              </a:rPr>
              <a:t>ο ενισχυμένος </a:t>
            </a:r>
            <a:r>
              <a:rPr lang="el-GR" sz="2400" dirty="0" smtClean="0">
                <a:latin typeface="Times New Roman"/>
                <a:ea typeface="Calibri"/>
              </a:rPr>
              <a:t>ρόλος του με </a:t>
            </a:r>
            <a:r>
              <a:rPr lang="el-GR" sz="2400" dirty="0">
                <a:latin typeface="Times New Roman"/>
                <a:ea typeface="Calibri"/>
              </a:rPr>
              <a:t>αυξημένες οργανωτικές, γνωμοδοτικές, διαγνωστικές </a:t>
            </a:r>
            <a:r>
              <a:rPr lang="el-GR" sz="2400" dirty="0" smtClean="0">
                <a:latin typeface="Times New Roman"/>
                <a:ea typeface="Calibri"/>
              </a:rPr>
              <a:t>αρμοδιότητες.</a:t>
            </a:r>
          </a:p>
          <a:p>
            <a:pPr marL="0" indent="0" algn="ctr">
              <a:buNone/>
            </a:pPr>
            <a:r>
              <a:rPr lang="el-GR" sz="2400" b="1" u="sng" dirty="0" smtClean="0">
                <a:latin typeface="Times New Roman"/>
                <a:ea typeface="Calibri"/>
              </a:rPr>
              <a:t>Ωστόσο</a:t>
            </a:r>
          </a:p>
          <a:p>
            <a:pPr algn="just"/>
            <a:r>
              <a:rPr lang="el-GR" sz="2400" dirty="0" smtClean="0">
                <a:latin typeface="Times New Roman"/>
                <a:ea typeface="Calibri"/>
              </a:rPr>
              <a:t>Δεν πραγματοποιήθηκε καμία προσπάθεια αξιολόγησης του τρόπου λειτουργίας τους. </a:t>
            </a:r>
          </a:p>
          <a:p>
            <a:pPr algn="just"/>
            <a:endParaRPr lang="el-GR" sz="2400" dirty="0" smtClean="0">
              <a:latin typeface="Times New Roman"/>
              <a:ea typeface="Calibri"/>
            </a:endParaRPr>
          </a:p>
          <a:p>
            <a:pPr algn="just"/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Η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πορεία του θεσμού στο χρονικό διάστημα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της λειτουργίας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του έχει εγείρει πλήθος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ερωτημάτων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ως προς την εκπλήρωση του οράματος και των στόχων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του. </a:t>
            </a:r>
            <a:endParaRPr lang="el-GR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el-GR" sz="2400" dirty="0" smtClean="0">
                <a:latin typeface="Times New Roman"/>
                <a:ea typeface="Calibri"/>
              </a:rPr>
              <a:t>  </a:t>
            </a:r>
            <a:endParaRPr lang="el-GR" sz="2400" dirty="0"/>
          </a:p>
        </p:txBody>
      </p:sp>
    </p:spTree>
    <p:extLst>
      <p:ext uri="{BB962C8B-B14F-4D97-AF65-F5344CB8AC3E}">
        <p14:creationId xmlns:p14="http://schemas.microsoft.com/office/powerpoint/2010/main" val="130525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r="12500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Σας ευχαριστώ για την προσοχή σας!!</a:t>
            </a: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494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Πίνακας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5578646"/>
              </p:ext>
            </p:extLst>
          </p:nvPr>
        </p:nvGraphicFramePr>
        <p:xfrm>
          <a:off x="2568605" y="692696"/>
          <a:ext cx="3635904" cy="2420404"/>
        </p:xfrm>
        <a:graphic>
          <a:graphicData uri="http://schemas.openxmlformats.org/drawingml/2006/table">
            <a:tbl>
              <a:tblPr/>
              <a:tblGrid>
                <a:gridCol w="3635904"/>
              </a:tblGrid>
              <a:tr h="2420404">
                <a:tc>
                  <a:txBody>
                    <a:bodyPr/>
                    <a:lstStyle/>
                    <a:p>
                      <a:pPr algn="ctr"/>
                      <a:endParaRPr lang="el-GR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el-GR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Προσέγγιση του οργανισμού του ΚΕΔΔΥ Σερρών στο πλαίσιο φιλοσοφίας της ΔΟΠ </a:t>
                      </a:r>
                      <a:endParaRPr lang="el-GR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Αριστερό βέλος 3"/>
          <p:cNvSpPr/>
          <p:nvPr/>
        </p:nvSpPr>
        <p:spPr>
          <a:xfrm>
            <a:off x="1763688" y="2186862"/>
            <a:ext cx="792088" cy="79208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6" name="Δεξιό βέλος 5"/>
          <p:cNvSpPr/>
          <p:nvPr/>
        </p:nvSpPr>
        <p:spPr>
          <a:xfrm>
            <a:off x="6228184" y="2276872"/>
            <a:ext cx="775313" cy="702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8" name="Βέλος προς τα κάτω 7"/>
          <p:cNvSpPr/>
          <p:nvPr/>
        </p:nvSpPr>
        <p:spPr>
          <a:xfrm>
            <a:off x="3995936" y="3140968"/>
            <a:ext cx="864096" cy="9361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graphicFrame>
        <p:nvGraphicFramePr>
          <p:cNvPr id="9" name="Πίνακας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925167"/>
              </p:ext>
            </p:extLst>
          </p:nvPr>
        </p:nvGraphicFramePr>
        <p:xfrm>
          <a:off x="82836" y="1268760"/>
          <a:ext cx="1686757" cy="2441064"/>
        </p:xfrm>
        <a:graphic>
          <a:graphicData uri="http://schemas.openxmlformats.org/drawingml/2006/table">
            <a:tbl>
              <a:tblPr/>
              <a:tblGrid>
                <a:gridCol w="1686757"/>
              </a:tblGrid>
              <a:tr h="2441064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Οι </a:t>
                      </a:r>
                      <a:r>
                        <a:rPr lang="el-G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εκπ</a:t>
                      </a:r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/</a:t>
                      </a:r>
                      <a:r>
                        <a:rPr lang="el-GR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κοί</a:t>
                      </a:r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της</a:t>
                      </a:r>
                      <a:r>
                        <a:rPr lang="el-G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α/</a:t>
                      </a:r>
                      <a:r>
                        <a:rPr lang="el-G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θμιας</a:t>
                      </a:r>
                      <a:r>
                        <a:rPr lang="el-G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και β/</a:t>
                      </a:r>
                      <a:r>
                        <a:rPr lang="el-G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θμιας</a:t>
                      </a:r>
                      <a:r>
                        <a:rPr lang="el-G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l-GR" sz="20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εκπ</a:t>
                      </a:r>
                      <a:r>
                        <a:rPr lang="el-G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/σης ως βασικοί πελάτες του ΚΕΔΔΥ</a:t>
                      </a:r>
                      <a:endParaRPr lang="el-G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Πίνακας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7945838"/>
              </p:ext>
            </p:extLst>
          </p:nvPr>
        </p:nvGraphicFramePr>
        <p:xfrm>
          <a:off x="2771800" y="4077072"/>
          <a:ext cx="3312368" cy="2369056"/>
        </p:xfrm>
        <a:graphic>
          <a:graphicData uri="http://schemas.openxmlformats.org/drawingml/2006/table">
            <a:tbl>
              <a:tblPr/>
              <a:tblGrid>
                <a:gridCol w="3312368"/>
              </a:tblGrid>
              <a:tr h="2369056">
                <a:tc>
                  <a:txBody>
                    <a:bodyPr/>
                    <a:lstStyle/>
                    <a:p>
                      <a:endParaRPr lang="el-GR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Η αναζήτηση σημείων</a:t>
                      </a:r>
                      <a:r>
                        <a:rPr lang="el-GR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που χρήζουν βελτίωσης μέσω της εφαρμογής των κατάλληλων παρεμβάσεων στο πλαίσιο των αρχών της ΔΟΠ</a:t>
                      </a:r>
                      <a:endParaRPr lang="el-G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Πίνακας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5185783"/>
              </p:ext>
            </p:extLst>
          </p:nvPr>
        </p:nvGraphicFramePr>
        <p:xfrm>
          <a:off x="7010414" y="1165586"/>
          <a:ext cx="1882066" cy="3139440"/>
        </p:xfrm>
        <a:graphic>
          <a:graphicData uri="http://schemas.openxmlformats.org/drawingml/2006/table">
            <a:tbl>
              <a:tblPr/>
              <a:tblGrid>
                <a:gridCol w="1882066"/>
              </a:tblGrid>
              <a:tr h="792088">
                <a:tc>
                  <a:txBody>
                    <a:bodyPr/>
                    <a:lstStyle/>
                    <a:p>
                      <a:r>
                        <a:rPr lang="el-GR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Ο καθορισμός των αναγκών και προσδοκιών των εκπαιδευτικών από τις παρεχόμενες υπηρεσίες του ΚΕΔΔΥ Σερρών ως πελάτες του</a:t>
                      </a:r>
                      <a:endParaRPr lang="el-GR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72888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>
                <a:latin typeface="Times New Roman" pitchFamily="18" charset="0"/>
                <a:cs typeface="Times New Roman" pitchFamily="18" charset="0"/>
              </a:rPr>
              <a:t>Σκοπός της </a:t>
            </a:r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έρευνας</a:t>
            </a:r>
            <a:endParaRPr lang="el-G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Τι αναμένεται;</a:t>
            </a:r>
          </a:p>
          <a:p>
            <a:pPr marL="0" indent="0" algn="ctr">
              <a:buNone/>
            </a:pP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Ο καθορισμός και εφαρμογή κατάλληλων παρεμβάσεων στο πλαίσιο διοίκησης που στηρίζεται στις βασικές αρχές της ΔΟΠ (παράγοντες εσωτερικού περιβάλλοντος)</a:t>
            </a:r>
          </a:p>
          <a:p>
            <a:pPr marL="0" indent="0">
              <a:buNone/>
            </a:pPr>
            <a:endParaRPr lang="el-GR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Υποβολή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προτάσεων μέσω της ετήσιας απολογιστικής έκθεσης στο Υπουργείο Παιδείας,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(παράγοντες του εξωτερικού περιβάλλοντος) 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Η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διερεύνηση της ικανοποίησης των εκπαιδευτικών της πρωτοβάθμιας και δευτεροβάθμιας εκπαίδευσης Σερρών από τις παρεχόμενες υπηρεσίες του ΚΕΔΔΥ Σερρών.</a:t>
            </a: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5990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just"/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ΚΕΔΔΥ: Κέντρα </a:t>
            </a:r>
            <a:r>
              <a:rPr lang="el-GR" sz="3200" b="1" dirty="0" err="1" smtClean="0">
                <a:latin typeface="Times New Roman" pitchFamily="18" charset="0"/>
                <a:cs typeface="Times New Roman" pitchFamily="18" charset="0"/>
              </a:rPr>
              <a:t>Διαφοροδιάγνωσης</a:t>
            </a:r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, Διάγνωσης, Υποστήριξης</a:t>
            </a:r>
            <a:endParaRPr lang="el-G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Φορέας </a:t>
            </a:r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παροχής υπηρεσιών ειδικής αγωγής (Ν.2817/2000, Ν.3699/2008)</a:t>
            </a:r>
            <a:endParaRPr lang="el-G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l-GR" b="1" dirty="0" smtClean="0"/>
              <a:t>Αρμοδιότητες 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Ανίχνευση, Διάγνωση, Αξιολόγηση, Υποστήριξη μαθητικού πληθυσμού</a:t>
            </a:r>
          </a:p>
          <a:p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Υποστήριξη γονέων</a:t>
            </a:r>
          </a:p>
          <a:p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Ευαισθητοποίηση εκπαιδευτικών και ευρύτερου κοινωνικού συνόλου</a:t>
            </a: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229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Στελέχωση – οργάνωση των ΚΕΔΔΥ</a:t>
            </a:r>
            <a:endParaRPr lang="el-GR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467544" y="1340768"/>
            <a:ext cx="8219256" cy="4968552"/>
          </a:xfrm>
        </p:spPr>
        <p:txBody>
          <a:bodyPr>
            <a:normAutofit/>
          </a:bodyPr>
          <a:lstStyle/>
          <a:p>
            <a:r>
              <a:rPr lang="el-GR" sz="2400" dirty="0"/>
              <a:t>Εκπαιδευτικού Προσωπικού (ΕΠ</a:t>
            </a:r>
            <a:r>
              <a:rPr lang="el-GR" sz="2400" dirty="0" smtClean="0"/>
              <a:t>)</a:t>
            </a:r>
          </a:p>
          <a:p>
            <a:r>
              <a:rPr lang="el-GR" sz="2400" dirty="0" smtClean="0"/>
              <a:t>Ειδικού </a:t>
            </a:r>
            <a:r>
              <a:rPr lang="el-GR" sz="2400" dirty="0"/>
              <a:t>Εκπαιδευτικού Προσωπικού (ΕΕΠ) </a:t>
            </a:r>
            <a:endParaRPr lang="el-GR" sz="2400" dirty="0" smtClean="0"/>
          </a:p>
          <a:p>
            <a:r>
              <a:rPr lang="el-GR" sz="2400" dirty="0" smtClean="0"/>
              <a:t>Διοικητικού Προσωπικού</a:t>
            </a:r>
          </a:p>
          <a:p>
            <a:pPr marL="0" indent="0" algn="ctr">
              <a:buNone/>
            </a:pPr>
            <a:endParaRPr lang="el-GR" sz="2400" b="1" dirty="0" smtClean="0"/>
          </a:p>
          <a:p>
            <a:pPr marL="0" indent="0" algn="ctr">
              <a:buNone/>
            </a:pPr>
            <a:r>
              <a:rPr lang="el-GR" sz="2800" b="1" dirty="0" smtClean="0"/>
              <a:t>Το </a:t>
            </a:r>
            <a:r>
              <a:rPr lang="el-GR" sz="2800" b="1" dirty="0"/>
              <a:t>προσωπικό των </a:t>
            </a:r>
            <a:r>
              <a:rPr lang="el-GR" sz="2800" b="1" dirty="0" smtClean="0"/>
              <a:t>ΚΕΔΔΥ δραστηριοποιείται με </a:t>
            </a:r>
            <a:r>
              <a:rPr lang="el-GR" sz="2800" b="1" dirty="0"/>
              <a:t>τη μορφή</a:t>
            </a:r>
            <a:r>
              <a:rPr lang="el-GR" sz="2800" b="1" dirty="0" smtClean="0"/>
              <a:t>:</a:t>
            </a:r>
          </a:p>
          <a:p>
            <a:pPr marL="0" indent="0" algn="ctr">
              <a:buNone/>
            </a:pPr>
            <a:endParaRPr lang="el-GR" sz="2400" b="1" dirty="0"/>
          </a:p>
          <a:p>
            <a:pPr marL="0" indent="0">
              <a:buNone/>
            </a:pPr>
            <a:r>
              <a:rPr lang="el-GR" sz="2400" dirty="0"/>
              <a:t>Α) συλλογικού διοικητικού οργάνου</a:t>
            </a:r>
          </a:p>
          <a:p>
            <a:pPr marL="0" indent="0">
              <a:buNone/>
            </a:pPr>
            <a:r>
              <a:rPr lang="el-GR" sz="2400" dirty="0"/>
              <a:t>Β) διεπιστημονικής ομάδας και υποομάδων</a:t>
            </a:r>
          </a:p>
          <a:p>
            <a:pPr marL="0" indent="0">
              <a:buNone/>
            </a:pPr>
            <a:r>
              <a:rPr lang="el-GR" sz="2400" dirty="0"/>
              <a:t>Γ) ατομικών ενεργειών κατά ειδικότητα</a:t>
            </a: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890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b="1" dirty="0" smtClean="0">
                <a:latin typeface="Times New Roman" pitchFamily="18" charset="0"/>
                <a:cs typeface="Times New Roman" pitchFamily="18" charset="0"/>
              </a:rPr>
              <a:t>Σκοπός των ΚΕΔΔΥ</a:t>
            </a:r>
            <a:endParaRPr lang="el-GR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l-GR" sz="2400" dirty="0"/>
              <a:t>Α</a:t>
            </a:r>
            <a:r>
              <a:rPr lang="el-GR" sz="2400" dirty="0" smtClean="0"/>
              <a:t>νάπτυξη </a:t>
            </a:r>
            <a:r>
              <a:rPr lang="el-GR" sz="2400" dirty="0"/>
              <a:t>της </a:t>
            </a:r>
            <a:r>
              <a:rPr lang="el-GR" sz="2400" dirty="0" smtClean="0"/>
              <a:t>προσωπικότητας των ατόμων με ειδικές εκπαιδευτικές ανάγκες.</a:t>
            </a:r>
          </a:p>
          <a:p>
            <a:endParaRPr lang="el-GR" sz="2400" dirty="0"/>
          </a:p>
          <a:p>
            <a:r>
              <a:rPr lang="el-GR" sz="2400" dirty="0"/>
              <a:t>Β</a:t>
            </a:r>
            <a:r>
              <a:rPr lang="el-GR" sz="2400" dirty="0" smtClean="0"/>
              <a:t>ελτίωση </a:t>
            </a:r>
            <a:r>
              <a:rPr lang="el-GR" sz="2400" dirty="0"/>
              <a:t>των ικανοτήτων και δεξιοτήτων, ώστε να καταστεί δυνατή η ένταξή τους στο κοινό εκπαιδευτικό σύστημα και η συμβίωση με το κοινωνικό </a:t>
            </a:r>
            <a:r>
              <a:rPr lang="el-GR" sz="2400" dirty="0" smtClean="0"/>
              <a:t>σύνολο.</a:t>
            </a:r>
          </a:p>
          <a:p>
            <a:endParaRPr lang="el-GR" sz="2400" dirty="0"/>
          </a:p>
          <a:p>
            <a:r>
              <a:rPr lang="el-GR" sz="2400" dirty="0"/>
              <a:t>Ε</a:t>
            </a:r>
            <a:r>
              <a:rPr lang="el-GR" sz="2400" dirty="0" smtClean="0"/>
              <a:t>παγγελματική </a:t>
            </a:r>
            <a:r>
              <a:rPr lang="el-GR" sz="2400" dirty="0"/>
              <a:t>τους κατάρτιση και συμμετοχή τους στην παιδαγωγική </a:t>
            </a:r>
            <a:r>
              <a:rPr lang="el-GR" sz="2400" dirty="0" smtClean="0"/>
              <a:t>διαδικασία.</a:t>
            </a:r>
          </a:p>
          <a:p>
            <a:endParaRPr lang="el-GR" sz="2400" dirty="0"/>
          </a:p>
          <a:p>
            <a:r>
              <a:rPr lang="el-GR" sz="2400" dirty="0"/>
              <a:t>Ι</a:t>
            </a:r>
            <a:r>
              <a:rPr lang="el-GR" sz="2400" dirty="0" smtClean="0"/>
              <a:t>σότιμη </a:t>
            </a:r>
            <a:r>
              <a:rPr lang="el-GR" sz="2400" dirty="0"/>
              <a:t>κοινωνική τους εξέλιξη</a:t>
            </a:r>
            <a:r>
              <a:rPr lang="el-GR" sz="2400" dirty="0" smtClean="0"/>
              <a:t>.</a:t>
            </a: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0215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3200" dirty="0" smtClean="0">
                <a:latin typeface="Times New Roman" pitchFamily="18" charset="0"/>
                <a:cs typeface="Times New Roman" pitchFamily="18" charset="0"/>
              </a:rPr>
              <a:t>Το ΚΕΔΔΥ Σερρών</a:t>
            </a:r>
            <a:endParaRPr lang="el-G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l-GR" sz="2400" b="1" u="sng" dirty="0" smtClean="0">
                <a:latin typeface="Times New Roman" pitchFamily="18" charset="0"/>
                <a:cs typeface="Times New Roman" pitchFamily="18" charset="0"/>
              </a:rPr>
              <a:t>Στελέχωση</a:t>
            </a:r>
          </a:p>
          <a:p>
            <a:pPr marL="0" indent="0" algn="ctr">
              <a:buNone/>
            </a:pPr>
            <a:endParaRPr lang="el-GR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1 νηπιαγωγός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1 δάσκαλος</a:t>
            </a:r>
          </a:p>
          <a:p>
            <a:pPr algn="just"/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φιλόλογοι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3 ψυχολόγοι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κοιν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. Λειτουργοί</a:t>
            </a: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λογοθεραπεύτρια</a:t>
            </a: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1 γραμματέας</a:t>
            </a:r>
          </a:p>
          <a:p>
            <a:pPr marL="0" indent="0" algn="just">
              <a:buNone/>
            </a:pPr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l-GR" sz="2400" b="1" u="sng" dirty="0" smtClean="0">
                <a:latin typeface="Times New Roman" pitchFamily="18" charset="0"/>
                <a:cs typeface="Times New Roman" pitchFamily="18" charset="0"/>
              </a:rPr>
              <a:t>Δραστηριοποίηση με βάση τους άξονες λειτουργίας:</a:t>
            </a:r>
          </a:p>
          <a:p>
            <a:pPr marL="0" indent="0">
              <a:buNone/>
            </a:pPr>
            <a:endParaRPr lang="el-GR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νίχνευση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Αξιολόγηση – Διάγνωση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Υποστήριξη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Ευαισθητοποίηση</a:t>
            </a: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Ενημέρωση</a:t>
            </a:r>
          </a:p>
          <a:p>
            <a:pPr marL="0" indent="0">
              <a:buNone/>
            </a:pPr>
            <a:endParaRPr lang="el-GR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l-GR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6233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Μεθοδολογία</a:t>
            </a:r>
            <a:r>
              <a:rPr lang="el-GR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800" b="1" dirty="0" smtClean="0">
                <a:latin typeface="Times New Roman" pitchFamily="18" charset="0"/>
                <a:cs typeface="Times New Roman" pitchFamily="18" charset="0"/>
              </a:rPr>
              <a:t>(1)</a:t>
            </a:r>
            <a:endParaRPr lang="el-G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Διερευνητική περιγραφική έρευνα</a:t>
            </a:r>
          </a:p>
          <a:p>
            <a:pPr marL="0" indent="0">
              <a:buNone/>
            </a:pP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Σχεδιασμός ηλεκτρονικού ερωτηματολογίου στις Φόρμες του 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Google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Drive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0" indent="0">
              <a:buNone/>
            </a:pP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Χορήγηση του ηλεκτρονικού ερωτηματολογίου μέσω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link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στις σχολικές μονάδες Α/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θμιας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και Β/</a:t>
            </a:r>
            <a:r>
              <a:rPr lang="el-GR" sz="2400" dirty="0" err="1" smtClean="0">
                <a:latin typeface="Times New Roman" pitchFamily="18" charset="0"/>
                <a:cs typeface="Times New Roman" pitchFamily="18" charset="0"/>
              </a:rPr>
              <a:t>θμιας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 εκπαίδευσης Σερρών.</a:t>
            </a:r>
          </a:p>
          <a:p>
            <a:pPr marL="0" indent="0">
              <a:buNone/>
            </a:pPr>
            <a:endParaRPr lang="el-GR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Συγκεντρώθηκαν 205 ερωτηματολόγια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l-GR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0258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TM01859868[[fn=Θερμικός]]</Template>
  <TotalTime>1096</TotalTime>
  <Words>867</Words>
  <Application>Microsoft Office PowerPoint</Application>
  <PresentationFormat>Προβολή στην οθόνη (4:3)</PresentationFormat>
  <Paragraphs>167</Paragraphs>
  <Slides>20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20</vt:i4>
      </vt:variant>
    </vt:vector>
  </HeadingPairs>
  <TitlesOfParts>
    <vt:vector size="21" baseType="lpstr">
      <vt:lpstr>Θέμα του Office</vt:lpstr>
      <vt:lpstr> «Ικανοποίηση των Εκπαιδευτικών της Πρωτοβάθμιας και Δευτεροβάθμιας Εκπαίδευσης Σερρών από τις παρεχόμενες υπηρεσίες του ΚΕΔΔΥ Σερρών»</vt:lpstr>
      <vt:lpstr>Προβληματική έρευνας</vt:lpstr>
      <vt:lpstr>Παρουσίαση του PowerPoint</vt:lpstr>
      <vt:lpstr>Σκοπός της έρευνας</vt:lpstr>
      <vt:lpstr>ΚΕΔΔΥ: Κέντρα Διαφοροδιάγνωσης, Διάγνωσης, Υποστήριξης</vt:lpstr>
      <vt:lpstr>Στελέχωση – οργάνωση των ΚΕΔΔΥ</vt:lpstr>
      <vt:lpstr>Σκοπός των ΚΕΔΔΥ</vt:lpstr>
      <vt:lpstr>Το ΚΕΔΔΥ Σερρών</vt:lpstr>
      <vt:lpstr>Μεθοδολογία (1)</vt:lpstr>
      <vt:lpstr>Μεθοδολογία (2)</vt:lpstr>
      <vt:lpstr>Μεθοδολογία (3)</vt:lpstr>
      <vt:lpstr>Αξιοπιστία - Cronbach΄Alpfa</vt:lpstr>
      <vt:lpstr>Ραβδόγραμμα των απαντήσεων στη διάσταση Q3 «Ανταπόκριση».</vt:lpstr>
      <vt:lpstr>Ραβδόγραμμα των απαντήσεων στη διάσταση Q4 «Ικανότητα».</vt:lpstr>
      <vt:lpstr>   Ραβδόγραμμα των απαντήσεων στη διάσταση Q5 «Ασφάλεια».</vt:lpstr>
      <vt:lpstr>Ραβδόγραμμα των απαντήσεων στην ερώτηση Q17:« Το ΕΠΕ που προτείνει το ΚΕΔΔΥ για τους μαθητές με ε. ε. α./αναπηρία της τάξης σας μπορεί να ενσωματωθεί στο πλαίσιο του Αναλυτικού Προγράμματος Σπουδών της τυπικής τάξης»</vt:lpstr>
      <vt:lpstr> Συμπεράσματα (1) Άξονες του έργου του ΚΕΔΔΥ με θετικό πρόσημο : </vt:lpstr>
      <vt:lpstr>   Συμπεράσματα (2) Αποδυναμωμένος ο άξονας της υποστήριξης του έργου των εκπαιδευτικών : ΕΠΕ = χαμηλής αποτελεσματικότητας και δύσχρηστο  </vt:lpstr>
      <vt:lpstr>Συμπεράσματα (3)</vt:lpstr>
      <vt:lpstr>Παρουσίαση του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Παρουσίαση του PowerPoint</dc:title>
  <dc:creator>User</dc:creator>
  <cp:lastModifiedBy>User</cp:lastModifiedBy>
  <cp:revision>101</cp:revision>
  <dcterms:created xsi:type="dcterms:W3CDTF">2018-04-16T15:52:08Z</dcterms:created>
  <dcterms:modified xsi:type="dcterms:W3CDTF">2018-05-29T13:00:55Z</dcterms:modified>
</cp:coreProperties>
</file>