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1" r:id="rId6"/>
    <p:sldId id="263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82" r:id="rId17"/>
    <p:sldId id="275" r:id="rId18"/>
    <p:sldId id="276" r:id="rId19"/>
    <p:sldId id="277" r:id="rId20"/>
    <p:sldId id="278" r:id="rId21"/>
    <p:sldId id="279" r:id="rId22"/>
    <p:sldId id="283" r:id="rId23"/>
    <p:sldId id="284" r:id="rId24"/>
    <p:sldId id="280" r:id="rId25"/>
    <p:sldId id="28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88" autoAdjust="0"/>
    <p:restoredTop sz="94660"/>
  </p:normalViewPr>
  <p:slideViewPr>
    <p:cSldViewPr>
      <p:cViewPr varScale="1">
        <p:scale>
          <a:sx n="47" d="100"/>
          <a:sy n="47" d="100"/>
        </p:scale>
        <p:origin x="-10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73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87C42F-420D-499D-96C1-EE7E2833073E}" type="datetimeFigureOut">
              <a:rPr lang="el-GR" smtClean="0"/>
              <a:t>29/4/2018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96466-E530-490D-84A0-CFDF8256EDE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91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96466-E530-490D-84A0-CFDF8256EDE7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869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0"/>
            <a:ext cx="8153400" cy="2076451"/>
          </a:xfrm>
        </p:spPr>
        <p:txBody>
          <a:bodyPr>
            <a:normAutofit/>
          </a:bodyPr>
          <a:lstStyle/>
          <a:p>
            <a:r>
              <a:rPr lang="el-GR" sz="3600" b="1" dirty="0" smtClean="0"/>
              <a:t>«Ανάλυση Κοστολογικών Συστημάτων»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 smtClean="0"/>
              <a:t>Διακάτος – Σαούλας Ευάγγελος</a:t>
            </a:r>
            <a:br>
              <a:rPr lang="el-GR" dirty="0" smtClean="0"/>
            </a:br>
            <a:r>
              <a:rPr lang="el-GR" dirty="0" smtClean="0"/>
              <a:t>Α.Μ. 9501</a:t>
            </a:r>
          </a:p>
          <a:p>
            <a:r>
              <a:rPr lang="el-GR" dirty="0" smtClean="0"/>
              <a:t>Επιβλέπων Καθηγητής: Παντελίδης Παναγιώτης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03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Συστήματα Κοστολόγησης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r>
                  <a:rPr lang="el-GR" sz="5100" dirty="0" smtClean="0"/>
                  <a:t>Κοστολόγηση Συνεχούς Παραγωγής:</a:t>
                </a:r>
              </a:p>
              <a:p>
                <a:pPr marL="0" indent="0">
                  <a:buNone/>
                </a:pPr>
                <a:endParaRPr lang="el-GR" sz="5100" dirty="0" smtClean="0"/>
              </a:p>
              <a:p>
                <a:pPr marL="0" indent="0">
                  <a:buNone/>
                </a:pPr>
                <a:endParaRPr lang="el-G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4000" b="0" i="0" smtClean="0">
                              <a:latin typeface="Cambria Math"/>
                            </a:rPr>
                            <m:t>Συ</m:t>
                          </m:r>
                          <m:r>
                            <a:rPr lang="el-GR" sz="4000" b="0" i="1" smtClean="0">
                              <a:latin typeface="Cambria Math"/>
                            </a:rPr>
                            <m:t>𝜈𝜊𝜆𝜄𝜅</m:t>
                          </m:r>
                          <m:r>
                            <m:rPr>
                              <m:sty m:val="p"/>
                            </m:rPr>
                            <a:rPr lang="el-GR" sz="4000" b="0" i="1" smtClean="0">
                              <a:latin typeface="Cambria Math"/>
                            </a:rPr>
                            <m:t>ό</m:t>
                          </m:r>
                          <m:r>
                            <a:rPr lang="el-GR" sz="4000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4000" b="0" i="0" smtClean="0">
                              <a:latin typeface="Cambria Math"/>
                            </a:rPr>
                            <m:t>Κόστος</m:t>
                          </m:r>
                          <m:r>
                            <a:rPr lang="el-GR" sz="4000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4000" b="0" i="0" smtClean="0">
                              <a:latin typeface="Cambria Math"/>
                            </a:rPr>
                            <m:t>Π</m:t>
                          </m:r>
                          <m:r>
                            <a:rPr lang="el-GR" sz="4000" b="0" i="1" smtClean="0">
                              <a:latin typeface="Cambria Math"/>
                            </a:rPr>
                            <m:t>𝛼𝜌𝛼𝛾𝜔𝛾</m:t>
                          </m:r>
                          <m:r>
                            <m:rPr>
                              <m:nor/>
                            </m:rPr>
                            <a:rPr lang="el-GR" sz="4000" dirty="0"/>
                            <m:t>ή</m:t>
                          </m:r>
                          <m:r>
                            <a:rPr lang="el-GR" sz="4000" b="0" i="1" smtClean="0">
                              <a:latin typeface="Cambria Math"/>
                            </a:rPr>
                            <m:t>𝜍</m:t>
                          </m:r>
                          <m:r>
                            <a:rPr lang="el-GR" sz="4000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4000" b="0" i="0" smtClean="0">
                              <a:latin typeface="Cambria Math"/>
                            </a:rPr>
                            <m:t>Περιόδ</m:t>
                          </m:r>
                          <m:r>
                            <a:rPr lang="el-GR" sz="4000" b="0" i="1" smtClean="0">
                              <a:latin typeface="Cambria Math"/>
                            </a:rPr>
                            <m:t>𝜊𝜐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4000" b="0" i="0" smtClean="0">
                              <a:latin typeface="Cambria Math"/>
                            </a:rPr>
                            <m:t>Συνολικός</m:t>
                          </m:r>
                          <m:r>
                            <a:rPr lang="el-GR" sz="4000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4000" b="0" i="0" smtClean="0">
                              <a:latin typeface="Cambria Math"/>
                            </a:rPr>
                            <m:t>Αριθμός</m:t>
                          </m:r>
                          <m:r>
                            <a:rPr lang="el-GR" sz="4000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4000" b="0" i="0" smtClean="0">
                              <a:latin typeface="Cambria Math"/>
                            </a:rPr>
                            <m:t>Π</m:t>
                          </m:r>
                          <m:r>
                            <a:rPr lang="el-GR" sz="4000" b="0" i="1" smtClean="0">
                              <a:latin typeface="Cambria Math"/>
                            </a:rPr>
                            <m:t>𝛼𝜌𝛼𝜒𝜃</m:t>
                          </m:r>
                          <m:r>
                            <m:rPr>
                              <m:nor/>
                            </m:rPr>
                            <a:rPr lang="el-GR" sz="4000" dirty="0"/>
                            <m:t>έ</m:t>
                          </m:r>
                          <m:r>
                            <a:rPr lang="el-GR" sz="4000" b="0" i="1" smtClean="0">
                              <a:latin typeface="Cambria Math"/>
                            </a:rPr>
                            <m:t>𝜈𝜏𝜔𝜈</m:t>
                          </m:r>
                          <m:r>
                            <a:rPr lang="el-GR" sz="4000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4000" b="0" i="0" smtClean="0">
                              <a:latin typeface="Cambria Math"/>
                            </a:rPr>
                            <m:t>Μονάδων</m:t>
                          </m:r>
                          <m:r>
                            <a:rPr lang="el-GR" sz="4000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4000" b="0" i="0" smtClean="0">
                              <a:latin typeface="Cambria Math"/>
                            </a:rPr>
                            <m:t>Π</m:t>
                          </m:r>
                          <m:r>
                            <a:rPr lang="el-GR" sz="4000" b="0" i="1" smtClean="0">
                              <a:latin typeface="Cambria Math"/>
                            </a:rPr>
                            <m:t>𝜌𝜊</m:t>
                          </m:r>
                          <m:r>
                            <m:rPr>
                              <m:sty m:val="p"/>
                            </m:rPr>
                            <a:rPr lang="el-GR" sz="4000" b="0" i="1" smtClean="0">
                              <a:latin typeface="Cambria Math"/>
                            </a:rPr>
                            <m:t>ϊό</m:t>
                          </m:r>
                          <m:r>
                            <a:rPr lang="el-GR" sz="4000" b="0" i="1" smtClean="0">
                              <a:latin typeface="Cambria Math"/>
                            </a:rPr>
                            <m:t>𝜈𝜏𝜔𝜈</m:t>
                          </m:r>
                        </m:den>
                      </m:f>
                    </m:oMath>
                  </m:oMathPara>
                </a14:m>
                <a:endParaRPr lang="el-GR" dirty="0" smtClean="0"/>
              </a:p>
              <a:p>
                <a:pPr marL="0" indent="0">
                  <a:buNone/>
                </a:pPr>
                <a:endParaRPr lang="el-GR" dirty="0" smtClean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363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428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4000" dirty="0" smtClean="0"/>
              <a:t>Κοστολογικά Συστήματα Βασισμένα στις Δραστηριότητες</a:t>
            </a:r>
            <a:endParaRPr lang="el-GR" sz="40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 smtClean="0"/>
              <a:t>Είναι μια νέα φιλοσοφία που ως στόχο έχει τη μείωση των αποθεμάτων, της φθοράς κατά τη διαδικασία παραγωγής και το κόστος των εργαζομένων.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281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Κοστολόγηση Βάση Δραστηριότητας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 smtClean="0"/>
              <a:t>Ο προσδιορισμός του κόστους προκύπτει από τις σχέσεις μεταξύ των προϊόντων και των πόρων που ξοδεύονται μέσω δραστηριοτήτων που αναπτύσσονται από την παραγωγή μέχρι την πώληση τους.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5005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Ορισμός Δραστηριότητας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 smtClean="0"/>
              <a:t>Είναι μια ενέργεια ή ένα σύνολο ενεργειών που γίνονται για ένα κοινό σκοπό στο ευρύτερο πλαίσιο της επιχείρησης.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1607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3200" b="1" dirty="0" smtClean="0"/>
              <a:t>Δραστηριότητες με πιθανούς οδηγούς κόστους</a:t>
            </a:r>
            <a:endParaRPr lang="el-GR" sz="3200" b="1" dirty="0"/>
          </a:p>
        </p:txBody>
      </p:sp>
      <p:graphicFrame>
        <p:nvGraphicFramePr>
          <p:cNvPr id="4" name="Θέση περιεχομένου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0556165"/>
              </p:ext>
            </p:extLst>
          </p:nvPr>
        </p:nvGraphicFramePr>
        <p:xfrm>
          <a:off x="685800" y="1295398"/>
          <a:ext cx="7924800" cy="5334000"/>
        </p:xfrm>
        <a:graphic>
          <a:graphicData uri="http://schemas.openxmlformats.org/drawingml/2006/table">
            <a:tbl>
              <a:tblPr firstRow="1" firstCol="1" bandRow="1"/>
              <a:tblGrid>
                <a:gridCol w="3962400"/>
                <a:gridCol w="3962400"/>
              </a:tblGrid>
              <a:tr h="711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Δραστηριότητα</a:t>
                      </a:r>
                      <a:endParaRPr lang="el-G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Οδηγός κόστους</a:t>
                      </a:r>
                      <a:endParaRPr lang="el-G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Συντήρηση μηχανών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Ο αριθμός των επισκευών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Αγορά υλικών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Ο αριθμός παραγγελιών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Ρύθμιση μηχανών 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Ο αριθμός των ρυθμίσεων 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Εκτέλεση παραγγελίας 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Ο αριθμός των πελατών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Έλεγχος αποθεμάτων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Ο αριθμός των ειδών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Έλεγχος παραγωγής 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Ο αριθμός των εργαζομένων 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Μηχανολογική υποστήριξη 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Ώρες λειτουργίας των μηχανών</a:t>
                      </a:r>
                      <a:endParaRPr lang="el-G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365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Πλεονεκτήματα - </a:t>
            </a:r>
            <a:r>
              <a:rPr lang="en-US" dirty="0" smtClean="0"/>
              <a:t>ABC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l-GR" dirty="0" smtClean="0"/>
              <a:t>Δυνατότητα λήψης στρατηγικών επιχειρηματικών αποφάσεων.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/>
              <a:t>Καλύτερη ρύθμιση τιμολογιακής πολιτικής.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/>
              <a:t>Παρέχει ακριβέστερες πληροφορίες σχετικά με το κόστος γραμμών προϊόντων.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/>
              <a:t>Σαφής εικόνα δραστηριοτήτων (ποιες αυξάνουν την αξία ποιες όχι).</a:t>
            </a:r>
          </a:p>
        </p:txBody>
      </p:sp>
    </p:spTree>
    <p:extLst>
      <p:ext uri="{BB962C8B-B14F-4D97-AF65-F5344CB8AC3E}">
        <p14:creationId xmlns:p14="http://schemas.microsoft.com/office/powerpoint/2010/main" val="115338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Μειονεκτήματα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l-GR" dirty="0" smtClean="0"/>
              <a:t>Υψηλό </a:t>
            </a:r>
            <a:r>
              <a:rPr lang="el-GR" smtClean="0"/>
              <a:t>κόστος </a:t>
            </a:r>
            <a:r>
              <a:rPr lang="el-GR" smtClean="0"/>
              <a:t>εφαρμογής</a:t>
            </a:r>
            <a:r>
              <a:rPr lang="el-GR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/>
              <a:t>Αδυναμία σωστού σχεδιασμού του κοστολογικού υποδείγματος.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/>
              <a:t>Λάθος επιλογή οδηγών κόστους.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9445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3600" dirty="0" smtClean="0"/>
              <a:t>Πρακτικές Εφαρμογές Παραδοσιακής Μεθόδου και </a:t>
            </a:r>
            <a:r>
              <a:rPr lang="en-US" sz="3600" dirty="0" smtClean="0"/>
              <a:t>ABC</a:t>
            </a:r>
            <a:endParaRPr lang="el-GR" sz="36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Παράδειγμα 1 (σελ.24)</a:t>
            </a:r>
          </a:p>
          <a:p>
            <a:r>
              <a:rPr lang="el-GR" dirty="0" smtClean="0"/>
              <a:t>Παράδειγμα 2 (σελ.28)</a:t>
            </a:r>
          </a:p>
          <a:p>
            <a:r>
              <a:rPr lang="el-GR" dirty="0" smtClean="0"/>
              <a:t>Παράδειγμα 3 (σελ.32)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1065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Παράδειγμα 1, σύγκριση δυο μεθόδων</a:t>
            </a:r>
            <a:endParaRPr lang="el-GR" sz="3600" dirty="0"/>
          </a:p>
        </p:txBody>
      </p:sp>
      <p:graphicFrame>
        <p:nvGraphicFramePr>
          <p:cNvPr id="5" name="Θέση περιεχομένου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806526"/>
              </p:ext>
            </p:extLst>
          </p:nvPr>
        </p:nvGraphicFramePr>
        <p:xfrm>
          <a:off x="914401" y="1524000"/>
          <a:ext cx="5410201" cy="1676400"/>
        </p:xfrm>
        <a:graphic>
          <a:graphicData uri="http://schemas.openxmlformats.org/drawingml/2006/table">
            <a:tbl>
              <a:tblPr firstRow="1" firstCol="1" bandRow="1"/>
              <a:tblGrid>
                <a:gridCol w="1802977"/>
                <a:gridCol w="1803612"/>
                <a:gridCol w="1803612"/>
              </a:tblGrid>
              <a:tr h="335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Παραδοσιακή: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Α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Β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Άμεσα Υλικά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Άμεση Εργασία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Γ.Β.Ε.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0,7143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2,857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Σύνολο: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13,7143 ανά μονάδα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38,587 ανά μονάδα</a:t>
                      </a:r>
                      <a:endParaRPr lang="el-G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Πίνακας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421810"/>
              </p:ext>
            </p:extLst>
          </p:nvPr>
        </p:nvGraphicFramePr>
        <p:xfrm>
          <a:off x="914400" y="3581400"/>
          <a:ext cx="5411470" cy="1672590"/>
        </p:xfrm>
        <a:graphic>
          <a:graphicData uri="http://schemas.openxmlformats.org/drawingml/2006/table">
            <a:tbl>
              <a:tblPr firstRow="1" firstCol="1" bandRow="1"/>
              <a:tblGrid>
                <a:gridCol w="1803400"/>
                <a:gridCol w="1804035"/>
                <a:gridCol w="1804035"/>
              </a:tblGrid>
              <a:tr h="334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ABC</a:t>
                      </a: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: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Α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Β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Άμεσα Υλικά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Άμεση Εργασία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Γ.Β.Ε.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0,579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4,21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Σύνολο: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11,579 ανά μονάδα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40,21 ανά μονάδα</a:t>
                      </a:r>
                      <a:endParaRPr lang="el-G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487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Συμπέρασμα 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Τ</a:t>
            </a:r>
            <a:r>
              <a:rPr lang="el-GR" dirty="0" smtClean="0"/>
              <a:t>ο </a:t>
            </a:r>
            <a:r>
              <a:rPr lang="el-GR" dirty="0"/>
              <a:t>προϊόν Α προκύπτει οτι με την παραδοσιακή μέθοδο είναι σημαντικά </a:t>
            </a:r>
            <a:r>
              <a:rPr lang="el-GR" dirty="0" smtClean="0"/>
              <a:t>κοστολογικά αυξημένο.</a:t>
            </a:r>
          </a:p>
          <a:p>
            <a:r>
              <a:rPr lang="el-GR" dirty="0" smtClean="0"/>
              <a:t>Στο </a:t>
            </a:r>
            <a:r>
              <a:rPr lang="el-GR" dirty="0"/>
              <a:t>προϊόν </a:t>
            </a:r>
            <a:r>
              <a:rPr lang="el-GR" dirty="0" smtClean="0"/>
              <a:t>Β </a:t>
            </a:r>
            <a:r>
              <a:rPr lang="el-GR" dirty="0"/>
              <a:t>δεν υπάρχουν σημαντικές αποκλίσεις, αλλά με την παραδοσιακή μέθοδο το προϊόν Β είναι </a:t>
            </a:r>
            <a:r>
              <a:rPr lang="el-GR" dirty="0" smtClean="0"/>
              <a:t>υποκοστολογημένο.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9418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Σκοπός της Πτυχιακής Εργασίας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 smtClean="0"/>
              <a:t>Σκοπός της παρούσας εργασίας είναι να συγκρίνει την παραδοσιακή μέθοδο κοστολόγησης</a:t>
            </a:r>
            <a:r>
              <a:rPr lang="en-US" dirty="0" smtClean="0"/>
              <a:t> </a:t>
            </a:r>
            <a:r>
              <a:rPr lang="el-GR" dirty="0" smtClean="0"/>
              <a:t>με την </a:t>
            </a:r>
            <a:r>
              <a:rPr lang="en-US" dirty="0" smtClean="0"/>
              <a:t>ABC</a:t>
            </a:r>
            <a:r>
              <a:rPr lang="el-GR" dirty="0" smtClean="0"/>
              <a:t> μέσο πρακτικών εφαρμογών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63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Παράδειγμα 2, σύγκριση δυο μεθόδων</a:t>
            </a:r>
            <a:endParaRPr lang="el-GR" sz="3600" dirty="0"/>
          </a:p>
        </p:txBody>
      </p:sp>
      <p:graphicFrame>
        <p:nvGraphicFramePr>
          <p:cNvPr id="4" name="Θέση περιεχομένου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315747"/>
              </p:ext>
            </p:extLst>
          </p:nvPr>
        </p:nvGraphicFramePr>
        <p:xfrm>
          <a:off x="762001" y="1752600"/>
          <a:ext cx="6095999" cy="1676400"/>
        </p:xfrm>
        <a:graphic>
          <a:graphicData uri="http://schemas.openxmlformats.org/drawingml/2006/table">
            <a:tbl>
              <a:tblPr firstRow="1" firstCol="1" bandRow="1"/>
              <a:tblGrid>
                <a:gridCol w="2031523"/>
                <a:gridCol w="2032238"/>
                <a:gridCol w="2032238"/>
              </a:tblGrid>
              <a:tr h="558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l-G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Κλασσική Μέθοδος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ABC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Προϊόν Α</a:t>
                      </a:r>
                      <a:endParaRPr lang="el-G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3,3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3,195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Προϊόν Β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1,65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1,692</a:t>
                      </a:r>
                      <a:endParaRPr lang="el-G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087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Συμπέρασμα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Ο</a:t>
            </a:r>
            <a:r>
              <a:rPr lang="el-GR" dirty="0" smtClean="0"/>
              <a:t>ι </a:t>
            </a:r>
            <a:r>
              <a:rPr lang="el-GR" dirty="0"/>
              <a:t>ανά μονάδα αποκλίσεις του κόστους δεν είναι σημαντικές. Παρατηρείται όμως μια υπερεκτίμηση του κόστους ανά μονάδα του Α της παραδοσιακής μεθόδου σε σχέση με την </a:t>
            </a:r>
            <a:r>
              <a:rPr lang="en-US" dirty="0"/>
              <a:t>ABC</a:t>
            </a:r>
            <a:r>
              <a:rPr lang="el-GR" dirty="0"/>
              <a:t> και αντίστροφα για το προϊόν </a:t>
            </a:r>
            <a:r>
              <a:rPr lang="el-GR" dirty="0" smtClean="0"/>
              <a:t>Β.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5497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Παράδειγμα 3, σύγκριση δυο μεθόδων</a:t>
            </a:r>
            <a:endParaRPr lang="el-GR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4133381"/>
              </p:ext>
            </p:extLst>
          </p:nvPr>
        </p:nvGraphicFramePr>
        <p:xfrm>
          <a:off x="990600" y="1752600"/>
          <a:ext cx="6316980" cy="2247360"/>
        </p:xfrm>
        <a:graphic>
          <a:graphicData uri="http://schemas.openxmlformats.org/drawingml/2006/table">
            <a:tbl>
              <a:tblPr firstRow="1" firstCol="1" bandRow="1"/>
              <a:tblGrid>
                <a:gridCol w="2105660"/>
                <a:gridCol w="2105660"/>
                <a:gridCol w="2105660"/>
              </a:tblGrid>
              <a:tr h="749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Κλασσική Μέθοδος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ABC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9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Εισητήρια Εσωτερικού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8,18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11,40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9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Εισητήρια Εξωτερικού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8,18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7,11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388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Συμπέρασμα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/>
              <a:t>Μ</a:t>
            </a:r>
            <a:r>
              <a:rPr lang="el-GR" dirty="0" smtClean="0"/>
              <a:t>ε </a:t>
            </a:r>
            <a:r>
              <a:rPr lang="el-GR" dirty="0"/>
              <a:t>την εφαρμογή της παραδοσιακής κοστολόγησης το κόστος των εισιτηρίων του εσωτερικού και του εξωτερικού έχουν την ίδια επιβάρυνση</a:t>
            </a:r>
            <a:r>
              <a:rPr lang="el-GR" dirty="0" smtClean="0"/>
              <a:t>.</a:t>
            </a:r>
            <a:endParaRPr lang="el-GR" dirty="0"/>
          </a:p>
          <a:p>
            <a:r>
              <a:rPr lang="el-GR" dirty="0"/>
              <a:t>Από την εφαρμογή όμως της </a:t>
            </a:r>
            <a:r>
              <a:rPr lang="en-US" dirty="0"/>
              <a:t>ABC </a:t>
            </a:r>
            <a:r>
              <a:rPr lang="el-GR" dirty="0"/>
              <a:t>προκύπτει ότι τα εισιτήρια του εξωτερικού έχουν σημαντικά χαμηλότερο κόστος σε σχέση με τα εισιτήρια του εσωτερικού.</a:t>
            </a:r>
            <a:br>
              <a:rPr lang="el-GR" dirty="0"/>
            </a:b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9978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Βιβλιογραφία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33400" y="1981200"/>
            <a:ext cx="8153400" cy="4144963"/>
          </a:xfrm>
        </p:spPr>
        <p:txBody>
          <a:bodyPr>
            <a:normAutofit fontScale="92500" lnSpcReduction="20000"/>
          </a:bodyPr>
          <a:lstStyle/>
          <a:p>
            <a:r>
              <a:rPr lang="el-GR" dirty="0" smtClean="0"/>
              <a:t>Κεχράς</a:t>
            </a:r>
            <a:r>
              <a:rPr lang="el-GR" dirty="0"/>
              <a:t>, Ι. , Μαυροκοδράτος, Ι. (1999). «Βιβλίο Αποθήκης: Βραχυχρόνια Αναλυτική Λογιστική και Κοστολόγηση». Αθήνα: Εκδόσεις Σταμούλης.</a:t>
            </a:r>
          </a:p>
          <a:p>
            <a:r>
              <a:rPr lang="el-GR" dirty="0"/>
              <a:t>Κεχράς, Ι (1997). « Μηνιαία Κοστολόγηση και Αναλυτική Λογιστική: Για Βιομηχανίες , Εμπορικές και Παροχής Υπηρεσιών Επιχειρήσεις». Αθήνα: Εκδόσεις Σταμούλης.</a:t>
            </a:r>
          </a:p>
          <a:p>
            <a:r>
              <a:rPr lang="el-GR" dirty="0"/>
              <a:t>Πετροπούλου, Γ. , Ασβεστά, Σ. (2012). « Κοστολόγηση και Αναλυτική Λογιστική Εκμετάλλευσης». Αθήνα: Τσαγγαδούρος.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539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066800"/>
            <a:ext cx="8458200" cy="3962400"/>
          </a:xfrm>
        </p:spPr>
        <p:txBody>
          <a:bodyPr>
            <a:normAutofit/>
          </a:bodyPr>
          <a:lstStyle/>
          <a:p>
            <a:r>
              <a:rPr lang="el-GR" sz="7200" dirty="0" smtClean="0"/>
              <a:t>Σας Ευχαριστώ Πολύ Για Τον Χρόνο Σας!!!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66952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Δομή της Εργασίας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b="1" dirty="0" smtClean="0"/>
              <a:t>Θεωρητικό μέρος: </a:t>
            </a:r>
            <a:r>
              <a:rPr lang="el-GR" dirty="0" smtClean="0"/>
              <a:t>Αναφορά σε βασικές έννοιες της Κοστολόγησης.</a:t>
            </a:r>
          </a:p>
          <a:p>
            <a:r>
              <a:rPr lang="el-GR" b="1" dirty="0" smtClean="0"/>
              <a:t>Πρακτικό μέρος: </a:t>
            </a:r>
            <a:r>
              <a:rPr lang="el-GR" dirty="0" smtClean="0"/>
              <a:t>Σύκριση της παραδοσιακής μεθόδου κοστολόγησης με την </a:t>
            </a:r>
            <a:r>
              <a:rPr lang="en-US" dirty="0" smtClean="0"/>
              <a:t>ABC</a:t>
            </a:r>
            <a:r>
              <a:rPr lang="el-GR" dirty="0" smtClean="0"/>
              <a:t> από εφαρμογή τους σε παραδείγματα.</a:t>
            </a:r>
          </a:p>
          <a:p>
            <a:pPr marL="0" indent="0">
              <a:buNone/>
            </a:pPr>
            <a:r>
              <a:rPr lang="el-GR" b="1" dirty="0" smtClean="0"/>
              <a:t>Η εργασία ολοκληρώνεται με την παράθεση συμπερασμάτων.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6745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Κόστος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b="1" dirty="0" smtClean="0"/>
              <a:t>Έννοια του Κόστους: </a:t>
            </a:r>
            <a:r>
              <a:rPr lang="el-GR" dirty="0" smtClean="0"/>
              <a:t>Είναι η οικονομική θυσία για την απόκτηση υλικών ή άυλων αγαθών.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1624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Έξοδο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 smtClean="0"/>
              <a:t>Ε</a:t>
            </a:r>
            <a:r>
              <a:rPr lang="el-GR" dirty="0"/>
              <a:t>ί</a:t>
            </a:r>
            <a:r>
              <a:rPr lang="el-GR" dirty="0" smtClean="0"/>
              <a:t>ναι το κόστος που βαρύνει τα έσοδα που προκύπτουν απο την πώληση κάποιου αγαθού στο οποίο είναι ενσωματωμένο.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65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Κοστολόγηση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smtClean="0"/>
              <a:t>Είναι η διαδικασία με την οποία εξευρίσκεται το κόστος παραγωγής ενός προϊόντος, μιας υπηρεσίας ή μιας λειτουργίας.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3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Μορφές Κοστολόγησης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b="1" dirty="0" smtClean="0"/>
              <a:t>Εσωλογιστική Κοστολόγηση: </a:t>
            </a:r>
            <a:r>
              <a:rPr lang="el-GR" dirty="0" smtClean="0"/>
              <a:t>όπου το κόστος των τελικών φορέων προσδιορίζεται με λογιστικές εγγραφές</a:t>
            </a:r>
            <a:r>
              <a:rPr lang="en-US" dirty="0" smtClean="0"/>
              <a:t> </a:t>
            </a:r>
            <a:r>
              <a:rPr lang="el-GR" dirty="0" smtClean="0"/>
              <a:t>(λογιστικοποίηση των στοιχείων του κόστους).</a:t>
            </a:r>
          </a:p>
          <a:p>
            <a:r>
              <a:rPr lang="el-GR" b="1" dirty="0" smtClean="0"/>
              <a:t>Εξωλογιστική Κοστολόγηση: </a:t>
            </a:r>
            <a:r>
              <a:rPr lang="el-GR" dirty="0" smtClean="0"/>
              <a:t>Η αποτίμηση των τελικών αποθεμάτων στηρίζεται σε εμπειρικά δεδομένα.</a:t>
            </a:r>
            <a:endParaRPr lang="el-GR" b="1" dirty="0" smtClean="0"/>
          </a:p>
        </p:txBody>
      </p:sp>
    </p:spTree>
    <p:extLst>
      <p:ext uri="{BB962C8B-B14F-4D97-AF65-F5344CB8AC3E}">
        <p14:creationId xmlns:p14="http://schemas.microsoft.com/office/powerpoint/2010/main" val="78271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Κοστολογικό Σύστημα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 smtClean="0"/>
              <a:t>Είναι ένα πληροφοριακό σύστημα μέσω του οποίου υλοποιείται η διαδικασία της κοστολόγησης.</a:t>
            </a:r>
          </a:p>
          <a:p>
            <a:pPr marL="0" indent="0">
              <a:buNone/>
            </a:pPr>
            <a:r>
              <a:rPr lang="el-GR" dirty="0" smtClean="0"/>
              <a:t>Κατά το σχεδιασμό ενός κοστολογικού συστήματος θα πρέπει αρχικά να προσδιοριστούν τα στοιχεία κόστους που θα κοστολογούνται και οι σχέσεις που τα συνδέουν.</a:t>
            </a:r>
          </a:p>
        </p:txBody>
      </p:sp>
    </p:spTree>
    <p:extLst>
      <p:ext uri="{BB962C8B-B14F-4D97-AF65-F5344CB8AC3E}">
        <p14:creationId xmlns:p14="http://schemas.microsoft.com/office/powerpoint/2010/main" val="8391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Συστήματα Κοστολόγησης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l-GR" dirty="0" smtClean="0"/>
                  <a:t>Κοστολόγηση Εξατομικευμένης Παραγωγής:</a:t>
                </a:r>
              </a:p>
              <a:p>
                <a:pPr marL="0" indent="0">
                  <a:buNone/>
                </a:pPr>
                <a:endParaRPr lang="el-G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/>
                            </a:rPr>
                            <m:t>Συνολικό</m:t>
                          </m:r>
                          <m:r>
                            <a:rPr lang="el-GR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/>
                            </a:rPr>
                            <m:t>Κόστος</m:t>
                          </m:r>
                          <m:r>
                            <a:rPr lang="el-GR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/>
                            </a:rPr>
                            <m:t>Π</m:t>
                          </m:r>
                          <m:r>
                            <a:rPr lang="el-GR" b="0" i="1" smtClean="0">
                              <a:latin typeface="Cambria Math"/>
                            </a:rPr>
                            <m:t>𝛼𝜌𝛼𝛾𝛾𝜀𝜆</m:t>
                          </m:r>
                          <m:r>
                            <m:rPr>
                              <m:sty m:val="p"/>
                            </m:rPr>
                            <a:rPr lang="el-GR">
                              <a:latin typeface="Cambria Math"/>
                            </a:rPr>
                            <m:t>ί</m:t>
                          </m:r>
                          <m:r>
                            <a:rPr lang="el-GR" b="0" i="1" smtClean="0">
                              <a:latin typeface="Cambria Math"/>
                            </a:rPr>
                            <m:t>𝛼𝜍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/>
                            </a:rPr>
                            <m:t>Συνολικός</m:t>
                          </m:r>
                          <m:r>
                            <a:rPr lang="el-GR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/>
                            </a:rPr>
                            <m:t>Αριθμός</m:t>
                          </m:r>
                          <m:r>
                            <a:rPr lang="el-GR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/>
                            </a:rPr>
                            <m:t>Μονάδων</m:t>
                          </m:r>
                          <m:r>
                            <a:rPr lang="el-GR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/>
                            </a:rPr>
                            <m:t>Παραγγελίας</m:t>
                          </m:r>
                        </m:den>
                      </m:f>
                    </m:oMath>
                  </m:oMathPara>
                </a14:m>
                <a:endParaRPr lang="el-GR" dirty="0" smtClean="0"/>
              </a:p>
              <a:p>
                <a:pPr marL="0" indent="0">
                  <a:buNone/>
                </a:pPr>
                <a:endParaRPr lang="el-GR" dirty="0" smtClean="0"/>
              </a:p>
              <a:p>
                <a:pPr marL="0" indent="0">
                  <a:buNone/>
                </a:pPr>
                <a:endParaRPr lang="el-GR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86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744</Words>
  <Application>Microsoft Office PowerPoint</Application>
  <PresentationFormat>Προβολή στην οθόνη (4:3)</PresentationFormat>
  <Paragraphs>131</Paragraphs>
  <Slides>25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25</vt:i4>
      </vt:variant>
    </vt:vector>
  </HeadingPairs>
  <TitlesOfParts>
    <vt:vector size="26" baseType="lpstr">
      <vt:lpstr>Office Theme</vt:lpstr>
      <vt:lpstr>«Ανάλυση Κοστολογικών Συστημάτων»</vt:lpstr>
      <vt:lpstr>Σκοπός της Πτυχιακής Εργασίας</vt:lpstr>
      <vt:lpstr>Δομή της Εργασίας</vt:lpstr>
      <vt:lpstr>Κόστος</vt:lpstr>
      <vt:lpstr>Έξοδο</vt:lpstr>
      <vt:lpstr>Κοστολόγηση</vt:lpstr>
      <vt:lpstr>Μορφές Κοστολόγησης</vt:lpstr>
      <vt:lpstr>Κοστολογικό Σύστημα</vt:lpstr>
      <vt:lpstr>Συστήματα Κοστολόγησης</vt:lpstr>
      <vt:lpstr>Συστήματα Κοστολόγησης</vt:lpstr>
      <vt:lpstr>Κοστολογικά Συστήματα Βασισμένα στις Δραστηριότητες</vt:lpstr>
      <vt:lpstr>Κοστολόγηση Βάση Δραστηριότητας</vt:lpstr>
      <vt:lpstr>Ορισμός Δραστηριότητας</vt:lpstr>
      <vt:lpstr>Δραστηριότητες με πιθανούς οδηγούς κόστους</vt:lpstr>
      <vt:lpstr>Πλεονεκτήματα - ABC</vt:lpstr>
      <vt:lpstr>Μειονεκτήματα</vt:lpstr>
      <vt:lpstr>Πρακτικές Εφαρμογές Παραδοσιακής Μεθόδου και ABC</vt:lpstr>
      <vt:lpstr>Παράδειγμα 1, σύγκριση δυο μεθόδων</vt:lpstr>
      <vt:lpstr>Συμπέρασμα </vt:lpstr>
      <vt:lpstr>Παράδειγμα 2, σύγκριση δυο μεθόδων</vt:lpstr>
      <vt:lpstr>Συμπέρασμα</vt:lpstr>
      <vt:lpstr>Παράδειγμα 3, σύγκριση δυο μεθόδων</vt:lpstr>
      <vt:lpstr>Συμπέρασμα</vt:lpstr>
      <vt:lpstr>Βιβλιογραφία</vt:lpstr>
      <vt:lpstr>Σας Ευχαριστώ Πολύ Για Τον Χρόνο Σας!!!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«Ανάλυση Κοστολογικών Συστημάτων»</dc:title>
  <dc:creator>vaggelis94</dc:creator>
  <cp:lastModifiedBy>user</cp:lastModifiedBy>
  <cp:revision>32</cp:revision>
  <dcterms:created xsi:type="dcterms:W3CDTF">2006-08-16T00:00:00Z</dcterms:created>
  <dcterms:modified xsi:type="dcterms:W3CDTF">2018-04-29T07:41:47Z</dcterms:modified>
</cp:coreProperties>
</file>