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0" r:id="rId1"/>
  </p:sldMasterIdLst>
  <p:sldIdLst>
    <p:sldId id="256" r:id="rId2"/>
    <p:sldId id="258" r:id="rId3"/>
    <p:sldId id="257" r:id="rId4"/>
    <p:sldId id="259" r:id="rId5"/>
    <p:sldId id="260" r:id="rId6"/>
    <p:sldId id="261" r:id="rId7"/>
    <p:sldId id="262" r:id="rId8"/>
    <p:sldId id="263" r:id="rId9"/>
    <p:sldId id="264" r:id="rId10"/>
    <p:sldId id="265" r:id="rId11"/>
    <p:sldId id="266" r:id="rId12"/>
    <p:sldId id="267" r:id="rId13"/>
    <p:sldId id="270" r:id="rId14"/>
    <p:sldId id="269" r:id="rId15"/>
    <p:sldId id="268" r:id="rId16"/>
    <p:sldId id="271" r:id="rId17"/>
    <p:sldId id="272" r:id="rId18"/>
    <p:sldId id="273" r:id="rId19"/>
    <p:sldId id="274" r:id="rId20"/>
    <p:sldId id="275" r:id="rId21"/>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6" d="100"/>
          <a:sy n="86" d="100"/>
        </p:scale>
        <p:origin x="-1494" y="-18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Διαφάνεια τίτλου">
    <p:bg>
      <p:bgRef idx="1001">
        <a:schemeClr val="bg2"/>
      </p:bgRef>
    </p:bg>
    <p:spTree>
      <p:nvGrpSpPr>
        <p:cNvPr id="1" name=""/>
        <p:cNvGrpSpPr/>
        <p:nvPr/>
      </p:nvGrpSpPr>
      <p:grpSpPr>
        <a:xfrm>
          <a:off x="0" y="0"/>
          <a:ext cx="0" cy="0"/>
          <a:chOff x="0" y="0"/>
          <a:chExt cx="0" cy="0"/>
        </a:xfrm>
      </p:grpSpPr>
      <p:sp>
        <p:nvSpPr>
          <p:cNvPr id="7" name="6 - Ορθογώνιο"/>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 Ορθογώνιο"/>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 Ορθογώνιο"/>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 Τίτλος"/>
          <p:cNvSpPr>
            <a:spLocks noGrp="1"/>
          </p:cNvSpPr>
          <p:nvPr>
            <p:ph type="ctrTitle"/>
          </p:nvPr>
        </p:nvSpPr>
        <p:spPr>
          <a:xfrm>
            <a:off x="2362200" y="4038600"/>
            <a:ext cx="6477000" cy="1828800"/>
          </a:xfrm>
        </p:spPr>
        <p:txBody>
          <a:bodyPr anchor="b"/>
          <a:lstStyle>
            <a:lvl1pPr>
              <a:defRPr cap="all" baseline="0"/>
            </a:lvl1pPr>
          </a:lstStyle>
          <a:p>
            <a:r>
              <a:rPr kumimoji="0" lang="el-GR" smtClean="0"/>
              <a:t>Kλικ για επεξεργασία του τίτλου</a:t>
            </a:r>
            <a:endParaRPr kumimoji="0" lang="en-US"/>
          </a:p>
        </p:txBody>
      </p:sp>
      <p:sp>
        <p:nvSpPr>
          <p:cNvPr id="9" name="8 - Υπότιτλος"/>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l-GR" smtClean="0"/>
              <a:t>Κάντε κλικ για να επεξεργαστείτε τον υπότιτλο του υποδείγματος</a:t>
            </a:r>
            <a:endParaRPr kumimoji="0" lang="en-US"/>
          </a:p>
        </p:txBody>
      </p:sp>
      <p:sp>
        <p:nvSpPr>
          <p:cNvPr id="28" name="27 - Θέση ημερομηνίας"/>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2342CEA3-3058-4D43-AE35-B3DA76CB4003}" type="datetimeFigureOut">
              <a:rPr lang="el-GR" smtClean="0"/>
              <a:pPr/>
              <a:t>19/3/2018</a:t>
            </a:fld>
            <a:endParaRPr lang="el-GR"/>
          </a:p>
        </p:txBody>
      </p:sp>
      <p:sp>
        <p:nvSpPr>
          <p:cNvPr id="17" name="16 - Θέση υποσέλιδου"/>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l-GR"/>
          </a:p>
        </p:txBody>
      </p:sp>
      <p:sp>
        <p:nvSpPr>
          <p:cNvPr id="29" name="28 - Θέση αριθμού διαφάνειας"/>
          <p:cNvSpPr>
            <a:spLocks noGrp="1"/>
          </p:cNvSpPr>
          <p:nvPr>
            <p:ph type="sldNum" sz="quarter" idx="12"/>
          </p:nvPr>
        </p:nvSpPr>
        <p:spPr>
          <a:xfrm>
            <a:off x="8001000" y="228600"/>
            <a:ext cx="838200" cy="381000"/>
          </a:xfrm>
        </p:spPr>
        <p:txBody>
          <a:bodyPr/>
          <a:lstStyle>
            <a:lvl1pPr>
              <a:defRPr>
                <a:solidFill>
                  <a:schemeClr val="tx2"/>
                </a:solidFill>
              </a:defRPr>
            </a:lvl1pPr>
          </a:lstStyle>
          <a:p>
            <a:fld id="{D3F1D1C4-C2D9-4231-9FB2-B2D9D97AA41D}" type="slidenum">
              <a:rPr lang="el-GR" smtClean="0"/>
              <a:pPr/>
              <a:t>‹#›</a:t>
            </a:fld>
            <a:endParaRPr lang="el-G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kumimoji="0" lang="el-GR" smtClean="0"/>
              <a:t>Kλικ για επεξεργασία του τίτλου</a:t>
            </a:r>
            <a:endParaRPr kumimoji="0" lang="en-US"/>
          </a:p>
        </p:txBody>
      </p:sp>
      <p:sp>
        <p:nvSpPr>
          <p:cNvPr id="3" name="2 - Θέση κατακόρυφου κειμένου"/>
          <p:cNvSpPr>
            <a:spLocks noGrp="1"/>
          </p:cNvSpPr>
          <p:nvPr>
            <p:ph type="body" orient="vert" idx="1"/>
          </p:nvPr>
        </p:nvSpPr>
        <p:spPr/>
        <p:txBody>
          <a:bodyPr vert="eaVer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p>
            <a:fld id="{2342CEA3-3058-4D43-AE35-B3DA76CB4003}" type="datetimeFigureOut">
              <a:rPr lang="el-GR" smtClean="0"/>
              <a:pPr/>
              <a:t>19/3/2018</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Κατακόρυφος τίτλος και Κείμενο">
    <p:bg>
      <p:bgRef idx="1001">
        <a:schemeClr val="bg1"/>
      </p:bgRef>
    </p:bg>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553200" y="609600"/>
            <a:ext cx="2057400" cy="5516563"/>
          </a:xfrm>
        </p:spPr>
        <p:txBody>
          <a:bodyPr vert="eaVert"/>
          <a:lstStyle/>
          <a:p>
            <a:r>
              <a:rPr kumimoji="0" lang="el-GR" smtClean="0"/>
              <a:t>Kλικ για επεξεργασία του τίτλου</a:t>
            </a:r>
            <a:endParaRPr kumimoji="0" lang="en-US"/>
          </a:p>
        </p:txBody>
      </p:sp>
      <p:sp>
        <p:nvSpPr>
          <p:cNvPr id="3" name="2 - Θέση κατακόρυφου κειμένου"/>
          <p:cNvSpPr>
            <a:spLocks noGrp="1"/>
          </p:cNvSpPr>
          <p:nvPr>
            <p:ph type="body" orient="vert" idx="1"/>
          </p:nvPr>
        </p:nvSpPr>
        <p:spPr>
          <a:xfrm>
            <a:off x="457200" y="609600"/>
            <a:ext cx="5562600" cy="5516564"/>
          </a:xfrm>
        </p:spPr>
        <p:txBody>
          <a:bodyPr vert="eaVer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a:xfrm>
            <a:off x="6553200" y="6248402"/>
            <a:ext cx="2209800" cy="365125"/>
          </a:xfrm>
        </p:spPr>
        <p:txBody>
          <a:bodyPr/>
          <a:lstStyle/>
          <a:p>
            <a:fld id="{2342CEA3-3058-4D43-AE35-B3DA76CB4003}" type="datetimeFigureOut">
              <a:rPr lang="el-GR" smtClean="0"/>
              <a:pPr/>
              <a:t>19/3/2018</a:t>
            </a:fld>
            <a:endParaRPr lang="el-GR"/>
          </a:p>
        </p:txBody>
      </p:sp>
      <p:sp>
        <p:nvSpPr>
          <p:cNvPr id="5" name="4 - Θέση υποσέλιδου"/>
          <p:cNvSpPr>
            <a:spLocks noGrp="1"/>
          </p:cNvSpPr>
          <p:nvPr>
            <p:ph type="ftr" sz="quarter" idx="11"/>
          </p:nvPr>
        </p:nvSpPr>
        <p:spPr>
          <a:xfrm>
            <a:off x="457201" y="6248207"/>
            <a:ext cx="5573483" cy="365125"/>
          </a:xfrm>
        </p:spPr>
        <p:txBody>
          <a:bodyPr/>
          <a:lstStyle/>
          <a:p>
            <a:endParaRPr lang="el-GR"/>
          </a:p>
        </p:txBody>
      </p:sp>
      <p:sp>
        <p:nvSpPr>
          <p:cNvPr id="7" name="6 - Ορθογώνιο"/>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7 - Ορθογώνιο"/>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8 - Ορθογώνιο"/>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5 - Θέση αριθμού διαφάνειας"/>
          <p:cNvSpPr>
            <a:spLocks noGrp="1"/>
          </p:cNvSpPr>
          <p:nvPr>
            <p:ph type="sldNum" sz="quarter" idx="12"/>
          </p:nvPr>
        </p:nvSpPr>
        <p:spPr>
          <a:xfrm rot="5400000">
            <a:off x="5989638" y="144462"/>
            <a:ext cx="533400" cy="244476"/>
          </a:xfrm>
        </p:spPr>
        <p:txBody>
          <a:bodyPr/>
          <a:lstStyle/>
          <a:p>
            <a:fld id="{D3F1D1C4-C2D9-4231-9FB2-B2D9D97AA41D}" type="slidenum">
              <a:rPr lang="el-GR" smtClean="0"/>
              <a:pPr/>
              <a:t>‹#›</a:t>
            </a:fld>
            <a:endParaRPr lang="el-GR"/>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a:xfrm>
            <a:off x="612648" y="228600"/>
            <a:ext cx="8153400" cy="990600"/>
          </a:xfrm>
        </p:spPr>
        <p:txBody>
          <a:bodyPr/>
          <a:lstStyle/>
          <a:p>
            <a:r>
              <a:rPr kumimoji="0" lang="el-GR" smtClean="0"/>
              <a:t>Kλικ για επεξεργασία του τίτλου</a:t>
            </a:r>
            <a:endParaRPr kumimoji="0" lang="en-US"/>
          </a:p>
        </p:txBody>
      </p:sp>
      <p:sp>
        <p:nvSpPr>
          <p:cNvPr id="4" name="3 - Θέση ημερομηνίας"/>
          <p:cNvSpPr>
            <a:spLocks noGrp="1"/>
          </p:cNvSpPr>
          <p:nvPr>
            <p:ph type="dt" sz="half" idx="10"/>
          </p:nvPr>
        </p:nvSpPr>
        <p:spPr/>
        <p:txBody>
          <a:bodyPr/>
          <a:lstStyle/>
          <a:p>
            <a:fld id="{2342CEA3-3058-4D43-AE35-B3DA76CB4003}" type="datetimeFigureOut">
              <a:rPr lang="el-GR" smtClean="0"/>
              <a:pPr/>
              <a:t>19/3/2018</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lvl1pPr>
              <a:defRPr>
                <a:solidFill>
                  <a:srgbClr val="FFFFFF"/>
                </a:solidFill>
              </a:defRPr>
            </a:lvl1pPr>
          </a:lstStyle>
          <a:p>
            <a:fld id="{D3F1D1C4-C2D9-4231-9FB2-B2D9D97AA41D}" type="slidenum">
              <a:rPr lang="el-GR" smtClean="0"/>
              <a:pPr/>
              <a:t>‹#›</a:t>
            </a:fld>
            <a:endParaRPr lang="el-GR"/>
          </a:p>
        </p:txBody>
      </p:sp>
      <p:sp>
        <p:nvSpPr>
          <p:cNvPr id="8" name="7 - Θέση περιεχομένου"/>
          <p:cNvSpPr>
            <a:spLocks noGrp="1"/>
          </p:cNvSpPr>
          <p:nvPr>
            <p:ph sz="quarter" idx="1"/>
          </p:nvPr>
        </p:nvSpPr>
        <p:spPr>
          <a:xfrm>
            <a:off x="612648" y="1600200"/>
            <a:ext cx="8153400" cy="4495800"/>
          </a:xfrm>
        </p:spPr>
        <p:txBody>
          <a:body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Κεφαλίδα ενότητας">
    <p:bg>
      <p:bgRef idx="1003">
        <a:schemeClr val="bg1"/>
      </p:bgRef>
    </p:bg>
    <p:spTree>
      <p:nvGrpSpPr>
        <p:cNvPr id="1" name=""/>
        <p:cNvGrpSpPr/>
        <p:nvPr/>
      </p:nvGrpSpPr>
      <p:grpSpPr>
        <a:xfrm>
          <a:off x="0" y="0"/>
          <a:ext cx="0" cy="0"/>
          <a:chOff x="0" y="0"/>
          <a:chExt cx="0" cy="0"/>
        </a:xfrm>
      </p:grpSpPr>
      <p:sp>
        <p:nvSpPr>
          <p:cNvPr id="3" name="2 - Θέση κειμένου"/>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l-GR" smtClean="0"/>
              <a:t>Kλικ για επεξεργασία των στυλ του υποδείγματος</a:t>
            </a:r>
          </a:p>
        </p:txBody>
      </p:sp>
      <p:sp>
        <p:nvSpPr>
          <p:cNvPr id="7" name="6 - Ορθογώνιο"/>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 Ορθογώνιο"/>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 Ορθογώνιο"/>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1 - Τίτλος"/>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l-GR" smtClean="0"/>
              <a:t>Kλικ για επεξεργασία του τίτλου</a:t>
            </a:r>
            <a:endParaRPr kumimoji="0" lang="en-US"/>
          </a:p>
        </p:txBody>
      </p:sp>
      <p:sp>
        <p:nvSpPr>
          <p:cNvPr id="12" name="11 - Θέση ημερομηνίας"/>
          <p:cNvSpPr>
            <a:spLocks noGrp="1"/>
          </p:cNvSpPr>
          <p:nvPr>
            <p:ph type="dt" sz="half" idx="10"/>
          </p:nvPr>
        </p:nvSpPr>
        <p:spPr/>
        <p:txBody>
          <a:bodyPr/>
          <a:lstStyle/>
          <a:p>
            <a:fld id="{2342CEA3-3058-4D43-AE35-B3DA76CB4003}" type="datetimeFigureOut">
              <a:rPr lang="el-GR" smtClean="0"/>
              <a:pPr/>
              <a:t>19/3/2018</a:t>
            </a:fld>
            <a:endParaRPr lang="el-GR"/>
          </a:p>
        </p:txBody>
      </p:sp>
      <p:sp>
        <p:nvSpPr>
          <p:cNvPr id="13" name="12 - Θέση αριθμού διαφάνειας"/>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D3F1D1C4-C2D9-4231-9FB2-B2D9D97AA41D}" type="slidenum">
              <a:rPr lang="el-GR" smtClean="0"/>
              <a:pPr/>
              <a:t>‹#›</a:t>
            </a:fld>
            <a:endParaRPr lang="el-GR"/>
          </a:p>
        </p:txBody>
      </p:sp>
      <p:sp>
        <p:nvSpPr>
          <p:cNvPr id="14" name="13 - Θέση υποσέλιδου"/>
          <p:cNvSpPr>
            <a:spLocks noGrp="1"/>
          </p:cNvSpPr>
          <p:nvPr>
            <p:ph type="ftr" sz="quarter" idx="12"/>
          </p:nvPr>
        </p:nvSpPr>
        <p:spPr/>
        <p:txBody>
          <a:bodyPr/>
          <a:lstStyle/>
          <a:p>
            <a:endParaRPr lang="el-G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kumimoji="0" lang="el-GR" smtClean="0"/>
              <a:t>Kλικ για επεξεργασία του τίτλου</a:t>
            </a:r>
            <a:endParaRPr kumimoji="0" lang="en-US"/>
          </a:p>
        </p:txBody>
      </p:sp>
      <p:sp>
        <p:nvSpPr>
          <p:cNvPr id="9" name="8 - Θέση περιεχομένου"/>
          <p:cNvSpPr>
            <a:spLocks noGrp="1"/>
          </p:cNvSpPr>
          <p:nvPr>
            <p:ph sz="quarter" idx="1"/>
          </p:nvPr>
        </p:nvSpPr>
        <p:spPr>
          <a:xfrm>
            <a:off x="609600" y="1589567"/>
            <a:ext cx="3886200" cy="4572000"/>
          </a:xfrm>
        </p:spPr>
        <p:txBody>
          <a:body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11" name="10 - Θέση περιεχομένου"/>
          <p:cNvSpPr>
            <a:spLocks noGrp="1"/>
          </p:cNvSpPr>
          <p:nvPr>
            <p:ph sz="quarter" idx="2"/>
          </p:nvPr>
        </p:nvSpPr>
        <p:spPr>
          <a:xfrm>
            <a:off x="4844901" y="1589567"/>
            <a:ext cx="3886200" cy="4572000"/>
          </a:xfrm>
        </p:spPr>
        <p:txBody>
          <a:body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8" name="7 - Θέση ημερομηνίας"/>
          <p:cNvSpPr>
            <a:spLocks noGrp="1"/>
          </p:cNvSpPr>
          <p:nvPr>
            <p:ph type="dt" sz="half" idx="15"/>
          </p:nvPr>
        </p:nvSpPr>
        <p:spPr/>
        <p:txBody>
          <a:bodyPr rtlCol="0"/>
          <a:lstStyle/>
          <a:p>
            <a:fld id="{2342CEA3-3058-4D43-AE35-B3DA76CB4003}" type="datetimeFigureOut">
              <a:rPr lang="el-GR" smtClean="0"/>
              <a:pPr/>
              <a:t>19/3/2018</a:t>
            </a:fld>
            <a:endParaRPr lang="el-GR"/>
          </a:p>
        </p:txBody>
      </p:sp>
      <p:sp>
        <p:nvSpPr>
          <p:cNvPr id="10" name="9 - Θέση αριθμού διαφάνειας"/>
          <p:cNvSpPr>
            <a:spLocks noGrp="1"/>
          </p:cNvSpPr>
          <p:nvPr>
            <p:ph type="sldNum" sz="quarter" idx="16"/>
          </p:nvPr>
        </p:nvSpPr>
        <p:spPr/>
        <p:txBody>
          <a:bodyPr rtlCol="0"/>
          <a:lstStyle/>
          <a:p>
            <a:fld id="{D3F1D1C4-C2D9-4231-9FB2-B2D9D97AA41D}" type="slidenum">
              <a:rPr lang="el-GR" smtClean="0"/>
              <a:pPr/>
              <a:t>‹#›</a:t>
            </a:fld>
            <a:endParaRPr lang="el-GR"/>
          </a:p>
        </p:txBody>
      </p:sp>
      <p:sp>
        <p:nvSpPr>
          <p:cNvPr id="12" name="11 - Θέση υποσέλιδου"/>
          <p:cNvSpPr>
            <a:spLocks noGrp="1"/>
          </p:cNvSpPr>
          <p:nvPr>
            <p:ph type="ftr" sz="quarter" idx="17"/>
          </p:nvPr>
        </p:nvSpPr>
        <p:spPr/>
        <p:txBody>
          <a:bodyPr rtlCol="0"/>
          <a:lstStyle/>
          <a:p>
            <a:endParaRPr 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a:xfrm>
            <a:off x="533400" y="273050"/>
            <a:ext cx="8153400" cy="869950"/>
          </a:xfrm>
        </p:spPr>
        <p:txBody>
          <a:bodyPr anchor="ctr"/>
          <a:lstStyle>
            <a:lvl1pPr>
              <a:defRPr/>
            </a:lvl1pPr>
          </a:lstStyle>
          <a:p>
            <a:r>
              <a:rPr kumimoji="0" lang="el-GR" smtClean="0"/>
              <a:t>Kλικ για επεξεργασία του τίτλου</a:t>
            </a:r>
            <a:endParaRPr kumimoji="0" lang="en-US"/>
          </a:p>
        </p:txBody>
      </p:sp>
      <p:sp>
        <p:nvSpPr>
          <p:cNvPr id="11" name="10 - Θέση περιεχομένου"/>
          <p:cNvSpPr>
            <a:spLocks noGrp="1"/>
          </p:cNvSpPr>
          <p:nvPr>
            <p:ph sz="quarter" idx="2"/>
          </p:nvPr>
        </p:nvSpPr>
        <p:spPr>
          <a:xfrm>
            <a:off x="609600" y="2438400"/>
            <a:ext cx="3886200" cy="3581400"/>
          </a:xfrm>
        </p:spPr>
        <p:txBody>
          <a:body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13" name="12 - Θέση περιεχομένου"/>
          <p:cNvSpPr>
            <a:spLocks noGrp="1"/>
          </p:cNvSpPr>
          <p:nvPr>
            <p:ph sz="quarter" idx="4"/>
          </p:nvPr>
        </p:nvSpPr>
        <p:spPr>
          <a:xfrm>
            <a:off x="4800600" y="2438400"/>
            <a:ext cx="3886200" cy="3581400"/>
          </a:xfrm>
        </p:spPr>
        <p:txBody>
          <a:body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10" name="9 - Θέση ημερομηνίας"/>
          <p:cNvSpPr>
            <a:spLocks noGrp="1"/>
          </p:cNvSpPr>
          <p:nvPr>
            <p:ph type="dt" sz="half" idx="15"/>
          </p:nvPr>
        </p:nvSpPr>
        <p:spPr/>
        <p:txBody>
          <a:bodyPr rtlCol="0"/>
          <a:lstStyle/>
          <a:p>
            <a:fld id="{2342CEA3-3058-4D43-AE35-B3DA76CB4003}" type="datetimeFigureOut">
              <a:rPr lang="el-GR" smtClean="0"/>
              <a:pPr/>
              <a:t>19/3/2018</a:t>
            </a:fld>
            <a:endParaRPr lang="el-GR"/>
          </a:p>
        </p:txBody>
      </p:sp>
      <p:sp>
        <p:nvSpPr>
          <p:cNvPr id="12" name="11 - Θέση αριθμού διαφάνειας"/>
          <p:cNvSpPr>
            <a:spLocks noGrp="1"/>
          </p:cNvSpPr>
          <p:nvPr>
            <p:ph type="sldNum" sz="quarter" idx="16"/>
          </p:nvPr>
        </p:nvSpPr>
        <p:spPr/>
        <p:txBody>
          <a:bodyPr rtlCol="0"/>
          <a:lstStyle/>
          <a:p>
            <a:fld id="{D3F1D1C4-C2D9-4231-9FB2-B2D9D97AA41D}" type="slidenum">
              <a:rPr lang="el-GR" smtClean="0"/>
              <a:pPr/>
              <a:t>‹#›</a:t>
            </a:fld>
            <a:endParaRPr lang="el-GR"/>
          </a:p>
        </p:txBody>
      </p:sp>
      <p:sp>
        <p:nvSpPr>
          <p:cNvPr id="14" name="13 - Θέση υποσέλιδου"/>
          <p:cNvSpPr>
            <a:spLocks noGrp="1"/>
          </p:cNvSpPr>
          <p:nvPr>
            <p:ph type="ftr" sz="quarter" idx="17"/>
          </p:nvPr>
        </p:nvSpPr>
        <p:spPr/>
        <p:txBody>
          <a:bodyPr rtlCol="0"/>
          <a:lstStyle/>
          <a:p>
            <a:endParaRPr lang="el-GR"/>
          </a:p>
        </p:txBody>
      </p:sp>
      <p:sp>
        <p:nvSpPr>
          <p:cNvPr id="16" name="15 - Θέση κειμένου"/>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l-GR" smtClean="0"/>
              <a:t>Kλικ για επεξεργασία των στυλ του υποδείγματος</a:t>
            </a:r>
          </a:p>
        </p:txBody>
      </p:sp>
      <p:sp>
        <p:nvSpPr>
          <p:cNvPr id="15" name="14 - Θέση κειμένου"/>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l-GR" smtClean="0"/>
              <a:t>Kλικ για επεξεργασία των στυλ του υποδείγματος</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kumimoji="0" lang="el-GR" smtClean="0"/>
              <a:t>Kλικ για επεξεργασία του τίτλου</a:t>
            </a:r>
            <a:endParaRPr kumimoji="0" lang="en-US"/>
          </a:p>
        </p:txBody>
      </p:sp>
      <p:sp>
        <p:nvSpPr>
          <p:cNvPr id="3" name="2 - Θέση ημερομηνίας"/>
          <p:cNvSpPr>
            <a:spLocks noGrp="1"/>
          </p:cNvSpPr>
          <p:nvPr>
            <p:ph type="dt" sz="half" idx="10"/>
          </p:nvPr>
        </p:nvSpPr>
        <p:spPr/>
        <p:txBody>
          <a:bodyPr/>
          <a:lstStyle/>
          <a:p>
            <a:fld id="{2342CEA3-3058-4D43-AE35-B3DA76CB4003}" type="datetimeFigureOut">
              <a:rPr lang="el-GR" smtClean="0"/>
              <a:pPr/>
              <a:t>19/3/2018</a:t>
            </a:fld>
            <a:endParaRPr lang="el-GR"/>
          </a:p>
        </p:txBody>
      </p:sp>
      <p:sp>
        <p:nvSpPr>
          <p:cNvPr id="4" name="3 - Θέση υποσέλιδου"/>
          <p:cNvSpPr>
            <a:spLocks noGrp="1"/>
          </p:cNvSpPr>
          <p:nvPr>
            <p:ph type="ftr" sz="quarter" idx="11"/>
          </p:nvPr>
        </p:nvSpPr>
        <p:spPr/>
        <p:txBody>
          <a:bodyPr/>
          <a:lstStyle/>
          <a:p>
            <a:endParaRPr lang="el-GR"/>
          </a:p>
        </p:txBody>
      </p:sp>
      <p:sp>
        <p:nvSpPr>
          <p:cNvPr id="5" name="4 - Θέση αριθμού διαφάνειας"/>
          <p:cNvSpPr>
            <a:spLocks noGrp="1"/>
          </p:cNvSpPr>
          <p:nvPr>
            <p:ph type="sldNum" sz="quarter" idx="12"/>
          </p:nvPr>
        </p:nvSpPr>
        <p:spPr/>
        <p:txBody>
          <a:bodyPr/>
          <a:lstStyle>
            <a:lvl1pPr>
              <a:defRPr>
                <a:solidFill>
                  <a:srgbClr val="FFFFFF"/>
                </a:solidFill>
              </a:defRPr>
            </a:lvl1pPr>
          </a:lstStyle>
          <a:p>
            <a:fld id="{D3F1D1C4-C2D9-4231-9FB2-B2D9D97AA41D}" type="slidenum">
              <a:rPr lang="el-GR" smtClean="0"/>
              <a:pPr/>
              <a:t>‹#›</a:t>
            </a:fld>
            <a:endParaRPr 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p:txBody>
          <a:bodyPr/>
          <a:lstStyle/>
          <a:p>
            <a:fld id="{2342CEA3-3058-4D43-AE35-B3DA76CB4003}" type="datetimeFigureOut">
              <a:rPr lang="el-GR" smtClean="0"/>
              <a:pPr/>
              <a:t>19/3/2018</a:t>
            </a:fld>
            <a:endParaRPr lang="el-GR"/>
          </a:p>
        </p:txBody>
      </p:sp>
      <p:sp>
        <p:nvSpPr>
          <p:cNvPr id="3" name="2 - Θέση υποσέλιδου"/>
          <p:cNvSpPr>
            <a:spLocks noGrp="1"/>
          </p:cNvSpPr>
          <p:nvPr>
            <p:ph type="ftr" sz="quarter" idx="11"/>
          </p:nvPr>
        </p:nvSpPr>
        <p:spPr/>
        <p:txBody>
          <a:bodyPr/>
          <a:lstStyle/>
          <a:p>
            <a:endParaRPr lang="el-GR"/>
          </a:p>
        </p:txBody>
      </p:sp>
      <p:sp>
        <p:nvSpPr>
          <p:cNvPr id="4" name="3 - Θέση αριθμού διαφάνειας"/>
          <p:cNvSpPr>
            <a:spLocks noGrp="1"/>
          </p:cNvSpPr>
          <p:nvPr>
            <p:ph type="sldNum" sz="quarter" idx="12"/>
          </p:nvPr>
        </p:nvSpPr>
        <p:spPr>
          <a:xfrm>
            <a:off x="0" y="6248400"/>
            <a:ext cx="533400" cy="381000"/>
          </a:xfrm>
        </p:spPr>
        <p:txBody>
          <a:bodyPr/>
          <a:lstStyle>
            <a:lvl1pPr>
              <a:defRPr>
                <a:solidFill>
                  <a:schemeClr val="tx2"/>
                </a:solidFill>
              </a:defRPr>
            </a:lvl1pPr>
          </a:lstStyle>
          <a:p>
            <a:fld id="{D3F1D1C4-C2D9-4231-9FB2-B2D9D97AA41D}" type="slidenum">
              <a:rPr lang="el-GR" smtClean="0"/>
              <a:pPr/>
              <a:t>‹#›</a:t>
            </a:fld>
            <a:endParaRPr 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609600" y="273050"/>
            <a:ext cx="8077200" cy="869950"/>
          </a:xfrm>
        </p:spPr>
        <p:txBody>
          <a:bodyPr anchor="ctr"/>
          <a:lstStyle>
            <a:lvl1pPr algn="l">
              <a:buNone/>
              <a:defRPr sz="4400" b="0"/>
            </a:lvl1pPr>
          </a:lstStyle>
          <a:p>
            <a:r>
              <a:rPr kumimoji="0" lang="el-GR" smtClean="0"/>
              <a:t>Kλικ για επεξεργασία του τίτλου</a:t>
            </a:r>
            <a:endParaRPr kumimoji="0" lang="en-US"/>
          </a:p>
        </p:txBody>
      </p:sp>
      <p:sp>
        <p:nvSpPr>
          <p:cNvPr id="5" name="4 - Θέση ημερομηνίας"/>
          <p:cNvSpPr>
            <a:spLocks noGrp="1"/>
          </p:cNvSpPr>
          <p:nvPr>
            <p:ph type="dt" sz="half" idx="10"/>
          </p:nvPr>
        </p:nvSpPr>
        <p:spPr/>
        <p:txBody>
          <a:bodyPr/>
          <a:lstStyle/>
          <a:p>
            <a:fld id="{2342CEA3-3058-4D43-AE35-B3DA76CB4003}" type="datetimeFigureOut">
              <a:rPr lang="el-GR" smtClean="0"/>
              <a:pPr/>
              <a:t>19/3/2018</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lvl1pPr>
              <a:defRPr>
                <a:solidFill>
                  <a:srgbClr val="FFFFFF"/>
                </a:solidFill>
              </a:defRPr>
            </a:lvl1pPr>
          </a:lstStyle>
          <a:p>
            <a:fld id="{D3F1D1C4-C2D9-4231-9FB2-B2D9D97AA41D}" type="slidenum">
              <a:rPr lang="el-GR" smtClean="0"/>
              <a:pPr/>
              <a:t>‹#›</a:t>
            </a:fld>
            <a:endParaRPr lang="el-GR"/>
          </a:p>
        </p:txBody>
      </p:sp>
      <p:sp>
        <p:nvSpPr>
          <p:cNvPr id="3" name="2 - Θέση κειμένου"/>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l-GR" smtClean="0"/>
              <a:t>Kλικ για επεξεργασία των στυλ του υποδείγματος</a:t>
            </a:r>
          </a:p>
        </p:txBody>
      </p:sp>
      <p:sp>
        <p:nvSpPr>
          <p:cNvPr id="9" name="8 - Θέση περιεχομένου"/>
          <p:cNvSpPr>
            <a:spLocks noGrp="1"/>
          </p:cNvSpPr>
          <p:nvPr>
            <p:ph sz="quarter" idx="1"/>
          </p:nvPr>
        </p:nvSpPr>
        <p:spPr>
          <a:xfrm>
            <a:off x="2362200" y="1752600"/>
            <a:ext cx="6400800" cy="4419600"/>
          </a:xfrm>
        </p:spPr>
        <p:txBody>
          <a:body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Εικόνα με λεζάντα">
    <p:bg>
      <p:bgRef idx="1003">
        <a:schemeClr val="bg2"/>
      </p:bgRef>
    </p:bg>
    <p:spTree>
      <p:nvGrpSpPr>
        <p:cNvPr id="1" name=""/>
        <p:cNvGrpSpPr/>
        <p:nvPr/>
      </p:nvGrpSpPr>
      <p:grpSpPr>
        <a:xfrm>
          <a:off x="0" y="0"/>
          <a:ext cx="0" cy="0"/>
          <a:chOff x="0" y="0"/>
          <a:chExt cx="0" cy="0"/>
        </a:xfrm>
      </p:grpSpPr>
      <p:sp>
        <p:nvSpPr>
          <p:cNvPr id="4" name="3 - Θέση κειμένου"/>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l-GR" smtClean="0"/>
              <a:t>Kλικ για επεξεργασία των στυλ του υποδείγματος</a:t>
            </a:r>
          </a:p>
        </p:txBody>
      </p:sp>
      <p:sp>
        <p:nvSpPr>
          <p:cNvPr id="8" name="7 - Ορθογώνιο"/>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 Ορθογώνιο"/>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 Ορθογώνιο"/>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1 - Τίτλος"/>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l-GR" smtClean="0"/>
              <a:t>Kλικ για επεξεργασία του τίτλου</a:t>
            </a:r>
            <a:endParaRPr kumimoji="0" lang="en-US"/>
          </a:p>
        </p:txBody>
      </p:sp>
      <p:sp>
        <p:nvSpPr>
          <p:cNvPr id="11" name="10 - Ορθογώνιο"/>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 Θέση ημερομηνίας"/>
          <p:cNvSpPr>
            <a:spLocks noGrp="1"/>
          </p:cNvSpPr>
          <p:nvPr>
            <p:ph type="dt" sz="half" idx="10"/>
          </p:nvPr>
        </p:nvSpPr>
        <p:spPr>
          <a:xfrm>
            <a:off x="6248400" y="6248400"/>
            <a:ext cx="2667000" cy="365125"/>
          </a:xfrm>
        </p:spPr>
        <p:txBody>
          <a:bodyPr rtlCol="0"/>
          <a:lstStyle/>
          <a:p>
            <a:fld id="{2342CEA3-3058-4D43-AE35-B3DA76CB4003}" type="datetimeFigureOut">
              <a:rPr lang="el-GR" smtClean="0"/>
              <a:pPr/>
              <a:t>19/3/2018</a:t>
            </a:fld>
            <a:endParaRPr lang="el-GR"/>
          </a:p>
        </p:txBody>
      </p:sp>
      <p:sp>
        <p:nvSpPr>
          <p:cNvPr id="13" name="12 - Θέση αριθμού διαφάνειας"/>
          <p:cNvSpPr>
            <a:spLocks noGrp="1"/>
          </p:cNvSpPr>
          <p:nvPr>
            <p:ph type="sldNum" sz="quarter" idx="11"/>
          </p:nvPr>
        </p:nvSpPr>
        <p:spPr>
          <a:xfrm>
            <a:off x="0" y="4667249"/>
            <a:ext cx="1447800" cy="663578"/>
          </a:xfrm>
        </p:spPr>
        <p:txBody>
          <a:bodyPr rtlCol="0"/>
          <a:lstStyle>
            <a:lvl1pPr>
              <a:defRPr sz="2800"/>
            </a:lvl1pPr>
          </a:lstStyle>
          <a:p>
            <a:fld id="{D3F1D1C4-C2D9-4231-9FB2-B2D9D97AA41D}" type="slidenum">
              <a:rPr lang="el-GR" smtClean="0"/>
              <a:pPr/>
              <a:t>‹#›</a:t>
            </a:fld>
            <a:endParaRPr lang="el-GR"/>
          </a:p>
        </p:txBody>
      </p:sp>
      <p:sp>
        <p:nvSpPr>
          <p:cNvPr id="14" name="13 - Θέση υποσέλιδου"/>
          <p:cNvSpPr>
            <a:spLocks noGrp="1"/>
          </p:cNvSpPr>
          <p:nvPr>
            <p:ph type="ftr" sz="quarter" idx="12"/>
          </p:nvPr>
        </p:nvSpPr>
        <p:spPr>
          <a:xfrm>
            <a:off x="1600200" y="6248206"/>
            <a:ext cx="4572000" cy="365125"/>
          </a:xfrm>
        </p:spPr>
        <p:txBody>
          <a:bodyPr rtlCol="0"/>
          <a:lstStyle/>
          <a:p>
            <a:endParaRPr lang="el-GR"/>
          </a:p>
        </p:txBody>
      </p:sp>
      <p:sp>
        <p:nvSpPr>
          <p:cNvPr id="3" name="2 - Θέση εικόνας"/>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l-GR" smtClean="0"/>
              <a:t>Κάντε κλικ στο εικονίδιο για να προσθέσετε μια εικόνα</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21 - Θέση τίτλου"/>
          <p:cNvSpPr>
            <a:spLocks noGrp="1"/>
          </p:cNvSpPr>
          <p:nvPr>
            <p:ph type="title"/>
          </p:nvPr>
        </p:nvSpPr>
        <p:spPr>
          <a:xfrm>
            <a:off x="609600" y="228600"/>
            <a:ext cx="8153400" cy="990600"/>
          </a:xfrm>
          <a:prstGeom prst="rect">
            <a:avLst/>
          </a:prstGeom>
        </p:spPr>
        <p:txBody>
          <a:bodyPr vert="horz" anchor="ctr">
            <a:normAutofit/>
          </a:bodyPr>
          <a:lstStyle/>
          <a:p>
            <a:r>
              <a:rPr kumimoji="0" lang="el-GR" smtClean="0"/>
              <a:t>Kλικ για επεξεργασία του τίτλου</a:t>
            </a:r>
            <a:endParaRPr kumimoji="0" lang="en-US"/>
          </a:p>
        </p:txBody>
      </p:sp>
      <p:sp>
        <p:nvSpPr>
          <p:cNvPr id="13" name="12 - Θέση κειμένου"/>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l-GR" smtClean="0"/>
              <a:t>Kλικ για επεξεργασία των στυλ του υποδείγματος</a:t>
            </a:r>
          </a:p>
          <a:p>
            <a:pPr lvl="1" eaLnBrk="1" latinLnBrk="0" hangingPunct="1"/>
            <a:r>
              <a:rPr kumimoji="0" lang="el-GR" smtClean="0"/>
              <a:t>Δεύτερου επιπέδου</a:t>
            </a:r>
          </a:p>
          <a:p>
            <a:pPr lvl="2" eaLnBrk="1" latinLnBrk="0" hangingPunct="1"/>
            <a:r>
              <a:rPr kumimoji="0" lang="el-GR" smtClean="0"/>
              <a:t>Τρίτου επιπέδου</a:t>
            </a:r>
          </a:p>
          <a:p>
            <a:pPr lvl="3" eaLnBrk="1" latinLnBrk="0" hangingPunct="1"/>
            <a:r>
              <a:rPr kumimoji="0" lang="el-GR" smtClean="0"/>
              <a:t>Τέταρτου επιπέδου</a:t>
            </a:r>
          </a:p>
          <a:p>
            <a:pPr lvl="4" eaLnBrk="1" latinLnBrk="0" hangingPunct="1"/>
            <a:r>
              <a:rPr kumimoji="0" lang="el-GR" smtClean="0"/>
              <a:t>Πέμπτου επιπέδου</a:t>
            </a:r>
            <a:endParaRPr kumimoji="0" lang="en-US"/>
          </a:p>
        </p:txBody>
      </p:sp>
      <p:sp>
        <p:nvSpPr>
          <p:cNvPr id="14" name="13 - Θέση ημερομηνίας"/>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2342CEA3-3058-4D43-AE35-B3DA76CB4003}" type="datetimeFigureOut">
              <a:rPr lang="el-GR" smtClean="0"/>
              <a:pPr/>
              <a:t>19/3/2018</a:t>
            </a:fld>
            <a:endParaRPr lang="el-GR"/>
          </a:p>
        </p:txBody>
      </p:sp>
      <p:sp>
        <p:nvSpPr>
          <p:cNvPr id="3" name="2 - Θέση υποσέλιδου"/>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l-GR"/>
          </a:p>
        </p:txBody>
      </p:sp>
      <p:sp>
        <p:nvSpPr>
          <p:cNvPr id="7" name="6 - Ορθογώνιο"/>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 Ορθογώνιο"/>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 Ορθογώνιο"/>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22 - Θέση αριθμού διαφάνειας"/>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D3F1D1C4-C2D9-4231-9FB2-B2D9D97AA41D}" type="slidenum">
              <a:rPr lang="el-GR" smtClean="0"/>
              <a:pPr/>
              <a:t>‹#›</a:t>
            </a:fld>
            <a:endParaRPr lang="el-GR"/>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a:xfrm>
            <a:off x="642910" y="357166"/>
            <a:ext cx="7772400" cy="1470025"/>
          </a:xfrm>
        </p:spPr>
        <p:txBody>
          <a:bodyPr>
            <a:normAutofit fontScale="90000"/>
          </a:bodyPr>
          <a:lstStyle/>
          <a:p>
            <a:r>
              <a:rPr lang="el-GR" b="1" dirty="0" smtClean="0"/>
              <a:t>Τμήμα Διοίκησης Επιχειρήσεων</a:t>
            </a:r>
            <a:br>
              <a:rPr lang="el-GR" b="1" dirty="0" smtClean="0"/>
            </a:br>
            <a:r>
              <a:rPr lang="el-GR" b="1" dirty="0" smtClean="0"/>
              <a:t>ΤΕΙ Κεντρικής Μακεδονίας</a:t>
            </a:r>
            <a:r>
              <a:rPr lang="el-GR" dirty="0" smtClean="0"/>
              <a:t/>
            </a:r>
            <a:br>
              <a:rPr lang="el-GR" dirty="0" smtClean="0"/>
            </a:br>
            <a:r>
              <a:rPr lang="en-US" u="sng" dirty="0" smtClean="0"/>
              <a:t>MBA in Hospitality and Tourism</a:t>
            </a:r>
            <a:endParaRPr lang="el-GR" u="sng" dirty="0"/>
          </a:p>
        </p:txBody>
      </p:sp>
      <p:sp>
        <p:nvSpPr>
          <p:cNvPr id="3" name="2 - Υπότιτλος"/>
          <p:cNvSpPr>
            <a:spLocks noGrp="1"/>
          </p:cNvSpPr>
          <p:nvPr>
            <p:ph type="subTitle" idx="1"/>
          </p:nvPr>
        </p:nvSpPr>
        <p:spPr>
          <a:xfrm>
            <a:off x="714348" y="2357430"/>
            <a:ext cx="7643866" cy="4071966"/>
          </a:xfrm>
        </p:spPr>
        <p:txBody>
          <a:bodyPr>
            <a:noAutofit/>
          </a:bodyPr>
          <a:lstStyle/>
          <a:p>
            <a:r>
              <a:rPr lang="en-US" sz="2400" dirty="0" smtClean="0">
                <a:solidFill>
                  <a:schemeClr val="tx1"/>
                </a:solidFill>
                <a:latin typeface="+mj-lt"/>
                <a:ea typeface="+mj-ea"/>
                <a:cs typeface="+mj-cs"/>
              </a:rPr>
              <a:t>Methods of Business Administration and their Application in Tourism Enterprises, The Case Study of Blue Palace, a luxury Collection of Starwood/Marriott Resort &amp; Spa and </a:t>
            </a:r>
            <a:r>
              <a:rPr lang="en-US" sz="2400" dirty="0" err="1" smtClean="0">
                <a:solidFill>
                  <a:schemeClr val="tx1"/>
                </a:solidFill>
                <a:latin typeface="+mj-lt"/>
                <a:ea typeface="+mj-ea"/>
                <a:cs typeface="+mj-cs"/>
              </a:rPr>
              <a:t>Kipriotis</a:t>
            </a:r>
            <a:r>
              <a:rPr lang="en-US" sz="2400" dirty="0" smtClean="0">
                <a:solidFill>
                  <a:schemeClr val="tx1"/>
                </a:solidFill>
                <a:latin typeface="+mj-lt"/>
                <a:ea typeface="+mj-ea"/>
                <a:cs typeface="+mj-cs"/>
              </a:rPr>
              <a:t> Hotel Group</a:t>
            </a:r>
          </a:p>
          <a:p>
            <a:endParaRPr lang="en-US" sz="2400" dirty="0" smtClean="0">
              <a:solidFill>
                <a:schemeClr val="tx1"/>
              </a:solidFill>
              <a:latin typeface="+mj-lt"/>
              <a:ea typeface="+mj-ea"/>
              <a:cs typeface="+mj-cs"/>
            </a:endParaRPr>
          </a:p>
          <a:p>
            <a:r>
              <a:rPr lang="en-US" sz="2000" dirty="0" smtClean="0">
                <a:solidFill>
                  <a:schemeClr val="tx1"/>
                </a:solidFill>
                <a:latin typeface="+mj-lt"/>
                <a:ea typeface="+mj-ea"/>
                <a:cs typeface="+mj-cs"/>
              </a:rPr>
              <a:t>Supervisor professor: </a:t>
            </a:r>
            <a:r>
              <a:rPr lang="en-US" sz="2000" dirty="0" err="1" smtClean="0">
                <a:solidFill>
                  <a:schemeClr val="tx1"/>
                </a:solidFill>
                <a:latin typeface="+mj-lt"/>
                <a:ea typeface="+mj-ea"/>
                <a:cs typeface="+mj-cs"/>
              </a:rPr>
              <a:t>Giovanis</a:t>
            </a:r>
            <a:r>
              <a:rPr lang="en-US" sz="2000" dirty="0" smtClean="0">
                <a:solidFill>
                  <a:schemeClr val="tx1"/>
                </a:solidFill>
                <a:latin typeface="+mj-lt"/>
                <a:ea typeface="+mj-ea"/>
                <a:cs typeface="+mj-cs"/>
              </a:rPr>
              <a:t> </a:t>
            </a:r>
            <a:r>
              <a:rPr lang="en-US" sz="2000" dirty="0" err="1" smtClean="0">
                <a:solidFill>
                  <a:schemeClr val="tx1"/>
                </a:solidFill>
                <a:latin typeface="+mj-lt"/>
                <a:ea typeface="+mj-ea"/>
                <a:cs typeface="+mj-cs"/>
              </a:rPr>
              <a:t>Nikolaos</a:t>
            </a:r>
            <a:endParaRPr lang="en-US" sz="2000" dirty="0" smtClean="0">
              <a:solidFill>
                <a:schemeClr val="tx1"/>
              </a:solidFill>
              <a:latin typeface="+mj-lt"/>
              <a:ea typeface="+mj-ea"/>
              <a:cs typeface="+mj-cs"/>
            </a:endParaRPr>
          </a:p>
          <a:p>
            <a:r>
              <a:rPr lang="en-US" sz="2000" dirty="0" smtClean="0">
                <a:solidFill>
                  <a:schemeClr val="tx1"/>
                </a:solidFill>
                <a:latin typeface="+mj-lt"/>
                <a:ea typeface="+mj-ea"/>
                <a:cs typeface="+mj-cs"/>
              </a:rPr>
              <a:t>Developed by: </a:t>
            </a:r>
            <a:r>
              <a:rPr lang="en-US" sz="2000" dirty="0" err="1" smtClean="0">
                <a:solidFill>
                  <a:schemeClr val="tx1"/>
                </a:solidFill>
                <a:latin typeface="+mj-lt"/>
                <a:ea typeface="+mj-ea"/>
                <a:cs typeface="+mj-cs"/>
              </a:rPr>
              <a:t>Papathanasiou</a:t>
            </a:r>
            <a:r>
              <a:rPr lang="en-US" sz="2000" dirty="0" smtClean="0">
                <a:solidFill>
                  <a:schemeClr val="tx1"/>
                </a:solidFill>
                <a:latin typeface="+mj-lt"/>
                <a:ea typeface="+mj-ea"/>
                <a:cs typeface="+mj-cs"/>
              </a:rPr>
              <a:t> </a:t>
            </a:r>
            <a:r>
              <a:rPr lang="en-US" sz="2000" dirty="0" err="1" smtClean="0">
                <a:solidFill>
                  <a:schemeClr val="tx1"/>
                </a:solidFill>
                <a:latin typeface="+mj-lt"/>
                <a:ea typeface="+mj-ea"/>
                <a:cs typeface="+mj-cs"/>
              </a:rPr>
              <a:t>Vyron</a:t>
            </a:r>
            <a:endParaRPr lang="en-US" sz="2000" dirty="0" smtClean="0">
              <a:solidFill>
                <a:schemeClr val="tx1"/>
              </a:solidFill>
              <a:latin typeface="+mj-lt"/>
              <a:ea typeface="+mj-ea"/>
              <a:cs typeface="+mj-cs"/>
            </a:endParaRPr>
          </a:p>
          <a:p>
            <a:r>
              <a:rPr lang="en-US" sz="2000" dirty="0" smtClean="0">
                <a:solidFill>
                  <a:schemeClr val="tx1"/>
                </a:solidFill>
                <a:latin typeface="+mj-lt"/>
                <a:ea typeface="+mj-ea"/>
                <a:cs typeface="+mj-cs"/>
              </a:rPr>
              <a:t>Registration number: 67</a:t>
            </a:r>
          </a:p>
          <a:p>
            <a:r>
              <a:rPr lang="en-US" sz="2000" dirty="0" err="1" smtClean="0">
                <a:solidFill>
                  <a:schemeClr val="tx1"/>
                </a:solidFill>
                <a:latin typeface="+mj-lt"/>
                <a:ea typeface="+mj-ea"/>
                <a:cs typeface="+mj-cs"/>
              </a:rPr>
              <a:t>Serres</a:t>
            </a:r>
            <a:r>
              <a:rPr lang="en-US" sz="2000" dirty="0" smtClean="0">
                <a:solidFill>
                  <a:schemeClr val="tx1"/>
                </a:solidFill>
                <a:latin typeface="+mj-lt"/>
                <a:ea typeface="+mj-ea"/>
                <a:cs typeface="+mj-cs"/>
              </a:rPr>
              <a:t>, 2018</a:t>
            </a:r>
          </a:p>
          <a:p>
            <a:endParaRPr lang="el-GR" sz="2400" dirty="0" smtClean="0">
              <a:solidFill>
                <a:schemeClr val="tx1"/>
              </a:solidFill>
              <a:latin typeface="+mj-lt"/>
              <a:ea typeface="+mj-ea"/>
              <a:cs typeface="+mj-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n-US" dirty="0" smtClean="0"/>
              <a:t>Hotel Segmentation</a:t>
            </a:r>
            <a:endParaRPr lang="el-GR" dirty="0"/>
          </a:p>
        </p:txBody>
      </p:sp>
      <p:sp>
        <p:nvSpPr>
          <p:cNvPr id="3" name="2 - Θέση περιεχομένου"/>
          <p:cNvSpPr>
            <a:spLocks noGrp="1"/>
          </p:cNvSpPr>
          <p:nvPr>
            <p:ph sz="quarter" idx="1"/>
          </p:nvPr>
        </p:nvSpPr>
        <p:spPr/>
        <p:txBody>
          <a:bodyPr numCol="2">
            <a:normAutofit lnSpcReduction="10000"/>
          </a:bodyPr>
          <a:lstStyle/>
          <a:p>
            <a:r>
              <a:rPr lang="en-US" sz="2000" b="1" dirty="0" smtClean="0"/>
              <a:t>Department of bedrooms and costumer reception </a:t>
            </a:r>
          </a:p>
          <a:p>
            <a:pPr>
              <a:buNone/>
            </a:pPr>
            <a:r>
              <a:rPr lang="en-US" sz="2000" dirty="0" smtClean="0"/>
              <a:t>(Operation of the rented rooms as well</a:t>
            </a:r>
          </a:p>
          <a:p>
            <a:pPr>
              <a:buNone/>
            </a:pPr>
            <a:r>
              <a:rPr lang="en-US" sz="2000" dirty="0" smtClean="0"/>
              <a:t>as the customer service)</a:t>
            </a:r>
          </a:p>
          <a:p>
            <a:r>
              <a:rPr lang="en-US" sz="2000" b="1" dirty="0" smtClean="0"/>
              <a:t>Food and beverage department</a:t>
            </a:r>
          </a:p>
          <a:p>
            <a:pPr>
              <a:buNone/>
            </a:pPr>
            <a:r>
              <a:rPr lang="en-US" sz="2000" dirty="0" smtClean="0"/>
              <a:t>(Main responsibilities are the</a:t>
            </a:r>
          </a:p>
          <a:p>
            <a:pPr>
              <a:buNone/>
            </a:pPr>
            <a:r>
              <a:rPr lang="en-US" sz="2000" dirty="0" smtClean="0"/>
              <a:t>purchase, manufacture and</a:t>
            </a:r>
          </a:p>
          <a:p>
            <a:pPr>
              <a:buNone/>
            </a:pPr>
            <a:r>
              <a:rPr lang="en-US" sz="2000" dirty="0" smtClean="0"/>
              <a:t>distribution of food and beverages to</a:t>
            </a:r>
          </a:p>
          <a:p>
            <a:pPr>
              <a:buNone/>
            </a:pPr>
            <a:r>
              <a:rPr lang="en-US" sz="2000" dirty="0" smtClean="0"/>
              <a:t>hotel guests)</a:t>
            </a:r>
            <a:endParaRPr lang="en-US" sz="2000" dirty="0" smtClean="0"/>
          </a:p>
          <a:p>
            <a:r>
              <a:rPr lang="en-US" sz="2000" b="1" dirty="0" smtClean="0"/>
              <a:t>Technical service – Maintenance department</a:t>
            </a:r>
          </a:p>
          <a:p>
            <a:pPr>
              <a:buNone/>
            </a:pPr>
            <a:r>
              <a:rPr lang="en-US" sz="2000" dirty="0" smtClean="0"/>
              <a:t>(proper maintenance repairs)</a:t>
            </a:r>
          </a:p>
          <a:p>
            <a:r>
              <a:rPr lang="en-US" sz="2000" b="1" dirty="0" smtClean="0"/>
              <a:t>Sales department</a:t>
            </a:r>
          </a:p>
          <a:p>
            <a:pPr>
              <a:buNone/>
            </a:pPr>
            <a:r>
              <a:rPr lang="en-US" sz="2000" dirty="0" smtClean="0"/>
              <a:t>(Sale and promotion of the hotel</a:t>
            </a:r>
          </a:p>
          <a:p>
            <a:pPr>
              <a:buNone/>
            </a:pPr>
            <a:r>
              <a:rPr lang="en-US" sz="2000" dirty="0" smtClean="0"/>
              <a:t>product)</a:t>
            </a:r>
          </a:p>
          <a:p>
            <a:r>
              <a:rPr lang="en-US" sz="2000" b="1" dirty="0" smtClean="0"/>
              <a:t>Human resources department</a:t>
            </a:r>
          </a:p>
          <a:p>
            <a:pPr>
              <a:buNone/>
            </a:pPr>
            <a:r>
              <a:rPr lang="en-US" sz="2000" dirty="0" smtClean="0"/>
              <a:t>(</a:t>
            </a:r>
            <a:r>
              <a:rPr lang="en-US" sz="2000" dirty="0" smtClean="0"/>
              <a:t>the attraction, the </a:t>
            </a:r>
            <a:r>
              <a:rPr lang="en-US" sz="2000" dirty="0" smtClean="0"/>
              <a:t>qualification</a:t>
            </a:r>
          </a:p>
          <a:p>
            <a:pPr>
              <a:buNone/>
            </a:pPr>
            <a:r>
              <a:rPr lang="en-US" sz="2000" dirty="0" smtClean="0"/>
              <a:t>process</a:t>
            </a:r>
            <a:r>
              <a:rPr lang="en-US" sz="2000" dirty="0" smtClean="0"/>
              <a:t>, the selection and </a:t>
            </a:r>
            <a:r>
              <a:rPr lang="en-US" sz="2000" dirty="0" smtClean="0"/>
              <a:t>placement</a:t>
            </a:r>
          </a:p>
          <a:p>
            <a:pPr>
              <a:buNone/>
            </a:pPr>
            <a:r>
              <a:rPr lang="en-US" sz="2000" dirty="0" smtClean="0"/>
              <a:t>of </a:t>
            </a:r>
            <a:r>
              <a:rPr lang="en-US" sz="2000" dirty="0" smtClean="0"/>
              <a:t>the staff, the recruitment of </a:t>
            </a:r>
            <a:r>
              <a:rPr lang="en-US" sz="2000" dirty="0" smtClean="0"/>
              <a:t>skilled,</a:t>
            </a:r>
          </a:p>
          <a:p>
            <a:pPr>
              <a:buNone/>
            </a:pPr>
            <a:r>
              <a:rPr lang="en-US" sz="2000" dirty="0" smtClean="0"/>
              <a:t>talented </a:t>
            </a:r>
            <a:r>
              <a:rPr lang="en-US" sz="2000" dirty="0" smtClean="0"/>
              <a:t>and motivated </a:t>
            </a:r>
            <a:r>
              <a:rPr lang="en-US" sz="2000" dirty="0" smtClean="0"/>
              <a:t>workers)</a:t>
            </a:r>
            <a:endParaRPr lang="en-US" sz="2000" dirty="0" smtClean="0"/>
          </a:p>
          <a:p>
            <a:r>
              <a:rPr lang="en-US" sz="2000" b="1" dirty="0" smtClean="0"/>
              <a:t>Financial department</a:t>
            </a:r>
          </a:p>
          <a:p>
            <a:pPr>
              <a:buNone/>
            </a:pPr>
            <a:r>
              <a:rPr lang="en-US" sz="2000" b="1" dirty="0" smtClean="0"/>
              <a:t>(</a:t>
            </a:r>
            <a:r>
              <a:rPr lang="en-US" sz="2000" dirty="0" smtClean="0"/>
              <a:t>It deals with the company’s financial</a:t>
            </a:r>
          </a:p>
          <a:p>
            <a:pPr>
              <a:buNone/>
            </a:pPr>
            <a:r>
              <a:rPr lang="en-US" sz="2000" dirty="0" smtClean="0"/>
              <a:t>data)</a:t>
            </a:r>
            <a:endParaRPr lang="en-US" sz="2000" b="1" dirty="0" smtClean="0"/>
          </a:p>
          <a:p>
            <a:pPr>
              <a:buNone/>
            </a:pPr>
            <a:endParaRPr lang="el-GR" sz="20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4638"/>
            <a:ext cx="8229600" cy="868346"/>
          </a:xfrm>
        </p:spPr>
        <p:txBody>
          <a:bodyPr>
            <a:noAutofit/>
          </a:bodyPr>
          <a:lstStyle/>
          <a:p>
            <a:r>
              <a:rPr lang="en-US" sz="1800" dirty="0" smtClean="0"/>
              <a:t>The role of the travel agent is an important factor in the tourism industry because the tourist needs the guidance of an expert and this role can only be played by him who will help him by offering the appropriate advice</a:t>
            </a:r>
            <a:endParaRPr lang="el-GR" sz="1800" dirty="0"/>
          </a:p>
        </p:txBody>
      </p:sp>
      <p:sp>
        <p:nvSpPr>
          <p:cNvPr id="3" name="2 - Θέση περιεχομένου"/>
          <p:cNvSpPr>
            <a:spLocks noGrp="1"/>
          </p:cNvSpPr>
          <p:nvPr>
            <p:ph sz="quarter" idx="1"/>
          </p:nvPr>
        </p:nvSpPr>
        <p:spPr>
          <a:xfrm>
            <a:off x="457200" y="1214422"/>
            <a:ext cx="8229600" cy="4911741"/>
          </a:xfrm>
        </p:spPr>
        <p:txBody>
          <a:bodyPr numCol="3">
            <a:normAutofit lnSpcReduction="10000"/>
          </a:bodyPr>
          <a:lstStyle/>
          <a:p>
            <a:pPr algn="ctr">
              <a:buNone/>
            </a:pPr>
            <a:endParaRPr lang="en-US" sz="2000" dirty="0" smtClean="0"/>
          </a:p>
          <a:p>
            <a:pPr>
              <a:buNone/>
            </a:pPr>
            <a:endParaRPr lang="en-US" sz="2000" dirty="0" smtClean="0"/>
          </a:p>
          <a:p>
            <a:pPr>
              <a:buNone/>
            </a:pPr>
            <a:r>
              <a:rPr lang="en-US" sz="2000" b="1" dirty="0" smtClean="0"/>
              <a:t>Based on legislation</a:t>
            </a:r>
          </a:p>
          <a:p>
            <a:r>
              <a:rPr lang="en-US" sz="2000" dirty="0" smtClean="0"/>
              <a:t>Domestic tourism agencies</a:t>
            </a:r>
          </a:p>
          <a:p>
            <a:r>
              <a:rPr lang="en-US" sz="2000" dirty="0" smtClean="0"/>
              <a:t>General travel agencies</a:t>
            </a:r>
          </a:p>
          <a:p>
            <a:pPr>
              <a:buNone/>
            </a:pPr>
            <a:r>
              <a:rPr lang="en-US" sz="2000" b="1" dirty="0" smtClean="0"/>
              <a:t>Based on the subject of</a:t>
            </a:r>
          </a:p>
          <a:p>
            <a:pPr>
              <a:buNone/>
            </a:pPr>
            <a:r>
              <a:rPr lang="en-US" sz="2000" b="1" dirty="0" smtClean="0"/>
              <a:t>the services they offer</a:t>
            </a:r>
          </a:p>
          <a:p>
            <a:r>
              <a:rPr lang="en-US" sz="2000" dirty="0" smtClean="0"/>
              <a:t>Outgoing agencies</a:t>
            </a:r>
          </a:p>
          <a:p>
            <a:r>
              <a:rPr lang="en-US" sz="2000" dirty="0" smtClean="0"/>
              <a:t>Incoming agencies</a:t>
            </a:r>
          </a:p>
          <a:p>
            <a:r>
              <a:rPr lang="en-US" sz="2000" dirty="0" smtClean="0"/>
              <a:t>Incoming and outgoing agencies</a:t>
            </a:r>
          </a:p>
          <a:p>
            <a:pPr>
              <a:buNone/>
            </a:pPr>
            <a:r>
              <a:rPr lang="en-US" sz="2000" b="1" u="sng" dirty="0" smtClean="0"/>
              <a:t>Types of travel agencies</a:t>
            </a:r>
          </a:p>
          <a:p>
            <a:pPr>
              <a:buNone/>
            </a:pPr>
            <a:endParaRPr lang="en-US" sz="2000" dirty="0" smtClean="0"/>
          </a:p>
          <a:p>
            <a:pPr>
              <a:buNone/>
            </a:pPr>
            <a:r>
              <a:rPr lang="en-US" sz="2000" b="1" dirty="0" smtClean="0"/>
              <a:t>Based on size and</a:t>
            </a:r>
            <a:endParaRPr lang="en-US" sz="2000" dirty="0" smtClean="0"/>
          </a:p>
          <a:p>
            <a:pPr>
              <a:buNone/>
            </a:pPr>
            <a:r>
              <a:rPr lang="en-US" sz="2000" b="1" dirty="0" smtClean="0"/>
              <a:t>Specialization</a:t>
            </a:r>
          </a:p>
          <a:p>
            <a:r>
              <a:rPr lang="en-US" sz="2000" dirty="0" smtClean="0"/>
              <a:t>Tour operator</a:t>
            </a:r>
          </a:p>
          <a:p>
            <a:r>
              <a:rPr lang="en-US" sz="2000" dirty="0" smtClean="0"/>
              <a:t>Travel agents-retailers</a:t>
            </a:r>
          </a:p>
          <a:p>
            <a:r>
              <a:rPr lang="en-US" sz="2000" dirty="0" smtClean="0"/>
              <a:t>Travel agents-correspondents</a:t>
            </a:r>
          </a:p>
          <a:p>
            <a:pPr>
              <a:buNone/>
            </a:pPr>
            <a:r>
              <a:rPr lang="en-US" sz="2000" b="1" dirty="0" smtClean="0"/>
              <a:t>Based on the size of their</a:t>
            </a:r>
          </a:p>
          <a:p>
            <a:pPr>
              <a:buNone/>
            </a:pPr>
            <a:r>
              <a:rPr lang="en-US" sz="2000" b="1" dirty="0" smtClean="0"/>
              <a:t>Work</a:t>
            </a:r>
          </a:p>
          <a:p>
            <a:r>
              <a:rPr lang="en-US" sz="2000" dirty="0" smtClean="0"/>
              <a:t>Multinational offices</a:t>
            </a:r>
          </a:p>
          <a:p>
            <a:r>
              <a:rPr lang="en-US" sz="2000" dirty="0" smtClean="0"/>
              <a:t>National offices</a:t>
            </a:r>
          </a:p>
          <a:p>
            <a:r>
              <a:rPr lang="en-US" sz="2000" dirty="0" smtClean="0"/>
              <a:t>Peripherals</a:t>
            </a:r>
          </a:p>
          <a:p>
            <a:pPr>
              <a:buNone/>
            </a:pPr>
            <a:endParaRPr lang="en-US" sz="2000" dirty="0" smtClean="0"/>
          </a:p>
          <a:p>
            <a:endParaRPr lang="en-US" sz="2000" dirty="0" smtClean="0"/>
          </a:p>
          <a:p>
            <a:pPr>
              <a:buNone/>
            </a:pPr>
            <a:r>
              <a:rPr lang="en-US" sz="2000" b="1" dirty="0" smtClean="0"/>
              <a:t>Based on the type and</a:t>
            </a:r>
          </a:p>
          <a:p>
            <a:pPr>
              <a:buNone/>
            </a:pPr>
            <a:r>
              <a:rPr lang="en-US" sz="2000" b="1" dirty="0" smtClean="0"/>
              <a:t>range of services</a:t>
            </a:r>
          </a:p>
          <a:p>
            <a:r>
              <a:rPr lang="en-US" sz="2000" dirty="0" smtClean="0"/>
              <a:t>Tourist and leisure agencies</a:t>
            </a:r>
          </a:p>
          <a:p>
            <a:r>
              <a:rPr lang="en-US" sz="2000" dirty="0" smtClean="0"/>
              <a:t>Holiday agencies</a:t>
            </a:r>
          </a:p>
          <a:p>
            <a:r>
              <a:rPr lang="en-US" sz="2000" dirty="0" smtClean="0"/>
              <a:t>Business travel agencies</a:t>
            </a:r>
          </a:p>
          <a:p>
            <a:r>
              <a:rPr lang="en-US" sz="2000" dirty="0" smtClean="0"/>
              <a:t>Conferences and incentive travel agencies</a:t>
            </a:r>
          </a:p>
          <a:p>
            <a:r>
              <a:rPr lang="en-US" sz="2000" dirty="0" smtClean="0"/>
              <a:t>Specialist offices</a:t>
            </a:r>
          </a:p>
          <a:p>
            <a:pPr>
              <a:buNone/>
            </a:pPr>
            <a:endParaRPr lang="el-GR" sz="20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a:bodyPr>
          <a:lstStyle/>
          <a:p>
            <a:r>
              <a:rPr lang="en-US" dirty="0" smtClean="0"/>
              <a:t>Characteristics of airline companies</a:t>
            </a:r>
            <a:endParaRPr lang="el-GR" dirty="0"/>
          </a:p>
        </p:txBody>
      </p:sp>
      <p:sp>
        <p:nvSpPr>
          <p:cNvPr id="3" name="2 - Θέση περιεχομένου"/>
          <p:cNvSpPr>
            <a:spLocks noGrp="1"/>
          </p:cNvSpPr>
          <p:nvPr>
            <p:ph sz="quarter" idx="1"/>
          </p:nvPr>
        </p:nvSpPr>
        <p:spPr/>
        <p:txBody>
          <a:bodyPr numCol="2">
            <a:normAutofit/>
          </a:bodyPr>
          <a:lstStyle/>
          <a:p>
            <a:r>
              <a:rPr lang="en-US" dirty="0" smtClean="0"/>
              <a:t>The product</a:t>
            </a:r>
          </a:p>
          <a:p>
            <a:pPr>
              <a:buNone/>
            </a:pPr>
            <a:r>
              <a:rPr lang="en-US" sz="2400" dirty="0" smtClean="0"/>
              <a:t>It is a service, the transfer of</a:t>
            </a:r>
          </a:p>
          <a:p>
            <a:pPr>
              <a:buNone/>
            </a:pPr>
            <a:r>
              <a:rPr lang="en-US" sz="2400" dirty="0" smtClean="0"/>
              <a:t>customer from the one point in</a:t>
            </a:r>
          </a:p>
          <a:p>
            <a:pPr>
              <a:buNone/>
            </a:pPr>
            <a:r>
              <a:rPr lang="en-US" sz="2400" dirty="0" smtClean="0"/>
              <a:t>Another</a:t>
            </a:r>
          </a:p>
          <a:p>
            <a:r>
              <a:rPr lang="en-US" dirty="0" smtClean="0"/>
              <a:t>Activation sites</a:t>
            </a:r>
          </a:p>
          <a:p>
            <a:pPr>
              <a:buNone/>
            </a:pPr>
            <a:r>
              <a:rPr lang="en-US" sz="2000" dirty="0" smtClean="0"/>
              <a:t>Cities where the company’s offices can</a:t>
            </a:r>
          </a:p>
          <a:p>
            <a:pPr>
              <a:buNone/>
            </a:pPr>
            <a:r>
              <a:rPr lang="en-US" sz="2000" dirty="0" smtClean="0"/>
              <a:t>be operating, at the airports and in the</a:t>
            </a:r>
          </a:p>
          <a:p>
            <a:pPr>
              <a:buNone/>
            </a:pPr>
            <a:r>
              <a:rPr lang="en-US" sz="2000" dirty="0" smtClean="0"/>
              <a:t>Airplane</a:t>
            </a:r>
          </a:p>
          <a:p>
            <a:pPr>
              <a:buNone/>
            </a:pPr>
            <a:endParaRPr lang="en-US" sz="2000" dirty="0" smtClean="0"/>
          </a:p>
          <a:p>
            <a:pPr>
              <a:buNone/>
            </a:pPr>
            <a:endParaRPr lang="en-US" sz="2000" dirty="0" smtClean="0"/>
          </a:p>
          <a:p>
            <a:r>
              <a:rPr lang="en-US" dirty="0" smtClean="0"/>
              <a:t>Vertical integration</a:t>
            </a:r>
          </a:p>
          <a:p>
            <a:pPr lvl="0">
              <a:buNone/>
            </a:pPr>
            <a:r>
              <a:rPr lang="en-US" sz="1800" dirty="0" smtClean="0"/>
              <a:t>it can carry out vertical upsides, </a:t>
            </a:r>
            <a:r>
              <a:rPr lang="en-US" sz="1800" dirty="0" smtClean="0"/>
              <a:t>upwards</a:t>
            </a:r>
          </a:p>
          <a:p>
            <a:pPr lvl="0">
              <a:buNone/>
            </a:pPr>
            <a:r>
              <a:rPr lang="en-US" sz="1800" dirty="0" smtClean="0"/>
              <a:t>or </a:t>
            </a:r>
            <a:r>
              <a:rPr lang="en-US" sz="1800" dirty="0" smtClean="0"/>
              <a:t>downwards by creating or buying </a:t>
            </a:r>
            <a:r>
              <a:rPr lang="en-US" sz="1800" dirty="0" smtClean="0"/>
              <a:t>tourist</a:t>
            </a:r>
          </a:p>
          <a:p>
            <a:pPr lvl="0">
              <a:buNone/>
            </a:pPr>
            <a:r>
              <a:rPr lang="en-US" sz="1800" dirty="0" smtClean="0"/>
              <a:t>businesses </a:t>
            </a:r>
            <a:r>
              <a:rPr lang="en-US" sz="1800" dirty="0" smtClean="0"/>
              <a:t>and this to offer and </a:t>
            </a:r>
            <a:r>
              <a:rPr lang="en-US" sz="1800" dirty="0" smtClean="0"/>
              <a:t>benefit</a:t>
            </a:r>
          </a:p>
          <a:p>
            <a:pPr lvl="0">
              <a:buNone/>
            </a:pPr>
            <a:r>
              <a:rPr lang="en-US" sz="1800" dirty="0" smtClean="0"/>
              <a:t>financially </a:t>
            </a:r>
            <a:r>
              <a:rPr lang="en-US" sz="1800" dirty="0" smtClean="0"/>
              <a:t>from it, a more complete </a:t>
            </a:r>
            <a:r>
              <a:rPr lang="en-US" sz="1800" dirty="0" smtClean="0"/>
              <a:t>tourist</a:t>
            </a:r>
          </a:p>
          <a:p>
            <a:pPr lvl="0">
              <a:buNone/>
            </a:pPr>
            <a:r>
              <a:rPr lang="en-US" sz="1800" dirty="0" smtClean="0"/>
              <a:t>product </a:t>
            </a:r>
            <a:r>
              <a:rPr lang="en-US" sz="1800" dirty="0" smtClean="0"/>
              <a:t>to its customers.</a:t>
            </a:r>
            <a:endParaRPr lang="el-GR" sz="1800" dirty="0" smtClean="0"/>
          </a:p>
          <a:p>
            <a:r>
              <a:rPr lang="en-US" dirty="0" smtClean="0"/>
              <a:t>Its environment</a:t>
            </a:r>
          </a:p>
          <a:p>
            <a:pPr>
              <a:buNone/>
            </a:pPr>
            <a:r>
              <a:rPr lang="en-US" sz="2000" dirty="0" smtClean="0"/>
              <a:t>Travel agencies, global booking,</a:t>
            </a:r>
          </a:p>
          <a:p>
            <a:pPr>
              <a:buNone/>
            </a:pPr>
            <a:r>
              <a:rPr lang="en-US" sz="2000" dirty="0" smtClean="0"/>
              <a:t>customers</a:t>
            </a:r>
            <a:endParaRPr lang="en-US" sz="2000"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n-US" dirty="0" smtClean="0"/>
              <a:t>Part Four</a:t>
            </a:r>
            <a:endParaRPr lang="el-GR" dirty="0"/>
          </a:p>
        </p:txBody>
      </p:sp>
      <p:sp>
        <p:nvSpPr>
          <p:cNvPr id="3" name="2 - Θέση περιεχομένου"/>
          <p:cNvSpPr>
            <a:spLocks noGrp="1"/>
          </p:cNvSpPr>
          <p:nvPr>
            <p:ph sz="quarter" idx="1"/>
          </p:nvPr>
        </p:nvSpPr>
        <p:spPr/>
        <p:txBody>
          <a:bodyPr/>
          <a:lstStyle/>
          <a:p>
            <a:pPr algn="ctr">
              <a:buNone/>
            </a:pPr>
            <a:r>
              <a:rPr lang="en-US" dirty="0" smtClean="0"/>
              <a:t>Blue </a:t>
            </a:r>
            <a:r>
              <a:rPr lang="en-US" dirty="0" smtClean="0"/>
              <a:t>palace, a Luxury Collection Resort &amp; Spa </a:t>
            </a:r>
            <a:endParaRPr lang="el-GR" dirty="0"/>
          </a:p>
        </p:txBody>
      </p:sp>
      <p:pic>
        <p:nvPicPr>
          <p:cNvPr id="4" name="6 - Εικόνα" descr="blue-palace-logo-crete.jpg"/>
          <p:cNvPicPr/>
          <p:nvPr/>
        </p:nvPicPr>
        <p:blipFill>
          <a:blip r:embed="rId2"/>
          <a:stretch>
            <a:fillRect/>
          </a:stretch>
        </p:blipFill>
        <p:spPr>
          <a:xfrm>
            <a:off x="2786050" y="2428868"/>
            <a:ext cx="3714776" cy="3143272"/>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a:bodyPr>
          <a:lstStyle/>
          <a:p>
            <a:r>
              <a:rPr lang="en-US" sz="3200" dirty="0" smtClean="0"/>
              <a:t>Blue palace, a Luxury Collection Resort &amp; Spa </a:t>
            </a:r>
            <a:endParaRPr lang="el-GR" sz="3200" dirty="0"/>
          </a:p>
        </p:txBody>
      </p:sp>
      <p:sp>
        <p:nvSpPr>
          <p:cNvPr id="3" name="2 - Θέση περιεχομένου"/>
          <p:cNvSpPr>
            <a:spLocks noGrp="1"/>
          </p:cNvSpPr>
          <p:nvPr>
            <p:ph sz="quarter" idx="1"/>
          </p:nvPr>
        </p:nvSpPr>
        <p:spPr>
          <a:xfrm>
            <a:off x="457200" y="1643050"/>
            <a:ext cx="8229600" cy="4483113"/>
          </a:xfrm>
        </p:spPr>
        <p:txBody>
          <a:bodyPr numCol="2">
            <a:normAutofit lnSpcReduction="10000"/>
          </a:bodyPr>
          <a:lstStyle/>
          <a:p>
            <a:r>
              <a:rPr lang="en-US" sz="2000" dirty="0" smtClean="0"/>
              <a:t>is one of the 69 Resorts and Hotels o f the Luxury Collection</a:t>
            </a:r>
          </a:p>
          <a:p>
            <a:r>
              <a:rPr lang="en-US" sz="2000" dirty="0" smtClean="0"/>
              <a:t>Under the brand name of Starwood, and after 23</a:t>
            </a:r>
            <a:r>
              <a:rPr lang="en-US" sz="2000" baseline="30000" dirty="0" smtClean="0"/>
              <a:t>rd</a:t>
            </a:r>
            <a:r>
              <a:rPr lang="en-US" sz="2000" dirty="0" smtClean="0"/>
              <a:t> of septembe,2016, under the brand name of Marriott</a:t>
            </a:r>
          </a:p>
          <a:p>
            <a:r>
              <a:rPr lang="en-US" sz="2000" dirty="0" smtClean="0"/>
              <a:t>Is under the mother company of </a:t>
            </a:r>
            <a:r>
              <a:rPr lang="en-US" sz="2000" dirty="0" err="1" smtClean="0"/>
              <a:t>Sbokos</a:t>
            </a:r>
            <a:r>
              <a:rPr lang="en-US" sz="2000" dirty="0" smtClean="0"/>
              <a:t> Hotel Group</a:t>
            </a:r>
          </a:p>
          <a:p>
            <a:r>
              <a:rPr lang="en-US" sz="2000" dirty="0" smtClean="0"/>
              <a:t>Is located 3 kilometers away from </a:t>
            </a:r>
            <a:r>
              <a:rPr lang="en-US" sz="2000" dirty="0" err="1" smtClean="0"/>
              <a:t>Elounda</a:t>
            </a:r>
            <a:r>
              <a:rPr lang="en-US" sz="2000" dirty="0" smtClean="0"/>
              <a:t>, in </a:t>
            </a:r>
            <a:r>
              <a:rPr lang="en-US" sz="2000" dirty="0" err="1" smtClean="0"/>
              <a:t>Laisthi</a:t>
            </a:r>
            <a:r>
              <a:rPr lang="en-US" sz="2000" dirty="0" smtClean="0"/>
              <a:t> of Crete, Greece, right across the historic island of </a:t>
            </a:r>
            <a:r>
              <a:rPr lang="en-US" sz="2000" dirty="0" err="1" smtClean="0"/>
              <a:t>Spinalonga</a:t>
            </a:r>
            <a:endParaRPr lang="en-US" sz="2000" dirty="0" smtClean="0"/>
          </a:p>
          <a:p>
            <a:r>
              <a:rPr lang="en-US" sz="2000" dirty="0" smtClean="0"/>
              <a:t>251 bungalows, suites and villas</a:t>
            </a:r>
          </a:p>
          <a:p>
            <a:r>
              <a:rPr lang="en-US" sz="2000" dirty="0" smtClean="0"/>
              <a:t>3 outdoor public swimming pools</a:t>
            </a:r>
          </a:p>
          <a:p>
            <a:r>
              <a:rPr lang="en-US" sz="2000" dirty="0" smtClean="0"/>
              <a:t>4 a la cart restaurants</a:t>
            </a:r>
          </a:p>
          <a:p>
            <a:r>
              <a:rPr lang="en-US" sz="2000" dirty="0" smtClean="0"/>
              <a:t>24hr room service</a:t>
            </a:r>
          </a:p>
          <a:p>
            <a:r>
              <a:rPr lang="en-US" sz="2000" dirty="0" smtClean="0"/>
              <a:t>3 bars</a:t>
            </a:r>
          </a:p>
          <a:p>
            <a:r>
              <a:rPr lang="en-US" sz="2000" dirty="0" smtClean="0"/>
              <a:t>Private beach</a:t>
            </a:r>
          </a:p>
          <a:p>
            <a:r>
              <a:rPr lang="en-US" sz="2000" dirty="0" smtClean="0"/>
              <a:t>2 tennis courts</a:t>
            </a:r>
          </a:p>
          <a:p>
            <a:r>
              <a:rPr lang="en-US" sz="2000" dirty="0" smtClean="0"/>
              <a:t>A helipad</a:t>
            </a:r>
          </a:p>
          <a:p>
            <a:r>
              <a:rPr lang="en-US" sz="2000" dirty="0" smtClean="0"/>
              <a:t>Water Sports and diving center</a:t>
            </a:r>
          </a:p>
          <a:p>
            <a:r>
              <a:rPr lang="en-US" sz="2000" dirty="0" smtClean="0"/>
              <a:t>A kid’s club</a:t>
            </a:r>
          </a:p>
          <a:p>
            <a:r>
              <a:rPr lang="en-US" sz="2000" dirty="0" smtClean="0"/>
              <a:t>Spa and luxurious shops</a:t>
            </a:r>
          </a:p>
          <a:p>
            <a:r>
              <a:rPr lang="en-US" sz="2000" dirty="0" smtClean="0"/>
              <a:t>Is operating 6-7 months per year, from April until the end of October</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n-US" dirty="0" smtClean="0"/>
              <a:t>Segmentation of the company</a:t>
            </a:r>
            <a:endParaRPr lang="el-GR" dirty="0"/>
          </a:p>
        </p:txBody>
      </p:sp>
      <p:sp>
        <p:nvSpPr>
          <p:cNvPr id="3" name="2 - Θέση περιεχομένου"/>
          <p:cNvSpPr>
            <a:spLocks noGrp="1"/>
          </p:cNvSpPr>
          <p:nvPr>
            <p:ph sz="quarter" idx="1"/>
          </p:nvPr>
        </p:nvSpPr>
        <p:spPr/>
        <p:txBody>
          <a:bodyPr numCol="2">
            <a:normAutofit lnSpcReduction="10000"/>
          </a:bodyPr>
          <a:lstStyle/>
          <a:p>
            <a:pPr>
              <a:buNone/>
            </a:pPr>
            <a:r>
              <a:rPr lang="en-US" sz="2000" b="1" dirty="0" smtClean="0"/>
              <a:t>General Manager</a:t>
            </a:r>
          </a:p>
          <a:p>
            <a:pPr>
              <a:buNone/>
            </a:pPr>
            <a:r>
              <a:rPr lang="en-US" sz="2000" b="1" dirty="0" smtClean="0"/>
              <a:t>Front Office</a:t>
            </a:r>
          </a:p>
          <a:p>
            <a:r>
              <a:rPr lang="en-US" sz="1800" dirty="0" smtClean="0"/>
              <a:t>Reception</a:t>
            </a:r>
          </a:p>
          <a:p>
            <a:r>
              <a:rPr lang="en-US" sz="1800" dirty="0" smtClean="0"/>
              <a:t>Reservations department</a:t>
            </a:r>
          </a:p>
          <a:p>
            <a:r>
              <a:rPr lang="en-US" sz="1800" dirty="0" smtClean="0"/>
              <a:t>Telephone operator</a:t>
            </a:r>
          </a:p>
          <a:p>
            <a:r>
              <a:rPr lang="en-US" sz="1800" dirty="0" smtClean="0"/>
              <a:t>Guest relations</a:t>
            </a:r>
          </a:p>
          <a:p>
            <a:r>
              <a:rPr lang="en-US" sz="1800" dirty="0" smtClean="0"/>
              <a:t>Account receivable specialist</a:t>
            </a:r>
          </a:p>
          <a:p>
            <a:r>
              <a:rPr lang="en-US" sz="1800" dirty="0" smtClean="0"/>
              <a:t>Bell boys</a:t>
            </a:r>
          </a:p>
          <a:p>
            <a:pPr>
              <a:buNone/>
            </a:pPr>
            <a:r>
              <a:rPr lang="en-US" sz="2000" b="1" dirty="0" smtClean="0"/>
              <a:t>F&amp;B  Department</a:t>
            </a:r>
          </a:p>
          <a:p>
            <a:r>
              <a:rPr lang="en-US" sz="1800" dirty="0" smtClean="0"/>
              <a:t>Kitchen </a:t>
            </a:r>
          </a:p>
          <a:p>
            <a:r>
              <a:rPr lang="en-US" sz="1800" dirty="0" smtClean="0"/>
              <a:t>Restaurants</a:t>
            </a:r>
          </a:p>
          <a:p>
            <a:r>
              <a:rPr lang="en-US" sz="1800" dirty="0" smtClean="0"/>
              <a:t>Bars</a:t>
            </a:r>
          </a:p>
          <a:p>
            <a:r>
              <a:rPr lang="en-US" sz="1800" dirty="0" smtClean="0"/>
              <a:t>Supplies</a:t>
            </a:r>
          </a:p>
          <a:p>
            <a:pPr>
              <a:buNone/>
            </a:pPr>
            <a:r>
              <a:rPr lang="en-US" sz="2000" b="1" dirty="0" smtClean="0"/>
              <a:t>Housekeeping department</a:t>
            </a:r>
          </a:p>
          <a:p>
            <a:pPr>
              <a:buNone/>
            </a:pPr>
            <a:r>
              <a:rPr lang="en-US" sz="2000" b="1" dirty="0" smtClean="0"/>
              <a:t>Sales department</a:t>
            </a:r>
          </a:p>
          <a:p>
            <a:pPr>
              <a:buNone/>
            </a:pPr>
            <a:r>
              <a:rPr lang="en-US" sz="2000" b="1" dirty="0" smtClean="0"/>
              <a:t>Information technology (IT)</a:t>
            </a:r>
          </a:p>
          <a:p>
            <a:pPr>
              <a:buNone/>
            </a:pPr>
            <a:r>
              <a:rPr lang="en-US" sz="2000" b="1" dirty="0" smtClean="0"/>
              <a:t>department</a:t>
            </a:r>
          </a:p>
          <a:p>
            <a:pPr>
              <a:buNone/>
            </a:pPr>
            <a:r>
              <a:rPr lang="en-US" sz="2000" b="1" dirty="0" smtClean="0"/>
              <a:t>Cost control</a:t>
            </a:r>
          </a:p>
          <a:p>
            <a:pPr>
              <a:buNone/>
            </a:pPr>
            <a:r>
              <a:rPr lang="en-US" sz="2000" b="1" dirty="0" smtClean="0"/>
              <a:t>Human resources department</a:t>
            </a:r>
          </a:p>
          <a:p>
            <a:pPr>
              <a:buNone/>
            </a:pPr>
            <a:r>
              <a:rPr lang="en-US" sz="2000" b="1" dirty="0" smtClean="0"/>
              <a:t>Maintenance</a:t>
            </a:r>
          </a:p>
          <a:p>
            <a:pPr>
              <a:buNone/>
            </a:pPr>
            <a:r>
              <a:rPr lang="en-US" sz="2000" b="1" dirty="0" smtClean="0"/>
              <a:t>Warehouse</a:t>
            </a:r>
          </a:p>
          <a:p>
            <a:pPr>
              <a:buNone/>
            </a:pPr>
            <a:r>
              <a:rPr lang="en-US" sz="2000" b="1" dirty="0" smtClean="0"/>
              <a:t>Linen closet</a:t>
            </a:r>
          </a:p>
          <a:p>
            <a:pPr>
              <a:buNone/>
            </a:pPr>
            <a:r>
              <a:rPr lang="en-US" sz="2000" b="1" dirty="0" smtClean="0"/>
              <a:t>Beach</a:t>
            </a:r>
          </a:p>
          <a:p>
            <a:pPr>
              <a:buNone/>
            </a:pPr>
            <a:r>
              <a:rPr lang="en-US" sz="2000" b="1" dirty="0" smtClean="0"/>
              <a:t>Spa</a:t>
            </a:r>
          </a:p>
          <a:p>
            <a:pPr>
              <a:buNone/>
            </a:pPr>
            <a:endParaRPr lang="en-US" sz="1800"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n-US" dirty="0" smtClean="0"/>
              <a:t>Part Five</a:t>
            </a:r>
            <a:endParaRPr lang="el-GR" dirty="0"/>
          </a:p>
        </p:txBody>
      </p:sp>
      <p:sp>
        <p:nvSpPr>
          <p:cNvPr id="3" name="2 - Θέση περιεχομένου"/>
          <p:cNvSpPr>
            <a:spLocks noGrp="1"/>
          </p:cNvSpPr>
          <p:nvPr>
            <p:ph sz="quarter" idx="1"/>
          </p:nvPr>
        </p:nvSpPr>
        <p:spPr/>
        <p:txBody>
          <a:bodyPr/>
          <a:lstStyle/>
          <a:p>
            <a:pPr algn="ctr">
              <a:buNone/>
            </a:pPr>
            <a:r>
              <a:rPr lang="en-US" dirty="0" err="1" smtClean="0"/>
              <a:t>Kipriotis</a:t>
            </a:r>
            <a:r>
              <a:rPr lang="en-US" dirty="0" smtClean="0"/>
              <a:t> Hotel Group</a:t>
            </a:r>
            <a:endParaRPr lang="el-GR" dirty="0" smtClean="0"/>
          </a:p>
          <a:p>
            <a:pPr algn="ctr">
              <a:buNone/>
            </a:pPr>
            <a:endParaRPr lang="el-GR" dirty="0"/>
          </a:p>
        </p:txBody>
      </p:sp>
      <p:pic>
        <p:nvPicPr>
          <p:cNvPr id="4" name="3 - Εικόνα" descr="C:\Users\Κωστας Πασχαλιδης\AppData\Local\Microsoft\Windows\INetCache\Content.Word\Kipriotis-Hotels-logo.jpg"/>
          <p:cNvPicPr/>
          <p:nvPr/>
        </p:nvPicPr>
        <p:blipFill>
          <a:blip r:embed="rId2">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wps="http://schemas.microsoft.com/office/word/2010/wordprocessingShape"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pic="http://schemas.openxmlformats.org/drawingml/2006/picture" xmlns:lc="http://schemas.openxmlformats.org/drawingml/2006/lockedCanvas" val="0"/>
              </a:ext>
            </a:extLst>
          </a:blip>
          <a:srcRect/>
          <a:stretch>
            <a:fillRect/>
          </a:stretch>
        </p:blipFill>
        <p:spPr bwMode="auto">
          <a:xfrm>
            <a:off x="1938337" y="2357430"/>
            <a:ext cx="5267325" cy="3857652"/>
          </a:xfrm>
          <a:prstGeom prst="rect">
            <a:avLst/>
          </a:prstGeom>
          <a:noFill/>
          <a:ln>
            <a:noFill/>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n-US" dirty="0" err="1" smtClean="0"/>
              <a:t>Kipriotis</a:t>
            </a:r>
            <a:r>
              <a:rPr lang="en-US" dirty="0" smtClean="0"/>
              <a:t> Hotel Group</a:t>
            </a:r>
            <a:endParaRPr lang="el-GR" dirty="0"/>
          </a:p>
        </p:txBody>
      </p:sp>
      <p:sp>
        <p:nvSpPr>
          <p:cNvPr id="3" name="2 - Θέση περιεχομένου"/>
          <p:cNvSpPr>
            <a:spLocks noGrp="1"/>
          </p:cNvSpPr>
          <p:nvPr>
            <p:ph sz="quarter" idx="1"/>
          </p:nvPr>
        </p:nvSpPr>
        <p:spPr/>
        <p:txBody>
          <a:bodyPr numCol="2">
            <a:normAutofit lnSpcReduction="10000"/>
          </a:bodyPr>
          <a:lstStyle/>
          <a:p>
            <a:r>
              <a:rPr lang="en-US" sz="2400" dirty="0" smtClean="0"/>
              <a:t>Is on of the largest hotel groups in the Dodecanese in Greece</a:t>
            </a:r>
          </a:p>
          <a:p>
            <a:r>
              <a:rPr lang="en-US" sz="2400" dirty="0" smtClean="0"/>
              <a:t>Among the top 20 hotel chains of our country</a:t>
            </a:r>
          </a:p>
          <a:p>
            <a:r>
              <a:rPr lang="en-US" sz="2400" dirty="0" smtClean="0"/>
              <a:t>6000 beds and two conference centers</a:t>
            </a:r>
          </a:p>
          <a:p>
            <a:r>
              <a:rPr lang="en-US" sz="2400" dirty="0" smtClean="0"/>
              <a:t>Three kilometers from the center of Kos, in </a:t>
            </a:r>
            <a:r>
              <a:rPr lang="en-US" sz="2400" dirty="0" err="1" smtClean="0"/>
              <a:t>Psalidi</a:t>
            </a:r>
            <a:r>
              <a:rPr lang="en-US" sz="2400" dirty="0" smtClean="0"/>
              <a:t> area</a:t>
            </a:r>
          </a:p>
          <a:p>
            <a:endParaRPr lang="el-GR" sz="2400" dirty="0" smtClean="0"/>
          </a:p>
          <a:p>
            <a:endParaRPr lang="el-GR" sz="2400" dirty="0" smtClean="0"/>
          </a:p>
          <a:p>
            <a:r>
              <a:rPr lang="en-US" sz="2400" dirty="0" smtClean="0"/>
              <a:t>Two 5* hotels</a:t>
            </a:r>
          </a:p>
          <a:p>
            <a:pPr>
              <a:buNone/>
            </a:pPr>
            <a:r>
              <a:rPr lang="en-US" sz="2400" dirty="0" smtClean="0"/>
              <a:t>(</a:t>
            </a:r>
            <a:r>
              <a:rPr lang="en-US" sz="2400" dirty="0" err="1" smtClean="0"/>
              <a:t>kipriotis</a:t>
            </a:r>
            <a:r>
              <a:rPr lang="en-US" sz="2400" dirty="0" smtClean="0"/>
              <a:t> Panorama Hotel &amp;</a:t>
            </a:r>
          </a:p>
          <a:p>
            <a:pPr>
              <a:buNone/>
            </a:pPr>
            <a:r>
              <a:rPr lang="en-US" sz="2400" dirty="0" smtClean="0"/>
              <a:t>Suites and </a:t>
            </a:r>
            <a:r>
              <a:rPr lang="en-US" sz="2400" dirty="0" err="1" smtClean="0"/>
              <a:t>Kipriotis</a:t>
            </a:r>
            <a:r>
              <a:rPr lang="en-US" sz="2400" dirty="0" smtClean="0"/>
              <a:t> Maris</a:t>
            </a:r>
          </a:p>
          <a:p>
            <a:pPr>
              <a:buNone/>
            </a:pPr>
            <a:r>
              <a:rPr lang="en-US" sz="2400" dirty="0" smtClean="0"/>
              <a:t>Suites)</a:t>
            </a:r>
          </a:p>
          <a:p>
            <a:r>
              <a:rPr lang="en-US" sz="2400" dirty="0" smtClean="0"/>
              <a:t>Three 4* hotels</a:t>
            </a:r>
          </a:p>
          <a:p>
            <a:pPr>
              <a:buNone/>
            </a:pPr>
            <a:r>
              <a:rPr lang="en-US" sz="2400" dirty="0" smtClean="0"/>
              <a:t>(</a:t>
            </a:r>
            <a:r>
              <a:rPr lang="en-US" sz="2400" dirty="0" err="1" smtClean="0"/>
              <a:t>Kipriotis</a:t>
            </a:r>
            <a:r>
              <a:rPr lang="en-US" sz="2400" dirty="0" smtClean="0"/>
              <a:t> Village Resort,</a:t>
            </a:r>
          </a:p>
          <a:p>
            <a:pPr>
              <a:buNone/>
            </a:pPr>
            <a:r>
              <a:rPr lang="en-US" sz="2400" dirty="0" err="1" smtClean="0"/>
              <a:t>Kipriotis</a:t>
            </a:r>
            <a:r>
              <a:rPr lang="en-US" sz="2400" dirty="0" smtClean="0"/>
              <a:t> Hippocrates Hotel and</a:t>
            </a:r>
          </a:p>
          <a:p>
            <a:pPr>
              <a:buNone/>
            </a:pPr>
            <a:r>
              <a:rPr lang="en-US" sz="2400" dirty="0" err="1" smtClean="0"/>
              <a:t>Kipriotis</a:t>
            </a:r>
            <a:r>
              <a:rPr lang="en-US" sz="2400" dirty="0" smtClean="0"/>
              <a:t> </a:t>
            </a:r>
            <a:r>
              <a:rPr lang="en-US" sz="2400" dirty="0" err="1" smtClean="0"/>
              <a:t>Aqualand</a:t>
            </a:r>
            <a:r>
              <a:rPr lang="en-US" sz="2400" dirty="0" smtClean="0"/>
              <a:t> Hotel)</a:t>
            </a:r>
          </a:p>
          <a:p>
            <a:pPr>
              <a:buNone/>
            </a:pPr>
            <a:endParaRPr lang="el-GR" sz="2400"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n-US" dirty="0" err="1" smtClean="0"/>
              <a:t>Kipriotis</a:t>
            </a:r>
            <a:r>
              <a:rPr lang="en-US" dirty="0" smtClean="0"/>
              <a:t> Hotel Group</a:t>
            </a:r>
            <a:endParaRPr lang="el-GR" dirty="0"/>
          </a:p>
        </p:txBody>
      </p:sp>
      <p:sp>
        <p:nvSpPr>
          <p:cNvPr id="3" name="2 - Θέση περιεχομένου"/>
          <p:cNvSpPr>
            <a:spLocks noGrp="1"/>
          </p:cNvSpPr>
          <p:nvPr>
            <p:ph sz="quarter" idx="1"/>
          </p:nvPr>
        </p:nvSpPr>
        <p:spPr/>
        <p:txBody>
          <a:bodyPr numCol="2">
            <a:normAutofit/>
          </a:bodyPr>
          <a:lstStyle/>
          <a:p>
            <a:pPr lvl="0">
              <a:buNone/>
            </a:pPr>
            <a:r>
              <a:rPr lang="en-US" sz="1800" b="1" dirty="0" smtClean="0"/>
              <a:t>Services</a:t>
            </a:r>
            <a:endParaRPr lang="el-GR" sz="1800" b="1" dirty="0" smtClean="0"/>
          </a:p>
          <a:p>
            <a:pPr lvl="0"/>
            <a:r>
              <a:rPr lang="en-US" sz="1600" dirty="0" smtClean="0"/>
              <a:t>24hr </a:t>
            </a:r>
            <a:r>
              <a:rPr lang="en-US" sz="1600" dirty="0" smtClean="0"/>
              <a:t>doctor on request (extra charge)</a:t>
            </a:r>
            <a:endParaRPr lang="el-GR" sz="1600" dirty="0" smtClean="0"/>
          </a:p>
          <a:p>
            <a:pPr lvl="0"/>
            <a:r>
              <a:rPr lang="en-US" sz="1600" dirty="0" smtClean="0"/>
              <a:t>Foreign currency exchange</a:t>
            </a:r>
            <a:endParaRPr lang="el-GR" sz="1600" dirty="0" smtClean="0"/>
          </a:p>
          <a:p>
            <a:pPr lvl="0"/>
            <a:r>
              <a:rPr lang="en-US" sz="1600" dirty="0" smtClean="0"/>
              <a:t>Car rental </a:t>
            </a:r>
            <a:endParaRPr lang="el-GR" sz="1600" dirty="0" smtClean="0"/>
          </a:p>
          <a:p>
            <a:pPr lvl="0"/>
            <a:r>
              <a:rPr lang="en-US" sz="1600" dirty="0" smtClean="0"/>
              <a:t>Bike rental</a:t>
            </a:r>
            <a:endParaRPr lang="el-GR" sz="1600" dirty="0" smtClean="0"/>
          </a:p>
          <a:p>
            <a:pPr lvl="0"/>
            <a:r>
              <a:rPr lang="en-US" sz="1600" dirty="0" smtClean="0"/>
              <a:t>Wi-Fi internet area</a:t>
            </a:r>
            <a:endParaRPr lang="el-GR" sz="1600" dirty="0" smtClean="0"/>
          </a:p>
          <a:p>
            <a:pPr lvl="0"/>
            <a:r>
              <a:rPr lang="en-US" sz="1600" dirty="0" smtClean="0"/>
              <a:t>Laundry service (extra charge)</a:t>
            </a:r>
            <a:endParaRPr lang="el-GR" sz="1600" dirty="0" smtClean="0"/>
          </a:p>
          <a:p>
            <a:pPr lvl="0"/>
            <a:r>
              <a:rPr lang="en-US" sz="1600" dirty="0" smtClean="0"/>
              <a:t>Outdoor parking</a:t>
            </a:r>
            <a:endParaRPr lang="el-GR" sz="1600" dirty="0" smtClean="0"/>
          </a:p>
          <a:p>
            <a:pPr lvl="0"/>
            <a:r>
              <a:rPr lang="en-US" sz="1600" dirty="0" smtClean="0"/>
              <a:t>Mini bus service around the property</a:t>
            </a:r>
            <a:endParaRPr lang="el-GR" sz="1600" dirty="0" smtClean="0"/>
          </a:p>
          <a:p>
            <a:pPr lvl="0"/>
            <a:r>
              <a:rPr lang="en-US" sz="1600" dirty="0" smtClean="0"/>
              <a:t>Courtesy room</a:t>
            </a:r>
            <a:endParaRPr lang="el-GR" sz="1600" dirty="0" smtClean="0"/>
          </a:p>
          <a:p>
            <a:pPr lvl="0"/>
            <a:r>
              <a:rPr lang="en-US" sz="1600" dirty="0" smtClean="0"/>
              <a:t>Luggage room</a:t>
            </a:r>
            <a:endParaRPr lang="el-GR" sz="1600" dirty="0" smtClean="0"/>
          </a:p>
          <a:p>
            <a:pPr lvl="0"/>
            <a:r>
              <a:rPr lang="en-US" sz="1600" dirty="0" smtClean="0"/>
              <a:t>Bellboy service</a:t>
            </a:r>
            <a:endParaRPr lang="el-GR" sz="1600" dirty="0" smtClean="0"/>
          </a:p>
          <a:p>
            <a:pPr lvl="0"/>
            <a:r>
              <a:rPr lang="en-US" sz="1600" dirty="0" smtClean="0"/>
              <a:t>Late checkout (upon availability, extra charge)</a:t>
            </a:r>
            <a:endParaRPr lang="el-GR" sz="1600" dirty="0" smtClean="0"/>
          </a:p>
          <a:p>
            <a:pPr lvl="0"/>
            <a:r>
              <a:rPr lang="en-US" sz="1600" dirty="0" smtClean="0"/>
              <a:t>Supermarket</a:t>
            </a:r>
            <a:endParaRPr lang="el-GR" sz="1600" dirty="0" smtClean="0"/>
          </a:p>
          <a:p>
            <a:pPr>
              <a:buNone/>
            </a:pPr>
            <a:r>
              <a:rPr lang="en-US" sz="1800" b="1" dirty="0" smtClean="0"/>
              <a:t>Room facilities</a:t>
            </a:r>
          </a:p>
          <a:p>
            <a:r>
              <a:rPr lang="en-US" sz="1800" dirty="0" smtClean="0"/>
              <a:t>Air condition</a:t>
            </a:r>
          </a:p>
          <a:p>
            <a:r>
              <a:rPr lang="en-US" sz="1800" dirty="0" smtClean="0"/>
              <a:t>Bathroom with hair dryer</a:t>
            </a:r>
          </a:p>
          <a:p>
            <a:r>
              <a:rPr lang="en-US" sz="1800" dirty="0" smtClean="0"/>
              <a:t>Satellite TV/Radio</a:t>
            </a:r>
          </a:p>
          <a:p>
            <a:r>
              <a:rPr lang="en-US" sz="1800" dirty="0" smtClean="0"/>
              <a:t>Fridge</a:t>
            </a:r>
          </a:p>
          <a:p>
            <a:r>
              <a:rPr lang="en-US" sz="1800" dirty="0" smtClean="0"/>
              <a:t>Safe box</a:t>
            </a:r>
          </a:p>
          <a:p>
            <a:r>
              <a:rPr lang="en-US" sz="1800" dirty="0" smtClean="0"/>
              <a:t> direct dial telephone</a:t>
            </a:r>
          </a:p>
          <a:p>
            <a:r>
              <a:rPr lang="en-US" sz="1800" dirty="0" smtClean="0"/>
              <a:t>Tea &amp; coffee facilities</a:t>
            </a:r>
          </a:p>
          <a:p>
            <a:r>
              <a:rPr lang="en-US" sz="1800" dirty="0" smtClean="0"/>
              <a:t>Mineral water on arrival</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n-US" dirty="0" smtClean="0"/>
              <a:t>Front office segmentation</a:t>
            </a:r>
            <a:endParaRPr lang="el-GR" dirty="0"/>
          </a:p>
        </p:txBody>
      </p:sp>
      <p:pic>
        <p:nvPicPr>
          <p:cNvPr id="4" name="15 - Εικόνα" descr="hotel426_1.jpg"/>
          <p:cNvPicPr>
            <a:picLocks noGrp="1"/>
          </p:cNvPicPr>
          <p:nvPr>
            <p:ph sz="quarter" idx="1"/>
          </p:nvPr>
        </p:nvPicPr>
        <p:blipFill>
          <a:blip r:embed="rId2"/>
          <a:stretch>
            <a:fillRect/>
          </a:stretch>
        </p:blipFill>
        <p:spPr>
          <a:xfrm>
            <a:off x="1402451" y="1600200"/>
            <a:ext cx="6574047" cy="4495800"/>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n-US" dirty="0" smtClean="0"/>
              <a:t>Part One</a:t>
            </a:r>
            <a:endParaRPr lang="el-GR" dirty="0"/>
          </a:p>
        </p:txBody>
      </p:sp>
      <p:sp>
        <p:nvSpPr>
          <p:cNvPr id="3" name="2 - Θέση περιεχομένου"/>
          <p:cNvSpPr>
            <a:spLocks noGrp="1"/>
          </p:cNvSpPr>
          <p:nvPr>
            <p:ph sz="quarter" idx="1"/>
          </p:nvPr>
        </p:nvSpPr>
        <p:spPr/>
        <p:txBody>
          <a:bodyPr/>
          <a:lstStyle/>
          <a:p>
            <a:pPr>
              <a:buNone/>
            </a:pPr>
            <a:endParaRPr lang="en-US" dirty="0" smtClean="0"/>
          </a:p>
          <a:p>
            <a:r>
              <a:rPr lang="en-US" dirty="0" smtClean="0"/>
              <a:t>Forms of Corporation</a:t>
            </a:r>
          </a:p>
          <a:p>
            <a:r>
              <a:rPr lang="en-US" dirty="0" smtClean="0"/>
              <a:t>Business administration</a:t>
            </a:r>
          </a:p>
          <a:p>
            <a:r>
              <a:rPr lang="en-US" dirty="0" smtClean="0"/>
              <a:t>Management</a:t>
            </a:r>
          </a:p>
          <a:p>
            <a:endParaRPr lang="el-GR" dirty="0"/>
          </a:p>
        </p:txBody>
      </p:sp>
      <p:pic>
        <p:nvPicPr>
          <p:cNvPr id="4" name="3 - Εικόνα" descr="fund-management-operations-image.jpg"/>
          <p:cNvPicPr>
            <a:picLocks noChangeAspect="1"/>
          </p:cNvPicPr>
          <p:nvPr/>
        </p:nvPicPr>
        <p:blipFill>
          <a:blip r:embed="rId2"/>
          <a:stretch>
            <a:fillRect/>
          </a:stretch>
        </p:blipFill>
        <p:spPr>
          <a:xfrm>
            <a:off x="1500166" y="3714752"/>
            <a:ext cx="6096000" cy="2857520"/>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endParaRPr lang="el-GR"/>
          </a:p>
        </p:txBody>
      </p:sp>
      <p:sp>
        <p:nvSpPr>
          <p:cNvPr id="3" name="2 - Θέση περιεχομένου"/>
          <p:cNvSpPr>
            <a:spLocks noGrp="1"/>
          </p:cNvSpPr>
          <p:nvPr>
            <p:ph sz="quarter" idx="1"/>
          </p:nvPr>
        </p:nvSpPr>
        <p:spPr/>
        <p:txBody>
          <a:bodyPr/>
          <a:lstStyle/>
          <a:p>
            <a:endParaRPr lang="en-US" dirty="0" smtClean="0"/>
          </a:p>
          <a:p>
            <a:endParaRPr lang="en-US" dirty="0" smtClean="0"/>
          </a:p>
          <a:p>
            <a:endParaRPr lang="en-US" dirty="0" smtClean="0"/>
          </a:p>
          <a:p>
            <a:pPr>
              <a:buNone/>
            </a:pPr>
            <a:endParaRPr lang="el-GR" dirty="0"/>
          </a:p>
        </p:txBody>
      </p:sp>
      <p:pic>
        <p:nvPicPr>
          <p:cNvPr id="4" name="3 - Εικόνα" descr="thankyou4.png"/>
          <p:cNvPicPr>
            <a:picLocks noChangeAspect="1"/>
          </p:cNvPicPr>
          <p:nvPr/>
        </p:nvPicPr>
        <p:blipFill>
          <a:blip r:embed="rId2"/>
          <a:stretch>
            <a:fillRect/>
          </a:stretch>
        </p:blipFill>
        <p:spPr>
          <a:xfrm>
            <a:off x="2667000" y="2219325"/>
            <a:ext cx="3810000" cy="241935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4638"/>
            <a:ext cx="8229600" cy="1011222"/>
          </a:xfrm>
        </p:spPr>
        <p:txBody>
          <a:bodyPr>
            <a:normAutofit/>
          </a:bodyPr>
          <a:lstStyle/>
          <a:p>
            <a:r>
              <a:rPr lang="en-US" sz="2000" dirty="0" smtClean="0"/>
              <a:t>Corporation is considered to be any economic entity that produces materials, products or services by appropriately combining the production factors to achieve its objectives</a:t>
            </a:r>
          </a:p>
        </p:txBody>
      </p:sp>
      <p:sp>
        <p:nvSpPr>
          <p:cNvPr id="3" name="2 - Θέση περιεχομένου"/>
          <p:cNvSpPr>
            <a:spLocks noGrp="1"/>
          </p:cNvSpPr>
          <p:nvPr>
            <p:ph sz="quarter" idx="1"/>
          </p:nvPr>
        </p:nvSpPr>
        <p:spPr>
          <a:xfrm>
            <a:off x="457200" y="1643050"/>
            <a:ext cx="8229600" cy="4483113"/>
          </a:xfrm>
        </p:spPr>
        <p:txBody>
          <a:bodyPr numCol="2">
            <a:normAutofit fontScale="85000" lnSpcReduction="20000"/>
          </a:bodyPr>
          <a:lstStyle/>
          <a:p>
            <a:pPr>
              <a:buNone/>
            </a:pPr>
            <a:endParaRPr lang="en-US" sz="1800" dirty="0" smtClean="0"/>
          </a:p>
          <a:p>
            <a:pPr>
              <a:buNone/>
            </a:pPr>
            <a:endParaRPr lang="en-US" sz="1800" dirty="0" smtClean="0"/>
          </a:p>
          <a:p>
            <a:pPr>
              <a:buNone/>
            </a:pPr>
            <a:r>
              <a:rPr lang="en-US" sz="1800" dirty="0" smtClean="0"/>
              <a:t>According to their ownership</a:t>
            </a:r>
          </a:p>
          <a:p>
            <a:r>
              <a:rPr lang="en-US" sz="1800" dirty="0" smtClean="0"/>
              <a:t>Public corporations</a:t>
            </a:r>
          </a:p>
          <a:p>
            <a:r>
              <a:rPr lang="en-US" sz="1800" dirty="0" smtClean="0"/>
              <a:t>Private corporations</a:t>
            </a:r>
          </a:p>
          <a:p>
            <a:pPr>
              <a:buNone/>
            </a:pPr>
            <a:endParaRPr lang="en-US" sz="1800" dirty="0" smtClean="0"/>
          </a:p>
          <a:p>
            <a:pPr>
              <a:buNone/>
            </a:pPr>
            <a:endParaRPr lang="en-US" sz="1800" dirty="0" smtClean="0"/>
          </a:p>
          <a:p>
            <a:pPr>
              <a:buNone/>
            </a:pPr>
            <a:r>
              <a:rPr lang="en-US" sz="1800" dirty="0" smtClean="0"/>
              <a:t>According to their legal form</a:t>
            </a:r>
          </a:p>
          <a:p>
            <a:r>
              <a:rPr lang="en-US" sz="1800" dirty="0" smtClean="0"/>
              <a:t>Individual businesses</a:t>
            </a:r>
          </a:p>
          <a:p>
            <a:r>
              <a:rPr lang="en-US" sz="1800" dirty="0" smtClean="0"/>
              <a:t>Corporate enterprises </a:t>
            </a:r>
          </a:p>
          <a:p>
            <a:pPr>
              <a:buNone/>
            </a:pPr>
            <a:r>
              <a:rPr lang="en-US" sz="1800" dirty="0" smtClean="0"/>
              <a:t>        (at least two people) </a:t>
            </a:r>
          </a:p>
          <a:p>
            <a:endParaRPr lang="en-US" sz="1800" dirty="0" smtClean="0"/>
          </a:p>
          <a:p>
            <a:endParaRPr lang="en-US" sz="1800" dirty="0" smtClean="0"/>
          </a:p>
          <a:p>
            <a:endParaRPr lang="en-US" sz="1800" dirty="0" smtClean="0"/>
          </a:p>
          <a:p>
            <a:endParaRPr lang="en-US" sz="1800" dirty="0" smtClean="0"/>
          </a:p>
          <a:p>
            <a:pPr>
              <a:buNone/>
            </a:pPr>
            <a:endParaRPr lang="en-US" sz="1800" dirty="0" smtClean="0"/>
          </a:p>
          <a:p>
            <a:pPr>
              <a:buNone/>
            </a:pPr>
            <a:endParaRPr lang="en-US" sz="1800" dirty="0" smtClean="0"/>
          </a:p>
          <a:p>
            <a:pPr>
              <a:buNone/>
            </a:pPr>
            <a:endParaRPr lang="en-US" sz="1800" dirty="0" smtClean="0"/>
          </a:p>
          <a:p>
            <a:pPr>
              <a:buNone/>
            </a:pPr>
            <a:endParaRPr lang="en-US" sz="1800" dirty="0" smtClean="0"/>
          </a:p>
          <a:p>
            <a:pPr>
              <a:buNone/>
            </a:pPr>
            <a:r>
              <a:rPr lang="en-US" sz="1800" dirty="0" smtClean="0"/>
              <a:t>Personal businesses </a:t>
            </a:r>
          </a:p>
          <a:p>
            <a:r>
              <a:rPr lang="en-US" sz="1800" dirty="0" smtClean="0"/>
              <a:t>General partnership</a:t>
            </a:r>
          </a:p>
          <a:p>
            <a:r>
              <a:rPr lang="en-US" sz="1800" dirty="0" smtClean="0"/>
              <a:t>Limited partnership</a:t>
            </a:r>
          </a:p>
          <a:p>
            <a:r>
              <a:rPr lang="en-US" sz="1800" dirty="0" smtClean="0"/>
              <a:t>Open or incorporating company</a:t>
            </a:r>
          </a:p>
          <a:p>
            <a:pPr>
              <a:buNone/>
            </a:pPr>
            <a:endParaRPr lang="en-US" sz="1800" dirty="0" smtClean="0"/>
          </a:p>
          <a:p>
            <a:pPr>
              <a:buNone/>
            </a:pPr>
            <a:r>
              <a:rPr lang="en-US" sz="1800" dirty="0" smtClean="0"/>
              <a:t>Capital companies (funds, not the faces)</a:t>
            </a:r>
          </a:p>
          <a:p>
            <a:r>
              <a:rPr lang="en-US" sz="1800" dirty="0" smtClean="0"/>
              <a:t>SA. (Society Anonymous Company</a:t>
            </a:r>
          </a:p>
          <a:p>
            <a:r>
              <a:rPr lang="en-US" sz="1800" dirty="0" smtClean="0"/>
              <a:t>Limited Liability Companies</a:t>
            </a:r>
          </a:p>
          <a:p>
            <a:endParaRPr lang="en-US" sz="1800" dirty="0" smtClean="0"/>
          </a:p>
          <a:p>
            <a:endParaRPr lang="en-US" sz="1800" dirty="0" smtClean="0"/>
          </a:p>
          <a:p>
            <a:endParaRPr lang="en-US" sz="1800" dirty="0" smtClean="0"/>
          </a:p>
          <a:p>
            <a:endParaRPr lang="en-US" sz="1800" dirty="0" smtClean="0"/>
          </a:p>
          <a:p>
            <a:endParaRPr lang="el-GR" sz="18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a:bodyPr>
          <a:lstStyle/>
          <a:p>
            <a:r>
              <a:rPr lang="en-US" sz="2000" dirty="0" smtClean="0"/>
              <a:t>Management is the process of planning, organizing and control of a business or organization in order to effectively achieve their objectives</a:t>
            </a:r>
            <a:endParaRPr lang="el-GR" sz="2000" dirty="0"/>
          </a:p>
        </p:txBody>
      </p:sp>
      <p:sp>
        <p:nvSpPr>
          <p:cNvPr id="3" name="2 - Θέση περιεχομένου"/>
          <p:cNvSpPr>
            <a:spLocks noGrp="1"/>
          </p:cNvSpPr>
          <p:nvPr>
            <p:ph sz="quarter" idx="1"/>
          </p:nvPr>
        </p:nvSpPr>
        <p:spPr/>
        <p:txBody>
          <a:bodyPr numCol="2">
            <a:normAutofit fontScale="92500" lnSpcReduction="10000"/>
          </a:bodyPr>
          <a:lstStyle/>
          <a:p>
            <a:pPr algn="ctr">
              <a:buNone/>
            </a:pPr>
            <a:r>
              <a:rPr lang="en-US" b="1" dirty="0" smtClean="0"/>
              <a:t>Basic functions</a:t>
            </a:r>
          </a:p>
          <a:p>
            <a:pPr>
              <a:buNone/>
            </a:pPr>
            <a:endParaRPr lang="en-US" dirty="0" smtClean="0"/>
          </a:p>
          <a:p>
            <a:r>
              <a:rPr lang="en-US" dirty="0" smtClean="0"/>
              <a:t>Planning </a:t>
            </a:r>
          </a:p>
          <a:p>
            <a:r>
              <a:rPr lang="en-US" dirty="0" smtClean="0"/>
              <a:t>Organizing</a:t>
            </a:r>
          </a:p>
          <a:p>
            <a:r>
              <a:rPr lang="en-US" dirty="0" smtClean="0"/>
              <a:t>Decision making</a:t>
            </a:r>
          </a:p>
          <a:p>
            <a:r>
              <a:rPr lang="en-US" dirty="0" smtClean="0"/>
              <a:t>Managing</a:t>
            </a:r>
          </a:p>
          <a:p>
            <a:r>
              <a:rPr lang="en-US" dirty="0" smtClean="0"/>
              <a:t>Controlling</a:t>
            </a:r>
          </a:p>
          <a:p>
            <a:pPr>
              <a:buNone/>
            </a:pPr>
            <a:endParaRPr lang="en-US" dirty="0" smtClean="0"/>
          </a:p>
          <a:p>
            <a:pPr>
              <a:buNone/>
            </a:pPr>
            <a:endParaRPr lang="en-US" dirty="0" smtClean="0"/>
          </a:p>
          <a:p>
            <a:pPr algn="ctr">
              <a:buNone/>
            </a:pPr>
            <a:r>
              <a:rPr lang="en-US" b="1" dirty="0" smtClean="0"/>
              <a:t>Rules</a:t>
            </a:r>
          </a:p>
          <a:p>
            <a:pPr>
              <a:buNone/>
            </a:pPr>
            <a:endParaRPr lang="en-US" dirty="0" smtClean="0"/>
          </a:p>
          <a:p>
            <a:r>
              <a:rPr lang="en-US" dirty="0" smtClean="0"/>
              <a:t>Behavioral objectivity</a:t>
            </a:r>
          </a:p>
          <a:p>
            <a:r>
              <a:rPr lang="en-US" dirty="0" smtClean="0"/>
              <a:t>Follow-up the administration</a:t>
            </a:r>
          </a:p>
          <a:p>
            <a:r>
              <a:rPr lang="en-US" dirty="0" smtClean="0"/>
              <a:t>Keeping a hierarchy</a:t>
            </a:r>
          </a:p>
          <a:p>
            <a:r>
              <a:rPr lang="en-US" dirty="0" smtClean="0"/>
              <a:t>Direction module</a:t>
            </a:r>
          </a:p>
          <a:p>
            <a:r>
              <a:rPr lang="en-US" dirty="0" smtClean="0"/>
              <a:t>Unity of staff</a:t>
            </a:r>
          </a:p>
          <a:p>
            <a:endParaRPr lang="en-US" dirty="0" smtClean="0"/>
          </a:p>
          <a:p>
            <a:endParaRPr lang="en-US"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n-US" dirty="0" smtClean="0"/>
              <a:t>Part two</a:t>
            </a:r>
            <a:endParaRPr lang="el-GR" dirty="0"/>
          </a:p>
        </p:txBody>
      </p:sp>
      <p:sp>
        <p:nvSpPr>
          <p:cNvPr id="3" name="2 - Θέση περιεχομένου"/>
          <p:cNvSpPr>
            <a:spLocks noGrp="1"/>
          </p:cNvSpPr>
          <p:nvPr>
            <p:ph sz="quarter" idx="1"/>
          </p:nvPr>
        </p:nvSpPr>
        <p:spPr/>
        <p:txBody>
          <a:bodyPr/>
          <a:lstStyle/>
          <a:p>
            <a:pPr>
              <a:buNone/>
            </a:pPr>
            <a:endParaRPr lang="en-US" dirty="0" smtClean="0"/>
          </a:p>
          <a:p>
            <a:r>
              <a:rPr lang="en-US" dirty="0" smtClean="0"/>
              <a:t>Tourism</a:t>
            </a:r>
          </a:p>
          <a:p>
            <a:r>
              <a:rPr lang="en-US" dirty="0" smtClean="0"/>
              <a:t>Tourism enterprises</a:t>
            </a:r>
          </a:p>
          <a:p>
            <a:r>
              <a:rPr lang="en-US" dirty="0" smtClean="0"/>
              <a:t>Tourist product</a:t>
            </a:r>
            <a:endParaRPr lang="el-GR" dirty="0"/>
          </a:p>
        </p:txBody>
      </p:sp>
      <p:pic>
        <p:nvPicPr>
          <p:cNvPr id="4" name="3 - Εικόνα" descr="world-tourism.jpg"/>
          <p:cNvPicPr>
            <a:picLocks noChangeAspect="1"/>
          </p:cNvPicPr>
          <p:nvPr/>
        </p:nvPicPr>
        <p:blipFill>
          <a:blip r:embed="rId2" cstate="print"/>
          <a:stretch>
            <a:fillRect/>
          </a:stretch>
        </p:blipFill>
        <p:spPr>
          <a:xfrm>
            <a:off x="2357422" y="3929066"/>
            <a:ext cx="3657600" cy="2438400"/>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0"/>
            <a:ext cx="8229600" cy="2714620"/>
          </a:xfrm>
        </p:spPr>
        <p:txBody>
          <a:bodyPr>
            <a:normAutofit/>
          </a:bodyPr>
          <a:lstStyle/>
          <a:p>
            <a:pPr algn="just"/>
            <a:r>
              <a:rPr lang="en-US" sz="2400" dirty="0" smtClean="0"/>
              <a:t>As tourism we mean the set of the relationships and phenomena that arise through travel and the residence of individuals in one place of stay. The place of stay for these people is not the main and the permanent place of residence, not their place of work.</a:t>
            </a:r>
            <a:br>
              <a:rPr lang="en-US" sz="2400" dirty="0" smtClean="0"/>
            </a:br>
            <a:r>
              <a:rPr lang="en-US" sz="2400" dirty="0" smtClean="0"/>
              <a:t/>
            </a:r>
            <a:br>
              <a:rPr lang="en-US" sz="2400" dirty="0" smtClean="0"/>
            </a:br>
            <a:r>
              <a:rPr lang="en-US" sz="2400" dirty="0" smtClean="0"/>
              <a:t>                                                                                            </a:t>
            </a:r>
            <a:r>
              <a:rPr lang="en-US" sz="2400" i="1" u="sng" dirty="0" smtClean="0"/>
              <a:t>UNWTO </a:t>
            </a:r>
            <a:endParaRPr lang="el-GR" sz="2400" i="1" u="sng" dirty="0"/>
          </a:p>
        </p:txBody>
      </p:sp>
      <p:sp>
        <p:nvSpPr>
          <p:cNvPr id="3" name="2 - Θέση περιεχομένου"/>
          <p:cNvSpPr>
            <a:spLocks noGrp="1"/>
          </p:cNvSpPr>
          <p:nvPr>
            <p:ph sz="quarter" idx="1"/>
          </p:nvPr>
        </p:nvSpPr>
        <p:spPr>
          <a:xfrm>
            <a:off x="457200" y="3929066"/>
            <a:ext cx="8229600" cy="2197097"/>
          </a:xfrm>
        </p:spPr>
        <p:txBody>
          <a:bodyPr/>
          <a:lstStyle/>
          <a:p>
            <a:pPr algn="ctr">
              <a:buNone/>
            </a:pPr>
            <a:r>
              <a:rPr lang="en-US" dirty="0" smtClean="0"/>
              <a:t>The types of businesses involved in the tourism are:</a:t>
            </a:r>
          </a:p>
          <a:p>
            <a:r>
              <a:rPr lang="en-US" dirty="0" smtClean="0"/>
              <a:t>Direct suppliers</a:t>
            </a:r>
          </a:p>
          <a:p>
            <a:r>
              <a:rPr lang="en-US" dirty="0" smtClean="0"/>
              <a:t>Support services</a:t>
            </a:r>
          </a:p>
          <a:p>
            <a:r>
              <a:rPr lang="en-US" dirty="0" smtClean="0"/>
              <a:t>Development </a:t>
            </a:r>
            <a:r>
              <a:rPr lang="en-US" dirty="0" smtClean="0"/>
              <a:t>organization</a:t>
            </a:r>
            <a:endParaRPr lang="el-GR"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a:bodyPr>
          <a:lstStyle/>
          <a:p>
            <a:r>
              <a:rPr lang="en-US" sz="2800" dirty="0" smtClean="0"/>
              <a:t>Tourist enterprises are distinguished according to their purpose in the following</a:t>
            </a:r>
            <a:endParaRPr lang="el-GR" sz="2800" dirty="0"/>
          </a:p>
        </p:txBody>
      </p:sp>
      <p:sp>
        <p:nvSpPr>
          <p:cNvPr id="3" name="2 - Θέση περιεχομένου"/>
          <p:cNvSpPr>
            <a:spLocks noGrp="1"/>
          </p:cNvSpPr>
          <p:nvPr>
            <p:ph sz="quarter" idx="1"/>
          </p:nvPr>
        </p:nvSpPr>
        <p:spPr/>
        <p:txBody>
          <a:bodyPr numCol="2">
            <a:normAutofit fontScale="55000" lnSpcReduction="20000"/>
          </a:bodyPr>
          <a:lstStyle/>
          <a:p>
            <a:pPr>
              <a:buNone/>
            </a:pPr>
            <a:r>
              <a:rPr lang="en-US" sz="2600" dirty="0" smtClean="0"/>
              <a:t>Types of accommodation</a:t>
            </a:r>
          </a:p>
          <a:p>
            <a:r>
              <a:rPr lang="en-US" sz="2600" dirty="0" smtClean="0"/>
              <a:t>Hotels</a:t>
            </a:r>
          </a:p>
          <a:p>
            <a:r>
              <a:rPr lang="en-US" sz="2600" dirty="0" smtClean="0"/>
              <a:t>Motels</a:t>
            </a:r>
          </a:p>
          <a:p>
            <a:r>
              <a:rPr lang="en-US" sz="2600" dirty="0" smtClean="0"/>
              <a:t>Rental rooms</a:t>
            </a:r>
          </a:p>
          <a:p>
            <a:r>
              <a:rPr lang="en-US" sz="2600" dirty="0" smtClean="0"/>
              <a:t>Apartments</a:t>
            </a:r>
          </a:p>
          <a:p>
            <a:pPr>
              <a:buNone/>
            </a:pPr>
            <a:endParaRPr lang="el-GR" sz="2600" dirty="0" smtClean="0"/>
          </a:p>
          <a:p>
            <a:pPr>
              <a:buNone/>
            </a:pPr>
            <a:r>
              <a:rPr lang="en-US" sz="2600" dirty="0" smtClean="0"/>
              <a:t>Travel agencies </a:t>
            </a:r>
          </a:p>
          <a:p>
            <a:r>
              <a:rPr lang="en-US" sz="2600" dirty="0" smtClean="0"/>
              <a:t>Domestic tourism</a:t>
            </a:r>
          </a:p>
          <a:p>
            <a:r>
              <a:rPr lang="en-US" sz="2600" dirty="0" smtClean="0"/>
              <a:t>General tourism</a:t>
            </a:r>
          </a:p>
          <a:p>
            <a:r>
              <a:rPr lang="en-US" sz="2600" dirty="0" smtClean="0"/>
              <a:t>Ship brokers</a:t>
            </a:r>
          </a:p>
          <a:p>
            <a:pPr>
              <a:buNone/>
            </a:pPr>
            <a:endParaRPr lang="en-US" sz="2600" dirty="0" smtClean="0"/>
          </a:p>
          <a:p>
            <a:pPr>
              <a:buNone/>
            </a:pPr>
            <a:r>
              <a:rPr lang="en-US" sz="2600" dirty="0" smtClean="0"/>
              <a:t>Transport companies</a:t>
            </a:r>
          </a:p>
          <a:p>
            <a:r>
              <a:rPr lang="en-US" sz="2600" dirty="0" smtClean="0"/>
              <a:t>Bus tour operators</a:t>
            </a:r>
          </a:p>
          <a:p>
            <a:r>
              <a:rPr lang="en-US" sz="2600" dirty="0" smtClean="0"/>
              <a:t>Car rental companies</a:t>
            </a:r>
          </a:p>
          <a:p>
            <a:r>
              <a:rPr lang="en-US" sz="2600" dirty="0" smtClean="0"/>
              <a:t>Airline companies</a:t>
            </a:r>
          </a:p>
          <a:p>
            <a:r>
              <a:rPr lang="en-US" sz="2600" dirty="0" smtClean="0"/>
              <a:t>Cruise ships</a:t>
            </a:r>
          </a:p>
          <a:p>
            <a:pPr>
              <a:buNone/>
            </a:pPr>
            <a:r>
              <a:rPr lang="en-US" sz="2600" dirty="0" smtClean="0"/>
              <a:t>Food and entertainment venues</a:t>
            </a:r>
          </a:p>
          <a:p>
            <a:r>
              <a:rPr lang="en-US" sz="2600" dirty="0" smtClean="0"/>
              <a:t>Restaurants</a:t>
            </a:r>
          </a:p>
          <a:p>
            <a:r>
              <a:rPr lang="en-US" sz="2600" dirty="0" smtClean="0"/>
              <a:t>Bars</a:t>
            </a:r>
          </a:p>
          <a:p>
            <a:r>
              <a:rPr lang="en-US" sz="2600" dirty="0" smtClean="0"/>
              <a:t>Cafes</a:t>
            </a:r>
          </a:p>
          <a:p>
            <a:r>
              <a:rPr lang="en-US" sz="2600" dirty="0" smtClean="0"/>
              <a:t>Night clubs</a:t>
            </a:r>
          </a:p>
          <a:p>
            <a:pPr>
              <a:buNone/>
            </a:pPr>
            <a:endParaRPr lang="el-GR" sz="2600" dirty="0" smtClean="0"/>
          </a:p>
          <a:p>
            <a:pPr>
              <a:buNone/>
            </a:pPr>
            <a:r>
              <a:rPr lang="en-US" sz="2600" dirty="0" smtClean="0"/>
              <a:t>Other types of businesses</a:t>
            </a:r>
          </a:p>
          <a:p>
            <a:r>
              <a:rPr lang="en-US" sz="2600" dirty="0" smtClean="0"/>
              <a:t>Souvenir gift shops</a:t>
            </a:r>
          </a:p>
          <a:p>
            <a:r>
              <a:rPr lang="en-US" sz="2600" dirty="0" smtClean="0"/>
              <a:t>Casinos</a:t>
            </a:r>
          </a:p>
          <a:p>
            <a:r>
              <a:rPr lang="en-US" sz="2600" dirty="0" smtClean="0"/>
              <a:t>Healthcare</a:t>
            </a:r>
          </a:p>
          <a:p>
            <a:r>
              <a:rPr lang="en-US" sz="2600" dirty="0" smtClean="0"/>
              <a:t>Etc</a:t>
            </a:r>
          </a:p>
          <a:p>
            <a:pPr>
              <a:buNone/>
            </a:pPr>
            <a:endParaRPr lang="en-US" sz="2400" dirty="0" smtClean="0"/>
          </a:p>
          <a:p>
            <a:pPr>
              <a:buNone/>
            </a:pPr>
            <a:endParaRPr lang="en-US" sz="2400" dirty="0" smtClean="0"/>
          </a:p>
          <a:p>
            <a:pPr>
              <a:buNone/>
            </a:pPr>
            <a:endParaRPr lang="en-US" sz="2400" dirty="0" smtClean="0"/>
          </a:p>
          <a:p>
            <a:endParaRPr lang="en-US" sz="2400" dirty="0" smtClean="0"/>
          </a:p>
          <a:p>
            <a:pPr>
              <a:buNone/>
            </a:pPr>
            <a:endParaRPr lang="el-GR"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n-US" dirty="0" smtClean="0"/>
              <a:t>Part three</a:t>
            </a:r>
            <a:endParaRPr lang="el-GR" dirty="0"/>
          </a:p>
        </p:txBody>
      </p:sp>
      <p:sp>
        <p:nvSpPr>
          <p:cNvPr id="3" name="2 - Θέση περιεχομένου"/>
          <p:cNvSpPr>
            <a:spLocks noGrp="1"/>
          </p:cNvSpPr>
          <p:nvPr>
            <p:ph sz="quarter" idx="1"/>
          </p:nvPr>
        </p:nvSpPr>
        <p:spPr/>
        <p:txBody>
          <a:bodyPr/>
          <a:lstStyle/>
          <a:p>
            <a:endParaRPr lang="en-US" dirty="0" smtClean="0"/>
          </a:p>
          <a:p>
            <a:endParaRPr lang="en-US" dirty="0" smtClean="0"/>
          </a:p>
          <a:p>
            <a:r>
              <a:rPr lang="en-US" dirty="0" smtClean="0"/>
              <a:t>Hotel Businesses</a:t>
            </a:r>
          </a:p>
          <a:p>
            <a:r>
              <a:rPr lang="en-US" dirty="0" smtClean="0"/>
              <a:t>Travel Agencies</a:t>
            </a:r>
          </a:p>
          <a:p>
            <a:r>
              <a:rPr lang="en-US" dirty="0" smtClean="0"/>
              <a:t>Aviation</a:t>
            </a:r>
          </a:p>
          <a:p>
            <a:pPr>
              <a:buNone/>
            </a:pPr>
            <a:endParaRPr lang="el-GR" dirty="0"/>
          </a:p>
        </p:txBody>
      </p:sp>
      <p:pic>
        <p:nvPicPr>
          <p:cNvPr id="4" name="3 - Εικόνα" descr="unnamed.jpg"/>
          <p:cNvPicPr>
            <a:picLocks noChangeAspect="1"/>
          </p:cNvPicPr>
          <p:nvPr/>
        </p:nvPicPr>
        <p:blipFill>
          <a:blip r:embed="rId2"/>
          <a:stretch>
            <a:fillRect/>
          </a:stretch>
        </p:blipFill>
        <p:spPr>
          <a:xfrm>
            <a:off x="3857620" y="1785926"/>
            <a:ext cx="4357670" cy="4214818"/>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4638"/>
            <a:ext cx="8229600" cy="582594"/>
          </a:xfrm>
        </p:spPr>
        <p:txBody>
          <a:bodyPr>
            <a:normAutofit/>
          </a:bodyPr>
          <a:lstStyle/>
          <a:p>
            <a:r>
              <a:rPr lang="en-US" sz="2400" dirty="0" smtClean="0"/>
              <a:t>Hotels can classified according to some of their characteristics</a:t>
            </a:r>
            <a:endParaRPr lang="el-GR" sz="2400" dirty="0"/>
          </a:p>
        </p:txBody>
      </p:sp>
      <p:sp>
        <p:nvSpPr>
          <p:cNvPr id="3" name="2 - Θέση περιεχομένου"/>
          <p:cNvSpPr>
            <a:spLocks noGrp="1"/>
          </p:cNvSpPr>
          <p:nvPr>
            <p:ph sz="quarter" idx="1"/>
          </p:nvPr>
        </p:nvSpPr>
        <p:spPr>
          <a:xfrm>
            <a:off x="457200" y="1571612"/>
            <a:ext cx="8229600" cy="5000660"/>
          </a:xfrm>
        </p:spPr>
        <p:txBody>
          <a:bodyPr numCol="3">
            <a:normAutofit lnSpcReduction="10000"/>
          </a:bodyPr>
          <a:lstStyle/>
          <a:p>
            <a:pPr>
              <a:buNone/>
            </a:pPr>
            <a:r>
              <a:rPr lang="en-US" sz="2000" dirty="0" smtClean="0"/>
              <a:t>Depending on size:</a:t>
            </a:r>
          </a:p>
          <a:p>
            <a:r>
              <a:rPr lang="en-US" sz="2000" dirty="0" smtClean="0"/>
              <a:t>Small</a:t>
            </a:r>
          </a:p>
          <a:p>
            <a:r>
              <a:rPr lang="en-US" sz="2000" dirty="0" smtClean="0"/>
              <a:t>Medium</a:t>
            </a:r>
          </a:p>
          <a:p>
            <a:r>
              <a:rPr lang="en-US" sz="2000" dirty="0" smtClean="0"/>
              <a:t>Large</a:t>
            </a:r>
          </a:p>
          <a:p>
            <a:r>
              <a:rPr lang="en-US" sz="2000" dirty="0" smtClean="0"/>
              <a:t>Very large</a:t>
            </a:r>
          </a:p>
          <a:p>
            <a:pPr>
              <a:buNone/>
            </a:pPr>
            <a:endParaRPr lang="en-US" sz="2000" dirty="0" smtClean="0"/>
          </a:p>
          <a:p>
            <a:pPr>
              <a:buNone/>
            </a:pPr>
            <a:endParaRPr lang="en-US" sz="2000" dirty="0" smtClean="0"/>
          </a:p>
          <a:p>
            <a:pPr>
              <a:buNone/>
            </a:pPr>
            <a:r>
              <a:rPr lang="en-US" sz="2000" dirty="0" smtClean="0"/>
              <a:t>Depending on category</a:t>
            </a:r>
          </a:p>
          <a:p>
            <a:r>
              <a:rPr lang="en-US" sz="2000" dirty="0" smtClean="0"/>
              <a:t>Super luxury</a:t>
            </a:r>
          </a:p>
          <a:p>
            <a:r>
              <a:rPr lang="en-US" sz="2000" dirty="0" smtClean="0"/>
              <a:t>Luxury</a:t>
            </a:r>
          </a:p>
          <a:p>
            <a:r>
              <a:rPr lang="en-US" sz="2000" dirty="0" smtClean="0"/>
              <a:t>Luxury floors</a:t>
            </a:r>
          </a:p>
          <a:p>
            <a:r>
              <a:rPr lang="en-US" sz="2000" dirty="0" smtClean="0"/>
              <a:t>Middle class</a:t>
            </a:r>
          </a:p>
          <a:p>
            <a:r>
              <a:rPr lang="en-US" sz="2000" dirty="0" smtClean="0"/>
              <a:t>Budget hotels</a:t>
            </a:r>
          </a:p>
          <a:p>
            <a:pPr>
              <a:buNone/>
            </a:pPr>
            <a:endParaRPr lang="en-US" sz="2000" dirty="0" smtClean="0"/>
          </a:p>
          <a:p>
            <a:pPr>
              <a:buNone/>
            </a:pPr>
            <a:r>
              <a:rPr lang="en-US" sz="2000" dirty="0" smtClean="0"/>
              <a:t>Depending on location</a:t>
            </a:r>
          </a:p>
          <a:p>
            <a:r>
              <a:rPr lang="en-US" sz="2000" dirty="0" smtClean="0"/>
              <a:t>Mountain</a:t>
            </a:r>
          </a:p>
          <a:p>
            <a:r>
              <a:rPr lang="en-US" sz="2000" dirty="0" smtClean="0"/>
              <a:t>Seaside</a:t>
            </a:r>
          </a:p>
          <a:p>
            <a:r>
              <a:rPr lang="en-US" sz="2000" dirty="0" smtClean="0"/>
              <a:t>Urban</a:t>
            </a:r>
          </a:p>
          <a:p>
            <a:r>
              <a:rPr lang="en-US" sz="2000" dirty="0" smtClean="0"/>
              <a:t>Spa</a:t>
            </a:r>
          </a:p>
          <a:p>
            <a:r>
              <a:rPr lang="en-US" sz="2000" dirty="0" smtClean="0"/>
              <a:t>Highways</a:t>
            </a:r>
          </a:p>
          <a:p>
            <a:endParaRPr lang="en-US" sz="2000" dirty="0" smtClean="0"/>
          </a:p>
          <a:p>
            <a:pPr>
              <a:buNone/>
            </a:pPr>
            <a:r>
              <a:rPr lang="en-US" sz="2000" dirty="0" smtClean="0"/>
              <a:t>Depending in operation</a:t>
            </a:r>
          </a:p>
          <a:p>
            <a:r>
              <a:rPr lang="en-US" sz="2000" dirty="0" smtClean="0"/>
              <a:t>Continues operation</a:t>
            </a:r>
          </a:p>
          <a:p>
            <a:r>
              <a:rPr lang="en-US" sz="2000" dirty="0" smtClean="0"/>
              <a:t>Seasonal operation</a:t>
            </a:r>
          </a:p>
          <a:p>
            <a:pPr>
              <a:buNone/>
            </a:pPr>
            <a:endParaRPr lang="en-US" sz="2000" dirty="0" smtClean="0"/>
          </a:p>
          <a:p>
            <a:pPr>
              <a:buNone/>
            </a:pPr>
            <a:endParaRPr lang="en-US" sz="2000" dirty="0" smtClean="0"/>
          </a:p>
          <a:p>
            <a:pPr>
              <a:buNone/>
            </a:pPr>
            <a:endParaRPr lang="en-US" sz="2000" dirty="0" smtClean="0"/>
          </a:p>
          <a:p>
            <a:pPr>
              <a:buNone/>
            </a:pPr>
            <a:endParaRPr lang="en-US" sz="2000" dirty="0" smtClean="0"/>
          </a:p>
          <a:p>
            <a:pPr>
              <a:buNone/>
            </a:pPr>
            <a:r>
              <a:rPr lang="en-US" sz="2000" dirty="0" smtClean="0"/>
              <a:t>Depending on the market they are targeting</a:t>
            </a:r>
          </a:p>
          <a:p>
            <a:r>
              <a:rPr lang="en-US" sz="2000" dirty="0" smtClean="0"/>
              <a:t>Commercial hotels</a:t>
            </a:r>
          </a:p>
          <a:p>
            <a:r>
              <a:rPr lang="en-US" sz="2000" dirty="0" smtClean="0"/>
              <a:t>Airport hotels</a:t>
            </a:r>
          </a:p>
          <a:p>
            <a:r>
              <a:rPr lang="en-US" sz="2000" dirty="0" smtClean="0"/>
              <a:t>Apartment hotels</a:t>
            </a:r>
          </a:p>
          <a:p>
            <a:r>
              <a:rPr lang="en-US" sz="2000" dirty="0" smtClean="0"/>
              <a:t>Vacation hotels</a:t>
            </a:r>
          </a:p>
          <a:p>
            <a:r>
              <a:rPr lang="en-US" sz="2000" dirty="0" smtClean="0"/>
              <a:t>Room and breakfast hotels</a:t>
            </a:r>
          </a:p>
          <a:p>
            <a:r>
              <a:rPr lang="en-US" sz="2000" dirty="0" smtClean="0"/>
              <a:t>Timeshare hotels</a:t>
            </a:r>
          </a:p>
          <a:p>
            <a:r>
              <a:rPr lang="en-US" sz="2000" dirty="0" smtClean="0"/>
              <a:t>Casino hotels</a:t>
            </a:r>
            <a:endParaRPr lang="el-GR" sz="20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Διάμεσος">
  <a:themeElements>
    <a:clrScheme name="Διάμεσος">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Διάμεσος">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Διάμεσος">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129</TotalTime>
  <Words>1034</Words>
  <PresentationFormat>Προβολή στην οθόνη (4:3)</PresentationFormat>
  <Paragraphs>306</Paragraphs>
  <Slides>20</Slides>
  <Notes>0</Notes>
  <HiddenSlides>0</HiddenSlides>
  <MMClips>0</MMClips>
  <ScaleCrop>false</ScaleCrop>
  <HeadingPairs>
    <vt:vector size="4" baseType="variant">
      <vt:variant>
        <vt:lpstr>Θέμα</vt:lpstr>
      </vt:variant>
      <vt:variant>
        <vt:i4>1</vt:i4>
      </vt:variant>
      <vt:variant>
        <vt:lpstr>Τίτλοι διαφανειών</vt:lpstr>
      </vt:variant>
      <vt:variant>
        <vt:i4>20</vt:i4>
      </vt:variant>
    </vt:vector>
  </HeadingPairs>
  <TitlesOfParts>
    <vt:vector size="21" baseType="lpstr">
      <vt:lpstr>Διάμεσος</vt:lpstr>
      <vt:lpstr>Τμήμα Διοίκησης Επιχειρήσεων ΤΕΙ Κεντρικής Μακεδονίας MBA in Hospitality and Tourism</vt:lpstr>
      <vt:lpstr>Part One</vt:lpstr>
      <vt:lpstr>Corporation is considered to be any economic entity that produces materials, products or services by appropriately combining the production factors to achieve its objectives</vt:lpstr>
      <vt:lpstr>Management is the process of planning, organizing and control of a business or organization in order to effectively achieve their objectives</vt:lpstr>
      <vt:lpstr>Part two</vt:lpstr>
      <vt:lpstr>As tourism we mean the set of the relationships and phenomena that arise through travel and the residence of individuals in one place of stay. The place of stay for these people is not the main and the permanent place of residence, not their place of work.                                                                                              UNWTO </vt:lpstr>
      <vt:lpstr>Tourist enterprises are distinguished according to their purpose in the following</vt:lpstr>
      <vt:lpstr>Part three</vt:lpstr>
      <vt:lpstr>Hotels can classified according to some of their characteristics</vt:lpstr>
      <vt:lpstr>Hotel Segmentation</vt:lpstr>
      <vt:lpstr>The role of the travel agent is an important factor in the tourism industry because the tourist needs the guidance of an expert and this role can only be played by him who will help him by offering the appropriate advice</vt:lpstr>
      <vt:lpstr>Characteristics of airline companies</vt:lpstr>
      <vt:lpstr>Part Four</vt:lpstr>
      <vt:lpstr>Blue palace, a Luxury Collection Resort &amp; Spa </vt:lpstr>
      <vt:lpstr>Segmentation of the company</vt:lpstr>
      <vt:lpstr>Part Five</vt:lpstr>
      <vt:lpstr>Kipriotis Hotel Group</vt:lpstr>
      <vt:lpstr>Kipriotis Hotel Group</vt:lpstr>
      <vt:lpstr>Front office segmentation</vt:lpstr>
      <vt:lpstr>Διαφάνεια 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Τμήμα Διοίκησης Επιχειρήσεων ΤΕΙ Κεντρικής Μακεδονίας MBA in Hospitality and Tourism</dc:title>
  <dc:creator>User</dc:creator>
  <cp:lastModifiedBy>User</cp:lastModifiedBy>
  <cp:revision>3</cp:revision>
  <dcterms:created xsi:type="dcterms:W3CDTF">2018-03-16T10:42:56Z</dcterms:created>
  <dcterms:modified xsi:type="dcterms:W3CDTF">2018-03-19T15:55:56Z</dcterms:modified>
</cp:coreProperties>
</file>