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301" r:id="rId5"/>
    <p:sldId id="302" r:id="rId6"/>
    <p:sldId id="304" r:id="rId7"/>
    <p:sldId id="303" r:id="rId8"/>
    <p:sldId id="306" r:id="rId9"/>
    <p:sldId id="307" r:id="rId10"/>
    <p:sldId id="308" r:id="rId11"/>
    <p:sldId id="305" r:id="rId12"/>
    <p:sldId id="309" r:id="rId13"/>
    <p:sldId id="310" r:id="rId14"/>
    <p:sldId id="325" r:id="rId15"/>
    <p:sldId id="327" r:id="rId16"/>
    <p:sldId id="323" r:id="rId17"/>
    <p:sldId id="326" r:id="rId18"/>
    <p:sldId id="324" r:id="rId19"/>
    <p:sldId id="328" r:id="rId20"/>
    <p:sldId id="329" r:id="rId21"/>
    <p:sldId id="259" r:id="rId22"/>
    <p:sldId id="266" r:id="rId23"/>
    <p:sldId id="262" r:id="rId24"/>
    <p:sldId id="263" r:id="rId25"/>
    <p:sldId id="264" r:id="rId26"/>
    <p:sldId id="267" r:id="rId27"/>
    <p:sldId id="268" r:id="rId28"/>
    <p:sldId id="269" r:id="rId29"/>
    <p:sldId id="270" r:id="rId30"/>
    <p:sldId id="271" r:id="rId31"/>
    <p:sldId id="272" r:id="rId32"/>
    <p:sldId id="273" r:id="rId33"/>
    <p:sldId id="277" r:id="rId34"/>
    <p:sldId id="278" r:id="rId35"/>
    <p:sldId id="279" r:id="rId36"/>
    <p:sldId id="280" r:id="rId37"/>
    <p:sldId id="281" r:id="rId38"/>
    <p:sldId id="282" r:id="rId39"/>
    <p:sldId id="283" r:id="rId40"/>
    <p:sldId id="284" r:id="rId41"/>
    <p:sldId id="285" r:id="rId42"/>
    <p:sldId id="286" r:id="rId43"/>
    <p:sldId id="287" r:id="rId44"/>
    <p:sldId id="319" r:id="rId45"/>
    <p:sldId id="288" r:id="rId46"/>
    <p:sldId id="289" r:id="rId47"/>
    <p:sldId id="290" r:id="rId48"/>
    <p:sldId id="292" r:id="rId49"/>
    <p:sldId id="291" r:id="rId50"/>
    <p:sldId id="293" r:id="rId51"/>
    <p:sldId id="294" r:id="rId52"/>
    <p:sldId id="295" r:id="rId53"/>
    <p:sldId id="296" r:id="rId54"/>
    <p:sldId id="297" r:id="rId55"/>
    <p:sldId id="298" r:id="rId56"/>
    <p:sldId id="299" r:id="rId57"/>
    <p:sldId id="300" r:id="rId58"/>
    <p:sldId id="311" r:id="rId59"/>
    <p:sldId id="330" r:id="rId60"/>
    <p:sldId id="316" r:id="rId61"/>
    <p:sldId id="312" r:id="rId62"/>
    <p:sldId id="331" r:id="rId63"/>
    <p:sldId id="317" r:id="rId64"/>
    <p:sldId id="314" r:id="rId65"/>
    <p:sldId id="332" r:id="rId66"/>
    <p:sldId id="318" r:id="rId67"/>
    <p:sldId id="315" r:id="rId68"/>
    <p:sldId id="333" r:id="rId69"/>
    <p:sldId id="320" r:id="rId70"/>
    <p:sldId id="321" r:id="rId71"/>
    <p:sldId id="322" r:id="rId72"/>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7" autoAdjust="0"/>
    <p:restoredTop sz="86400" autoAdjust="0"/>
  </p:normalViewPr>
  <p:slideViewPr>
    <p:cSldViewPr>
      <p:cViewPr varScale="1">
        <p:scale>
          <a:sx n="64" d="100"/>
          <a:sy n="64" d="100"/>
        </p:scale>
        <p:origin x="-1332"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68075305-7307-4553-8AC9-67259F06696B}" type="datetimeFigureOut">
              <a:rPr lang="el-GR" smtClean="0"/>
              <a:pPr/>
              <a:t>12/4/2016</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658AFFD-CD5C-44DC-9DE7-813DCD2E31FA}"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68075305-7307-4553-8AC9-67259F06696B}" type="datetimeFigureOut">
              <a:rPr lang="el-GR" smtClean="0"/>
              <a:pPr/>
              <a:t>12/4/2016</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658AFFD-CD5C-44DC-9DE7-813DCD2E31FA}"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68075305-7307-4553-8AC9-67259F06696B}" type="datetimeFigureOut">
              <a:rPr lang="el-GR" smtClean="0"/>
              <a:pPr/>
              <a:t>12/4/2016</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658AFFD-CD5C-44DC-9DE7-813DCD2E31FA}"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68075305-7307-4553-8AC9-67259F06696B}" type="datetimeFigureOut">
              <a:rPr lang="el-GR" smtClean="0"/>
              <a:pPr/>
              <a:t>12/4/2016</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658AFFD-CD5C-44DC-9DE7-813DCD2E31FA}"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68075305-7307-4553-8AC9-67259F06696B}" type="datetimeFigureOut">
              <a:rPr lang="el-GR" smtClean="0"/>
              <a:pPr/>
              <a:t>12/4/2016</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658AFFD-CD5C-44DC-9DE7-813DCD2E31FA}"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68075305-7307-4553-8AC9-67259F06696B}" type="datetimeFigureOut">
              <a:rPr lang="el-GR" smtClean="0"/>
              <a:pPr/>
              <a:t>12/4/2016</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5658AFFD-CD5C-44DC-9DE7-813DCD2E31FA}"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68075305-7307-4553-8AC9-67259F06696B}" type="datetimeFigureOut">
              <a:rPr lang="el-GR" smtClean="0"/>
              <a:pPr/>
              <a:t>12/4/2016</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5658AFFD-CD5C-44DC-9DE7-813DCD2E31FA}"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68075305-7307-4553-8AC9-67259F06696B}" type="datetimeFigureOut">
              <a:rPr lang="el-GR" smtClean="0"/>
              <a:pPr/>
              <a:t>12/4/2016</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5658AFFD-CD5C-44DC-9DE7-813DCD2E31FA}"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68075305-7307-4553-8AC9-67259F06696B}" type="datetimeFigureOut">
              <a:rPr lang="el-GR" smtClean="0"/>
              <a:pPr/>
              <a:t>12/4/2016</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5658AFFD-CD5C-44DC-9DE7-813DCD2E31FA}"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68075305-7307-4553-8AC9-67259F06696B}" type="datetimeFigureOut">
              <a:rPr lang="el-GR" smtClean="0"/>
              <a:pPr/>
              <a:t>12/4/2016</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5658AFFD-CD5C-44DC-9DE7-813DCD2E31FA}"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68075305-7307-4553-8AC9-67259F06696B}" type="datetimeFigureOut">
              <a:rPr lang="el-GR" smtClean="0"/>
              <a:pPr/>
              <a:t>12/4/2016</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5658AFFD-CD5C-44DC-9DE7-813DCD2E31FA}"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075305-7307-4553-8AC9-67259F06696B}" type="datetimeFigureOut">
              <a:rPr lang="el-GR" smtClean="0"/>
              <a:pPr/>
              <a:t>12/4/2016</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8AFFD-CD5C-44DC-9DE7-813DCD2E31FA}"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3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5.bin"/></Relationships>
</file>

<file path=ppt/slides/_rels/slide4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4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xml"/><Relationship Id="rId4" Type="http://schemas.openxmlformats.org/officeDocument/2006/relationships/image" Target="../media/image65.png"/></Relationships>
</file>

<file path=ppt/slides/_rels/slide48.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 Id="rId4" Type="http://schemas.openxmlformats.org/officeDocument/2006/relationships/image" Target="../media/image73.png"/></Relationships>
</file>

<file path=ppt/slides/_rels/slide5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 Id="rId4" Type="http://schemas.openxmlformats.org/officeDocument/2006/relationships/image" Target="../media/image77.png"/></Relationships>
</file>

<file path=ppt/slides/_rels/slide54.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7.xml"/><Relationship Id="rId4" Type="http://schemas.openxmlformats.org/officeDocument/2006/relationships/image" Target="../media/image81.png"/></Relationships>
</file>

<file path=ppt/slides/_rels/slide56.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95.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403648" y="1700808"/>
            <a:ext cx="5924550" cy="32194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668344" y="116633"/>
            <a:ext cx="1335995" cy="8698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TextBox 6"/>
          <p:cNvSpPr txBox="1"/>
          <p:nvPr/>
        </p:nvSpPr>
        <p:spPr>
          <a:xfrm>
            <a:off x="1115616" y="1093386"/>
            <a:ext cx="6284590" cy="461665"/>
          </a:xfrm>
          <a:prstGeom prst="rect">
            <a:avLst/>
          </a:prstGeom>
          <a:noFill/>
        </p:spPr>
        <p:txBody>
          <a:bodyPr wrap="square" rtlCol="0">
            <a:spAutoFit/>
          </a:bodyPr>
          <a:lstStyle/>
          <a:p>
            <a:pPr algn="ctr"/>
            <a:r>
              <a:rPr lang="en-US" sz="2400" dirty="0" smtClean="0"/>
              <a:t>A</a:t>
            </a:r>
            <a:r>
              <a:rPr lang="el-GR" sz="2400" dirty="0" smtClean="0"/>
              <a:t>νακατσκευή πυρόπληκτων κτιρίων Κρι Κ</a:t>
            </a:r>
            <a:r>
              <a:rPr lang="el-GR" sz="2000" dirty="0" smtClean="0"/>
              <a:t>ρι</a:t>
            </a:r>
            <a:endParaRPr lang="el-GR" sz="2000" dirty="0"/>
          </a:p>
        </p:txBody>
      </p:sp>
      <p:sp>
        <p:nvSpPr>
          <p:cNvPr id="9" name="TextBox 8"/>
          <p:cNvSpPr txBox="1"/>
          <p:nvPr/>
        </p:nvSpPr>
        <p:spPr>
          <a:xfrm>
            <a:off x="179512" y="5840852"/>
            <a:ext cx="2952328" cy="646331"/>
          </a:xfrm>
          <a:prstGeom prst="rect">
            <a:avLst/>
          </a:prstGeom>
          <a:noFill/>
        </p:spPr>
        <p:txBody>
          <a:bodyPr wrap="square" rtlCol="0">
            <a:spAutoFit/>
          </a:bodyPr>
          <a:lstStyle/>
          <a:p>
            <a:r>
              <a:rPr lang="el-GR" dirty="0" smtClean="0">
                <a:latin typeface="Arial" pitchFamily="34" charset="0"/>
                <a:cs typeface="Arial" pitchFamily="34" charset="0"/>
              </a:rPr>
              <a:t>Τσιώλης Χρήστος</a:t>
            </a:r>
          </a:p>
          <a:p>
            <a:r>
              <a:rPr lang="el-GR" dirty="0" smtClean="0">
                <a:latin typeface="Arial" pitchFamily="34" charset="0"/>
                <a:cs typeface="Arial" pitchFamily="34" charset="0"/>
              </a:rPr>
              <a:t>Αργυρίου Αργύρης</a:t>
            </a:r>
            <a:endParaRPr lang="el-GR" dirty="0">
              <a:latin typeface="Arial" pitchFamily="34" charset="0"/>
              <a:cs typeface="Arial" pitchFamily="34" charset="0"/>
            </a:endParaRPr>
          </a:p>
        </p:txBody>
      </p:sp>
      <p:sp>
        <p:nvSpPr>
          <p:cNvPr id="10" name="TextBox 9"/>
          <p:cNvSpPr txBox="1"/>
          <p:nvPr/>
        </p:nvSpPr>
        <p:spPr>
          <a:xfrm>
            <a:off x="6084168" y="5840852"/>
            <a:ext cx="2920171" cy="646331"/>
          </a:xfrm>
          <a:prstGeom prst="rect">
            <a:avLst/>
          </a:prstGeom>
          <a:noFill/>
        </p:spPr>
        <p:txBody>
          <a:bodyPr wrap="square" rtlCol="0">
            <a:spAutoFit/>
          </a:bodyPr>
          <a:lstStyle/>
          <a:p>
            <a:r>
              <a:rPr lang="el-GR" dirty="0" smtClean="0">
                <a:latin typeface="Arial" pitchFamily="34" charset="0"/>
                <a:cs typeface="Arial" pitchFamily="34" charset="0"/>
              </a:rPr>
              <a:t>Επιβλέπων καθηγητής:</a:t>
            </a:r>
          </a:p>
          <a:p>
            <a:r>
              <a:rPr lang="el-GR" dirty="0" smtClean="0">
                <a:latin typeface="Arial" pitchFamily="34" charset="0"/>
                <a:cs typeface="Arial" pitchFamily="34" charset="0"/>
              </a:rPr>
              <a:t>Σους Ισαάμ</a:t>
            </a:r>
            <a:endParaRPr lang="el-GR" dirty="0">
              <a:latin typeface="Arial" pitchFamily="34" charset="0"/>
              <a:cs typeface="Arial" pitchFamily="34" charset="0"/>
            </a:endParaRPr>
          </a:p>
        </p:txBody>
      </p:sp>
      <p:sp>
        <p:nvSpPr>
          <p:cNvPr id="11" name="TextBox 10"/>
          <p:cNvSpPr txBox="1"/>
          <p:nvPr/>
        </p:nvSpPr>
        <p:spPr>
          <a:xfrm>
            <a:off x="2915816" y="6487183"/>
            <a:ext cx="3024336" cy="261610"/>
          </a:xfrm>
          <a:prstGeom prst="rect">
            <a:avLst/>
          </a:prstGeom>
          <a:noFill/>
        </p:spPr>
        <p:txBody>
          <a:bodyPr wrap="square" rtlCol="0">
            <a:spAutoFit/>
          </a:bodyPr>
          <a:lstStyle/>
          <a:p>
            <a:pPr algn="ctr"/>
            <a:r>
              <a:rPr lang="el-GR" sz="1100" dirty="0" smtClean="0">
                <a:latin typeface="Arial" pitchFamily="34" charset="0"/>
                <a:cs typeface="Arial" pitchFamily="34" charset="0"/>
              </a:rPr>
              <a:t>Σέρρες, Απρίλιος 2016</a:t>
            </a:r>
            <a:endParaRPr lang="el-GR" sz="1100" dirty="0">
              <a:latin typeface="Arial" pitchFamily="34" charset="0"/>
              <a:cs typeface="Arial" pitchFamily="34" charset="0"/>
            </a:endParaRPr>
          </a:p>
        </p:txBody>
      </p:sp>
    </p:spTree>
    <p:extLst>
      <p:ext uri="{BB962C8B-B14F-4D97-AF65-F5344CB8AC3E}">
        <p14:creationId xmlns:p14="http://schemas.microsoft.com/office/powerpoint/2010/main" xmlns="" val="24026580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pic>
        <p:nvPicPr>
          <p:cNvPr id="4" name="3 - Θέση περιεχομένου" descr="DSCN1626.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pic>
        <p:nvPicPr>
          <p:cNvPr id="4" name="3 - Θέση περιεχομένου" descr="DSCN0517.JPG"/>
          <p:cNvPicPr>
            <a:picLocks noGrp="1" noChangeAspect="1"/>
          </p:cNvPicPr>
          <p:nvPr>
            <p:ph idx="1"/>
          </p:nvPr>
        </p:nvPicPr>
        <p:blipFill>
          <a:blip r:embed="rId2" cstate="print"/>
          <a:stretch>
            <a:fillRect/>
          </a:stretch>
        </p:blipFill>
        <p:spPr>
          <a:xfrm>
            <a:off x="0" y="0"/>
            <a:ext cx="9143999" cy="68580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pic>
        <p:nvPicPr>
          <p:cNvPr id="4" name="3 - Θέση περιεχομένου" descr="DSCN1296.JPG"/>
          <p:cNvPicPr>
            <a:picLocks noGrp="1" noChangeAspect="1"/>
          </p:cNvPicPr>
          <p:nvPr>
            <p:ph idx="1"/>
          </p:nvPr>
        </p:nvPicPr>
        <p:blipFill>
          <a:blip r:embed="rId2" cstate="print"/>
          <a:stretch>
            <a:fillRect/>
          </a:stretch>
        </p:blipFill>
        <p:spPr>
          <a:xfrm>
            <a:off x="0" y="0"/>
            <a:ext cx="9143999" cy="685800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pic>
        <p:nvPicPr>
          <p:cNvPr id="4" name="3 - Θέση περιεχομένου" descr="DSCN1281.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9835" y="827421"/>
            <a:ext cx="3384376" cy="369332"/>
          </a:xfrm>
          <a:prstGeom prst="rect">
            <a:avLst/>
          </a:prstGeom>
          <a:noFill/>
        </p:spPr>
        <p:txBody>
          <a:bodyPr wrap="square" rtlCol="0">
            <a:spAutoFit/>
          </a:bodyPr>
          <a:lstStyle/>
          <a:p>
            <a:r>
              <a:rPr lang="el-GR" dirty="0" smtClean="0"/>
              <a:t>Βόρεια όψη</a:t>
            </a:r>
            <a:endParaRPr lang="el-GR" dirty="0"/>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51520" y="1196753"/>
            <a:ext cx="8712968" cy="2376264"/>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2915816" y="82416"/>
            <a:ext cx="2448272" cy="400110"/>
          </a:xfrm>
          <a:prstGeom prst="rect">
            <a:avLst/>
          </a:prstGeom>
          <a:noFill/>
        </p:spPr>
        <p:txBody>
          <a:bodyPr wrap="square" rtlCol="0">
            <a:spAutoFit/>
          </a:bodyPr>
          <a:lstStyle/>
          <a:p>
            <a:r>
              <a:rPr lang="el-GR" sz="2000" b="1" dirty="0" smtClean="0"/>
              <a:t>Αρχιτεκτονικά</a:t>
            </a:r>
            <a:r>
              <a:rPr lang="el-GR" b="1" dirty="0" smtClean="0"/>
              <a:t> σχέδια</a:t>
            </a:r>
            <a:endParaRPr lang="el-GR" b="1" dirty="0"/>
          </a:p>
        </p:txBody>
      </p:sp>
      <p:pic>
        <p:nvPicPr>
          <p:cNvPr id="7" name="Picture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51520" y="4132778"/>
            <a:ext cx="8712968" cy="2609552"/>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395536" y="3763446"/>
            <a:ext cx="2952328" cy="369332"/>
          </a:xfrm>
          <a:prstGeom prst="rect">
            <a:avLst/>
          </a:prstGeom>
          <a:noFill/>
        </p:spPr>
        <p:txBody>
          <a:bodyPr wrap="square" rtlCol="0">
            <a:spAutoFit/>
          </a:bodyPr>
          <a:lstStyle/>
          <a:p>
            <a:r>
              <a:rPr lang="el-GR" dirty="0" smtClean="0"/>
              <a:t>Ανατολική όψη</a:t>
            </a:r>
            <a:endParaRPr lang="el-GR" dirty="0"/>
          </a:p>
        </p:txBody>
      </p:sp>
      <p:sp>
        <p:nvSpPr>
          <p:cNvPr id="9" name="TextBox 8"/>
          <p:cNvSpPr txBox="1"/>
          <p:nvPr/>
        </p:nvSpPr>
        <p:spPr>
          <a:xfrm>
            <a:off x="3275856" y="642350"/>
            <a:ext cx="2376264" cy="369332"/>
          </a:xfrm>
          <a:prstGeom prst="rect">
            <a:avLst/>
          </a:prstGeom>
          <a:noFill/>
        </p:spPr>
        <p:txBody>
          <a:bodyPr wrap="square" rtlCol="0">
            <a:spAutoFit/>
          </a:bodyPr>
          <a:lstStyle/>
          <a:p>
            <a:r>
              <a:rPr lang="el-GR" i="1" dirty="0" smtClean="0"/>
              <a:t>Αποθήκη 1,2</a:t>
            </a:r>
            <a:endParaRPr lang="el-GR" i="1" dirty="0"/>
          </a:p>
        </p:txBody>
      </p:sp>
    </p:spTree>
    <p:extLst>
      <p:ext uri="{BB962C8B-B14F-4D97-AF65-F5344CB8AC3E}">
        <p14:creationId xmlns:p14="http://schemas.microsoft.com/office/powerpoint/2010/main" xmlns="" val="2253143331"/>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5400000">
            <a:off x="1622152" y="-362044"/>
            <a:ext cx="5955229" cy="7976415"/>
          </a:xfrm>
          <a:prstGeom prst="rect">
            <a:avLst/>
          </a:prstGeom>
          <a:ln>
            <a:noFill/>
          </a:ln>
          <a:effectLst>
            <a:outerShdw blurRad="190500" algn="tl" rotWithShape="0">
              <a:srgbClr val="000000">
                <a:alpha val="70000"/>
              </a:srgbClr>
            </a:outerShdw>
          </a:effectLst>
        </p:spPr>
      </p:pic>
      <p:sp>
        <p:nvSpPr>
          <p:cNvPr id="3" name="TextBox 2"/>
          <p:cNvSpPr txBox="1"/>
          <p:nvPr/>
        </p:nvSpPr>
        <p:spPr>
          <a:xfrm>
            <a:off x="2843808" y="213154"/>
            <a:ext cx="3888432" cy="369332"/>
          </a:xfrm>
          <a:prstGeom prst="rect">
            <a:avLst/>
          </a:prstGeom>
          <a:noFill/>
        </p:spPr>
        <p:txBody>
          <a:bodyPr wrap="square" rtlCol="0">
            <a:spAutoFit/>
          </a:bodyPr>
          <a:lstStyle/>
          <a:p>
            <a:r>
              <a:rPr lang="el-GR" dirty="0" smtClean="0"/>
              <a:t>Κάτοψη αποθήκης 1,2</a:t>
            </a:r>
            <a:endParaRPr lang="el-GR" dirty="0"/>
          </a:p>
        </p:txBody>
      </p:sp>
    </p:spTree>
    <p:extLst>
      <p:ext uri="{BB962C8B-B14F-4D97-AF65-F5344CB8AC3E}">
        <p14:creationId xmlns:p14="http://schemas.microsoft.com/office/powerpoint/2010/main" xmlns="" val="686669567"/>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796136" y="260648"/>
            <a:ext cx="3150290" cy="6020788"/>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45500" y="2708920"/>
            <a:ext cx="5152595" cy="3460006"/>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780533" y="323364"/>
            <a:ext cx="3816424" cy="369332"/>
          </a:xfrm>
          <a:prstGeom prst="rect">
            <a:avLst/>
          </a:prstGeom>
          <a:noFill/>
        </p:spPr>
        <p:txBody>
          <a:bodyPr wrap="square" rtlCol="0">
            <a:spAutoFit/>
          </a:bodyPr>
          <a:lstStyle/>
          <a:p>
            <a:r>
              <a:rPr lang="el-GR" dirty="0" smtClean="0"/>
              <a:t>Κάτοψη αποθήκης 3</a:t>
            </a:r>
            <a:endParaRPr lang="el-GR" dirty="0"/>
          </a:p>
        </p:txBody>
      </p:sp>
      <p:sp>
        <p:nvSpPr>
          <p:cNvPr id="10" name="TextBox 9"/>
          <p:cNvSpPr txBox="1"/>
          <p:nvPr/>
        </p:nvSpPr>
        <p:spPr>
          <a:xfrm>
            <a:off x="646528" y="1578067"/>
            <a:ext cx="1840924" cy="369332"/>
          </a:xfrm>
          <a:prstGeom prst="rect">
            <a:avLst/>
          </a:prstGeom>
          <a:noFill/>
        </p:spPr>
        <p:txBody>
          <a:bodyPr wrap="square" rtlCol="0">
            <a:spAutoFit/>
          </a:bodyPr>
          <a:lstStyle/>
          <a:p>
            <a:r>
              <a:rPr lang="el-GR" dirty="0" smtClean="0"/>
              <a:t>Ανατολική όψη</a:t>
            </a:r>
          </a:p>
        </p:txBody>
      </p:sp>
      <p:cxnSp>
        <p:nvCxnSpPr>
          <p:cNvPr id="12" name="Elbow Connector 11"/>
          <p:cNvCxnSpPr/>
          <p:nvPr/>
        </p:nvCxnSpPr>
        <p:spPr>
          <a:xfrm>
            <a:off x="3059832" y="508030"/>
            <a:ext cx="1872208" cy="328682"/>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479764" y="1762733"/>
            <a:ext cx="342033" cy="4421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866173012"/>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04587" y="636352"/>
            <a:ext cx="8171869" cy="2466667"/>
          </a:xfrm>
          <a:prstGeom prst="rect">
            <a:avLst/>
          </a:prstGeom>
        </p:spPr>
      </p:pic>
      <p:sp>
        <p:nvSpPr>
          <p:cNvPr id="4" name="TextBox 3"/>
          <p:cNvSpPr txBox="1"/>
          <p:nvPr/>
        </p:nvSpPr>
        <p:spPr>
          <a:xfrm>
            <a:off x="563001" y="266443"/>
            <a:ext cx="3816424" cy="369332"/>
          </a:xfrm>
          <a:prstGeom prst="rect">
            <a:avLst/>
          </a:prstGeom>
          <a:noFill/>
        </p:spPr>
        <p:txBody>
          <a:bodyPr wrap="square" rtlCol="0">
            <a:spAutoFit/>
          </a:bodyPr>
          <a:lstStyle/>
          <a:p>
            <a:r>
              <a:rPr lang="el-GR" dirty="0" smtClean="0"/>
              <a:t>Βόρεια όψη αποθήκης 4 (έτοιμα 1)</a:t>
            </a:r>
            <a:endParaRPr lang="el-GR" dirty="0"/>
          </a:p>
        </p:txBody>
      </p:sp>
      <p:pic>
        <p:nvPicPr>
          <p:cNvPr id="6" name="Picture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33793" y="3893270"/>
            <a:ext cx="8113455" cy="2848098"/>
          </a:xfrm>
          <a:prstGeom prst="rect">
            <a:avLst/>
          </a:prstGeom>
        </p:spPr>
      </p:pic>
      <p:sp>
        <p:nvSpPr>
          <p:cNvPr id="7" name="TextBox 6"/>
          <p:cNvSpPr txBox="1"/>
          <p:nvPr/>
        </p:nvSpPr>
        <p:spPr>
          <a:xfrm>
            <a:off x="683568" y="3416702"/>
            <a:ext cx="2712855" cy="369332"/>
          </a:xfrm>
          <a:prstGeom prst="rect">
            <a:avLst/>
          </a:prstGeom>
          <a:noFill/>
        </p:spPr>
        <p:txBody>
          <a:bodyPr wrap="square" rtlCol="0">
            <a:spAutoFit/>
          </a:bodyPr>
          <a:lstStyle/>
          <a:p>
            <a:r>
              <a:rPr lang="el-GR" dirty="0" smtClean="0"/>
              <a:t>Ανατολική όψη</a:t>
            </a:r>
            <a:endParaRPr lang="el-GR" dirty="0"/>
          </a:p>
        </p:txBody>
      </p:sp>
    </p:spTree>
    <p:extLst>
      <p:ext uri="{BB962C8B-B14F-4D97-AF65-F5344CB8AC3E}">
        <p14:creationId xmlns:p14="http://schemas.microsoft.com/office/powerpoint/2010/main" xmlns="" val="1964276284"/>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5400000">
            <a:off x="1926183" y="-261886"/>
            <a:ext cx="5194798" cy="8112073"/>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3203848" y="764704"/>
            <a:ext cx="2376264" cy="369332"/>
          </a:xfrm>
          <a:prstGeom prst="rect">
            <a:avLst/>
          </a:prstGeom>
          <a:noFill/>
        </p:spPr>
        <p:txBody>
          <a:bodyPr wrap="square" rtlCol="0">
            <a:spAutoFit/>
          </a:bodyPr>
          <a:lstStyle/>
          <a:p>
            <a:r>
              <a:rPr lang="el-GR" dirty="0" smtClean="0"/>
              <a:t>Κάτοψη έτοιμα 1</a:t>
            </a:r>
            <a:endParaRPr lang="el-GR" dirty="0"/>
          </a:p>
        </p:txBody>
      </p:sp>
    </p:spTree>
    <p:extLst>
      <p:ext uri="{BB962C8B-B14F-4D97-AF65-F5344CB8AC3E}">
        <p14:creationId xmlns:p14="http://schemas.microsoft.com/office/powerpoint/2010/main" xmlns="" val="5647509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31639" y="701115"/>
            <a:ext cx="6595639" cy="5866667"/>
          </a:xfrm>
          <a:prstGeom prst="rect">
            <a:avLst/>
          </a:prstGeom>
        </p:spPr>
      </p:pic>
      <p:sp>
        <p:nvSpPr>
          <p:cNvPr id="3" name="TextBox 2"/>
          <p:cNvSpPr txBox="1"/>
          <p:nvPr/>
        </p:nvSpPr>
        <p:spPr>
          <a:xfrm>
            <a:off x="1907704" y="260648"/>
            <a:ext cx="3816424" cy="369332"/>
          </a:xfrm>
          <a:prstGeom prst="rect">
            <a:avLst/>
          </a:prstGeom>
          <a:noFill/>
        </p:spPr>
        <p:txBody>
          <a:bodyPr wrap="square" rtlCol="0">
            <a:spAutoFit/>
          </a:bodyPr>
          <a:lstStyle/>
          <a:p>
            <a:r>
              <a:rPr lang="el-GR" dirty="0" smtClean="0"/>
              <a:t>Κάτοψη Αποθήκη 5 ( Ετοιμα 2)</a:t>
            </a:r>
            <a:endParaRPr lang="el-GR" dirty="0"/>
          </a:p>
        </p:txBody>
      </p:sp>
    </p:spTree>
    <p:extLst>
      <p:ext uri="{BB962C8B-B14F-4D97-AF65-F5344CB8AC3E}">
        <p14:creationId xmlns:p14="http://schemas.microsoft.com/office/powerpoint/2010/main" xmlns="" val="580018032"/>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dirty="0" smtClean="0"/>
              <a:t>Εισαγωγή</a:t>
            </a:r>
            <a:endParaRPr lang="el-GR" dirty="0"/>
          </a:p>
        </p:txBody>
      </p:sp>
      <p:sp>
        <p:nvSpPr>
          <p:cNvPr id="3" name="Content Placeholder 2"/>
          <p:cNvSpPr>
            <a:spLocks noGrp="1"/>
          </p:cNvSpPr>
          <p:nvPr>
            <p:ph idx="1"/>
          </p:nvPr>
        </p:nvSpPr>
        <p:spPr/>
        <p:txBody>
          <a:bodyPr>
            <a:normAutofit/>
          </a:bodyPr>
          <a:lstStyle/>
          <a:p>
            <a:r>
              <a:rPr lang="el-GR" sz="2000" dirty="0" smtClean="0">
                <a:cs typeface="Arial" pitchFamily="34" charset="0"/>
              </a:rPr>
              <a:t>Ιδέα της πτυχιακής ήταν η αποκατάσταση κτιρίων Κρι Κρι από την καταστροφική πυρκαγιά τον Δεκέμβρη του 2013.</a:t>
            </a:r>
          </a:p>
          <a:p>
            <a:r>
              <a:rPr lang="el-GR" sz="2000" dirty="0" smtClean="0">
                <a:cs typeface="Arial" pitchFamily="34" charset="0"/>
              </a:rPr>
              <a:t>Ετσι λοιπόν, με την βοήθεια των</a:t>
            </a:r>
            <a:r>
              <a:rPr lang="en-US" sz="2000" dirty="0" smtClean="0">
                <a:cs typeface="Arial" pitchFamily="34" charset="0"/>
              </a:rPr>
              <a:t> </a:t>
            </a:r>
            <a:r>
              <a:rPr lang="el-GR" sz="2000" dirty="0" smtClean="0">
                <a:cs typeface="Arial" pitchFamily="34" charset="0"/>
              </a:rPr>
              <a:t>αρχιτεκτονικών προγραμμάτων </a:t>
            </a:r>
            <a:r>
              <a:rPr lang="en-US" sz="2000" dirty="0" err="1" smtClean="0">
                <a:cs typeface="Arial" pitchFamily="34" charset="0"/>
              </a:rPr>
              <a:t>Autocad</a:t>
            </a:r>
            <a:r>
              <a:rPr lang="el-GR" sz="2000" dirty="0" smtClean="0">
                <a:cs typeface="Arial" pitchFamily="34" charset="0"/>
              </a:rPr>
              <a:t>  2010 και Α</a:t>
            </a:r>
            <a:r>
              <a:rPr lang="en-US" sz="2000" dirty="0" err="1" smtClean="0">
                <a:cs typeface="Arial" pitchFamily="34" charset="0"/>
              </a:rPr>
              <a:t>rchicad</a:t>
            </a:r>
            <a:r>
              <a:rPr lang="el-GR" sz="2000" dirty="0" smtClean="0">
                <a:cs typeface="Arial" pitchFamily="34" charset="0"/>
              </a:rPr>
              <a:t> 2015 σχεδιάσαμε τα κτήρια και με το στατικό πρόγραμμα </a:t>
            </a:r>
            <a:r>
              <a:rPr lang="en-US" sz="2000" dirty="0" smtClean="0">
                <a:cs typeface="Arial" pitchFamily="34" charset="0"/>
              </a:rPr>
              <a:t>Autodesk Robot Structural Analysis Professional 2014</a:t>
            </a:r>
            <a:r>
              <a:rPr lang="el-GR" sz="2000" dirty="0" smtClean="0">
                <a:cs typeface="Arial" pitchFamily="34" charset="0"/>
              </a:rPr>
              <a:t> μελετήσαμε τη στατική ανάλυση του φορέα των μεταλλικών βιομηχανικών κατασκευών.</a:t>
            </a:r>
            <a:endParaRPr lang="el-GR" sz="2000" dirty="0">
              <a:cs typeface="Arial" pitchFamily="34" charset="0"/>
            </a:endParaRPr>
          </a:p>
        </p:txBody>
      </p:sp>
    </p:spTree>
    <p:extLst>
      <p:ext uri="{BB962C8B-B14F-4D97-AF65-F5344CB8AC3E}">
        <p14:creationId xmlns:p14="http://schemas.microsoft.com/office/powerpoint/2010/main" xmlns="" val="158344719"/>
      </p:ext>
    </p:extLst>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22934" y="959775"/>
            <a:ext cx="8213155" cy="3890789"/>
          </a:xfrm>
          <a:prstGeom prst="rect">
            <a:avLst/>
          </a:prstGeom>
        </p:spPr>
      </p:pic>
      <p:sp>
        <p:nvSpPr>
          <p:cNvPr id="3" name="TextBox 2"/>
          <p:cNvSpPr txBox="1"/>
          <p:nvPr/>
        </p:nvSpPr>
        <p:spPr>
          <a:xfrm>
            <a:off x="552952" y="260648"/>
            <a:ext cx="1800200" cy="369332"/>
          </a:xfrm>
          <a:prstGeom prst="rect">
            <a:avLst/>
          </a:prstGeom>
          <a:noFill/>
        </p:spPr>
        <p:txBody>
          <a:bodyPr wrap="square" rtlCol="0">
            <a:spAutoFit/>
          </a:bodyPr>
          <a:lstStyle/>
          <a:p>
            <a:r>
              <a:rPr lang="el-GR" dirty="0" smtClean="0"/>
              <a:t>Νότια όψη</a:t>
            </a:r>
            <a:endParaRPr lang="el-GR" dirty="0"/>
          </a:p>
        </p:txBody>
      </p:sp>
    </p:spTree>
    <p:extLst>
      <p:ext uri="{BB962C8B-B14F-4D97-AF65-F5344CB8AC3E}">
        <p14:creationId xmlns:p14="http://schemas.microsoft.com/office/powerpoint/2010/main" xmlns="" val="356606680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71472" y="642918"/>
            <a:ext cx="8301038" cy="2143116"/>
          </a:xfrm>
        </p:spPr>
        <p:txBody>
          <a:bodyPr>
            <a:noAutofit/>
          </a:bodyPr>
          <a:lstStyle/>
          <a:p>
            <a:r>
              <a:rPr lang="el-GR" sz="2000" dirty="0" smtClean="0">
                <a:solidFill>
                  <a:schemeClr val="tx1"/>
                </a:solidFill>
                <a:latin typeface="+mn-lt"/>
                <a:cs typeface="Arial" pitchFamily="34" charset="0"/>
              </a:rPr>
              <a:t>Ο φέροντας οργανισμός ενός βιομηχανικού μεταλλικού κτιρίου ή ενός μεταλλικού υπόστεγου μπορεί να αποτελείται από τους κύριους φορείς, τις </a:t>
            </a:r>
            <a:r>
              <a:rPr lang="el-GR" sz="2000" dirty="0" err="1" smtClean="0">
                <a:solidFill>
                  <a:schemeClr val="tx1"/>
                </a:solidFill>
                <a:latin typeface="+mn-lt"/>
                <a:cs typeface="Arial" pitchFamily="34" charset="0"/>
              </a:rPr>
              <a:t>κεφαλοδοκούς</a:t>
            </a:r>
            <a:r>
              <a:rPr lang="el-GR" sz="2000" dirty="0" smtClean="0">
                <a:solidFill>
                  <a:schemeClr val="tx1"/>
                </a:solidFill>
                <a:latin typeface="+mn-lt"/>
                <a:cs typeface="Arial" pitchFamily="34" charset="0"/>
              </a:rPr>
              <a:t>, τις </a:t>
            </a:r>
            <a:r>
              <a:rPr lang="el-GR" sz="2000" dirty="0" err="1" smtClean="0">
                <a:solidFill>
                  <a:schemeClr val="tx1"/>
                </a:solidFill>
                <a:latin typeface="+mn-lt"/>
                <a:cs typeface="Arial" pitchFamily="34" charset="0"/>
              </a:rPr>
              <a:t>τεγίδες</a:t>
            </a:r>
            <a:r>
              <a:rPr lang="el-GR" sz="2000" dirty="0" smtClean="0">
                <a:solidFill>
                  <a:schemeClr val="tx1"/>
                </a:solidFill>
                <a:latin typeface="+mn-lt"/>
                <a:cs typeface="Arial" pitchFamily="34" charset="0"/>
              </a:rPr>
              <a:t>, τις </a:t>
            </a:r>
            <a:r>
              <a:rPr lang="el-GR" sz="2000" dirty="0" err="1" smtClean="0">
                <a:solidFill>
                  <a:schemeClr val="tx1"/>
                </a:solidFill>
                <a:latin typeface="+mn-lt"/>
                <a:cs typeface="Arial" pitchFamily="34" charset="0"/>
              </a:rPr>
              <a:t>μηκίδες</a:t>
            </a:r>
            <a:r>
              <a:rPr lang="el-GR" sz="2000" dirty="0" smtClean="0">
                <a:solidFill>
                  <a:schemeClr val="tx1"/>
                </a:solidFill>
                <a:latin typeface="+mn-lt"/>
                <a:cs typeface="Arial" pitchFamily="34" charset="0"/>
              </a:rPr>
              <a:t> πλευρικών και μετωπικών όψεων, τους μετωπικούς στύλους, τους οριζόντιους και κατακόρυφους συνδέσμους δυσκαμψίας, τους ελκυστήρες </a:t>
            </a:r>
            <a:r>
              <a:rPr lang="el-GR" sz="2000" dirty="0" err="1" smtClean="0">
                <a:solidFill>
                  <a:schemeClr val="tx1"/>
                </a:solidFill>
                <a:latin typeface="+mn-lt"/>
                <a:cs typeface="Arial" pitchFamily="34" charset="0"/>
              </a:rPr>
              <a:t>τεγίδων</a:t>
            </a:r>
            <a:r>
              <a:rPr lang="el-GR" sz="2000" dirty="0" smtClean="0">
                <a:solidFill>
                  <a:schemeClr val="tx1"/>
                </a:solidFill>
                <a:latin typeface="+mn-lt"/>
                <a:cs typeface="Arial" pitchFamily="34" charset="0"/>
              </a:rPr>
              <a:t> και τους ελκυστήρες </a:t>
            </a:r>
            <a:r>
              <a:rPr lang="el-GR" sz="2000" dirty="0" err="1" smtClean="0">
                <a:solidFill>
                  <a:schemeClr val="tx1"/>
                </a:solidFill>
                <a:latin typeface="+mn-lt"/>
                <a:cs typeface="Arial" pitchFamily="34" charset="0"/>
              </a:rPr>
              <a:t>μηκίδων</a:t>
            </a:r>
            <a:r>
              <a:rPr lang="el-GR" sz="2000" dirty="0" smtClean="0">
                <a:solidFill>
                  <a:schemeClr val="tx1"/>
                </a:solidFill>
                <a:latin typeface="+mn-lt"/>
                <a:cs typeface="Arial" pitchFamily="34" charset="0"/>
              </a:rPr>
              <a:t> πλευρικών όψεων, όπως φαίνεται στο παρακάτω σχήμ</a:t>
            </a:r>
            <a:r>
              <a:rPr lang="el-GR" sz="2000" dirty="0" smtClean="0">
                <a:solidFill>
                  <a:schemeClr val="tx1"/>
                </a:solidFill>
                <a:latin typeface="+mn-lt"/>
              </a:rPr>
              <a:t>α</a:t>
            </a:r>
            <a:r>
              <a:rPr lang="el-GR" sz="2000" b="1" dirty="0" smtClean="0">
                <a:solidFill>
                  <a:schemeClr val="tx1"/>
                </a:solidFill>
                <a:latin typeface="+mn-lt"/>
              </a:rPr>
              <a:t>.</a:t>
            </a:r>
            <a:r>
              <a:rPr lang="el-GR" b="1" dirty="0" smtClean="0">
                <a:solidFill>
                  <a:srgbClr val="FFFF00"/>
                </a:solidFill>
              </a:rPr>
              <a:t/>
            </a:r>
            <a:br>
              <a:rPr lang="el-GR" b="1" dirty="0" smtClean="0">
                <a:solidFill>
                  <a:srgbClr val="FFFF00"/>
                </a:solidFill>
              </a:rPr>
            </a:br>
            <a:endParaRPr lang="el-GR" dirty="0"/>
          </a:p>
        </p:txBody>
      </p:sp>
      <p:pic>
        <p:nvPicPr>
          <p:cNvPr id="4" name="Picture 4"/>
          <p:cNvPicPr>
            <a:picLocks noGrp="1" noChangeAspect="1" noChangeArrowheads="1"/>
          </p:cNvPicPr>
          <p:nvPr>
            <p:ph idx="1"/>
          </p:nvPr>
        </p:nvPicPr>
        <p:blipFill>
          <a:blip r:embed="rId2" cstate="print"/>
          <a:srcRect/>
          <a:stretch>
            <a:fillRect/>
          </a:stretch>
        </p:blipFill>
        <p:spPr>
          <a:xfrm>
            <a:off x="1785918" y="2714620"/>
            <a:ext cx="5294030" cy="3452192"/>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TextBox"/>
          <p:cNvSpPr txBox="1"/>
          <p:nvPr/>
        </p:nvSpPr>
        <p:spPr>
          <a:xfrm>
            <a:off x="928662" y="428604"/>
            <a:ext cx="4143404" cy="369332"/>
          </a:xfrm>
          <a:prstGeom prst="rect">
            <a:avLst/>
          </a:prstGeom>
          <a:noFill/>
        </p:spPr>
        <p:txBody>
          <a:bodyPr wrap="square" rtlCol="0">
            <a:spAutoFit/>
          </a:bodyPr>
          <a:lstStyle/>
          <a:p>
            <a:r>
              <a:rPr lang="el-GR" dirty="0" smtClean="0">
                <a:cs typeface="Arial" pitchFamily="34" charset="0"/>
              </a:rPr>
              <a:t>Αποθήκη 1, 2</a:t>
            </a:r>
            <a:endParaRPr lang="el-GR" dirty="0">
              <a:cs typeface="Arial" pitchFamily="34" charset="0"/>
            </a:endParaRPr>
          </a:p>
        </p:txBody>
      </p:sp>
      <p:pic>
        <p:nvPicPr>
          <p:cNvPr id="5" name="4 - Εικόνα" descr="Καταγραφή1.PNG"/>
          <p:cNvPicPr>
            <a:picLocks noChangeAspect="1"/>
          </p:cNvPicPr>
          <p:nvPr/>
        </p:nvPicPr>
        <p:blipFill>
          <a:blip r:embed="rId2" cstate="print"/>
          <a:stretch>
            <a:fillRect/>
          </a:stretch>
        </p:blipFill>
        <p:spPr>
          <a:xfrm>
            <a:off x="1142976" y="928670"/>
            <a:ext cx="6286544" cy="3313947"/>
          </a:xfrm>
          <a:prstGeom prst="rect">
            <a:avLst/>
          </a:prstGeom>
        </p:spPr>
      </p:pic>
      <p:sp>
        <p:nvSpPr>
          <p:cNvPr id="6" name="5 - TextBox"/>
          <p:cNvSpPr txBox="1"/>
          <p:nvPr/>
        </p:nvSpPr>
        <p:spPr>
          <a:xfrm>
            <a:off x="857224" y="4786322"/>
            <a:ext cx="7643866" cy="1200329"/>
          </a:xfrm>
          <a:prstGeom prst="rect">
            <a:avLst/>
          </a:prstGeom>
          <a:noFill/>
        </p:spPr>
        <p:txBody>
          <a:bodyPr wrap="square" rtlCol="0">
            <a:spAutoFit/>
          </a:bodyPr>
          <a:lstStyle/>
          <a:p>
            <a:r>
              <a:rPr lang="el-GR" dirty="0" smtClean="0">
                <a:cs typeface="Arial" pitchFamily="34" charset="0"/>
              </a:rPr>
              <a:t>Η αποθήκη 1,2 είναι συνολικά 2.520 τ.μ και χρησιμοποιείται σαν χώρος αποθήκευσης υλικών. Μεταξύ τους δεν υπάρχουν </a:t>
            </a:r>
            <a:r>
              <a:rPr lang="el-GR" dirty="0" err="1" smtClean="0">
                <a:cs typeface="Arial" pitchFamily="34" charset="0"/>
              </a:rPr>
              <a:t>μηκίδες</a:t>
            </a:r>
            <a:r>
              <a:rPr lang="el-GR" dirty="0" smtClean="0">
                <a:cs typeface="Arial" pitchFamily="34" charset="0"/>
              </a:rPr>
              <a:t> για να καθίσταται εύκολη η επικοινωνία .</a:t>
            </a:r>
          </a:p>
          <a:p>
            <a:r>
              <a:rPr lang="el-GR" dirty="0" smtClean="0">
                <a:cs typeface="Arial" pitchFamily="34" charset="0"/>
              </a:rPr>
              <a:t>Το μήκος είναι 60</a:t>
            </a:r>
            <a:r>
              <a:rPr lang="en-US" dirty="0" smtClean="0">
                <a:cs typeface="Arial" pitchFamily="34" charset="0"/>
              </a:rPr>
              <a:t>m</a:t>
            </a:r>
            <a:r>
              <a:rPr lang="el-GR" dirty="0" smtClean="0">
                <a:cs typeface="Arial" pitchFamily="34" charset="0"/>
              </a:rPr>
              <a:t>, το ύψος 10,5</a:t>
            </a:r>
            <a:r>
              <a:rPr lang="en-US" dirty="0" smtClean="0">
                <a:cs typeface="Arial" pitchFamily="34" charset="0"/>
              </a:rPr>
              <a:t>m </a:t>
            </a:r>
            <a:r>
              <a:rPr lang="el-GR" dirty="0" smtClean="0">
                <a:cs typeface="Arial" pitchFamily="34" charset="0"/>
              </a:rPr>
              <a:t>και το πλάτος 42</a:t>
            </a:r>
            <a:r>
              <a:rPr lang="en-US" dirty="0" smtClean="0">
                <a:cs typeface="Arial" pitchFamily="34" charset="0"/>
              </a:rPr>
              <a:t>m</a:t>
            </a:r>
            <a:endParaRPr lang="el-GR" dirty="0">
              <a:cs typeface="Arial" pitchFamily="34" charset="0"/>
            </a:endParaRPr>
          </a:p>
        </p:txBody>
      </p:sp>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71472" y="428604"/>
            <a:ext cx="8186766" cy="928694"/>
          </a:xfrm>
        </p:spPr>
        <p:txBody>
          <a:bodyPr>
            <a:normAutofit fontScale="90000"/>
          </a:bodyPr>
          <a:lstStyle/>
          <a:p>
            <a:r>
              <a:rPr lang="el-GR" sz="2000" b="1" dirty="0" smtClean="0">
                <a:solidFill>
                  <a:schemeClr val="tx1"/>
                </a:solidFill>
                <a:latin typeface="+mn-lt"/>
                <a:cs typeface="Arial" pitchFamily="34" charset="0"/>
              </a:rPr>
              <a:t>Τα είδη των πλαισίων της αποθήκης 1&amp;2  κατά </a:t>
            </a:r>
            <a:r>
              <a:rPr lang="el-GR" sz="2000" b="1" dirty="0" err="1" smtClean="0">
                <a:solidFill>
                  <a:schemeClr val="tx1"/>
                </a:solidFill>
                <a:latin typeface="+mn-lt"/>
                <a:cs typeface="Arial" pitchFamily="34" charset="0"/>
              </a:rPr>
              <a:t>x΄x</a:t>
            </a:r>
            <a:r>
              <a:rPr lang="el-GR" sz="2000" b="1" dirty="0" smtClean="0">
                <a:solidFill>
                  <a:schemeClr val="tx1"/>
                </a:solidFill>
                <a:latin typeface="+mn-lt"/>
                <a:cs typeface="Arial" pitchFamily="34" charset="0"/>
              </a:rPr>
              <a:t>:</a:t>
            </a:r>
            <a:r>
              <a:rPr lang="el-GR" b="1" dirty="0" smtClean="0">
                <a:solidFill>
                  <a:schemeClr val="accent1"/>
                </a:solidFill>
                <a:latin typeface="+mn-lt"/>
              </a:rPr>
              <a:t/>
            </a:r>
            <a:br>
              <a:rPr lang="el-GR" b="1" dirty="0" smtClean="0">
                <a:solidFill>
                  <a:schemeClr val="accent1"/>
                </a:solidFill>
                <a:latin typeface="+mn-lt"/>
              </a:rPr>
            </a:br>
            <a:endParaRPr lang="el-GR" dirty="0">
              <a:latin typeface="+mn-lt"/>
            </a:endParaRPr>
          </a:p>
        </p:txBody>
      </p:sp>
      <p:pic>
        <p:nvPicPr>
          <p:cNvPr id="4" name="3 - Θέση περιεχομένου" descr="screen-21.32.29[03.04.2016].png"/>
          <p:cNvPicPr>
            <a:picLocks noGrp="1" noChangeAspect="1"/>
          </p:cNvPicPr>
          <p:nvPr>
            <p:ph idx="1"/>
          </p:nvPr>
        </p:nvPicPr>
        <p:blipFill>
          <a:blip r:embed="rId2" cstate="print"/>
          <a:stretch>
            <a:fillRect/>
          </a:stretch>
        </p:blipFill>
        <p:spPr>
          <a:xfrm>
            <a:off x="928662" y="857232"/>
            <a:ext cx="7407000" cy="3656019"/>
          </a:xfrm>
        </p:spPr>
      </p:pic>
      <p:sp>
        <p:nvSpPr>
          <p:cNvPr id="5" name="4 - TextBox"/>
          <p:cNvSpPr txBox="1"/>
          <p:nvPr/>
        </p:nvSpPr>
        <p:spPr>
          <a:xfrm>
            <a:off x="1071538" y="4857760"/>
            <a:ext cx="7643866" cy="1754326"/>
          </a:xfrm>
          <a:prstGeom prst="rect">
            <a:avLst/>
          </a:prstGeom>
          <a:noFill/>
        </p:spPr>
        <p:txBody>
          <a:bodyPr wrap="square" rtlCol="0">
            <a:spAutoFit/>
          </a:bodyPr>
          <a:lstStyle/>
          <a:p>
            <a:r>
              <a:rPr lang="el-GR" dirty="0" smtClean="0"/>
              <a:t>1.  Το πλαίσιο αποτελείται από 11 υποστυλώματα εκ των οποίον τα  8  ενδιάμεσα, είναι μετωπικά με ύψος 8,5 </a:t>
            </a:r>
            <a:r>
              <a:rPr lang="en-US" dirty="0" smtClean="0"/>
              <a:t>m </a:t>
            </a:r>
            <a:r>
              <a:rPr lang="el-GR" dirty="0" smtClean="0"/>
              <a:t>και διατομής ΗΕΑ400.</a:t>
            </a:r>
          </a:p>
          <a:p>
            <a:r>
              <a:rPr lang="el-GR" dirty="0" smtClean="0"/>
              <a:t>2. Τα 2 εξωτερικά και το κεντρικό είναι ύψους 9 </a:t>
            </a:r>
            <a:r>
              <a:rPr lang="en-US" dirty="0" smtClean="0"/>
              <a:t>m </a:t>
            </a:r>
            <a:r>
              <a:rPr lang="el-GR" dirty="0" smtClean="0"/>
              <a:t>και διατομής ΗΕΑ500 και παραλαμβάνουν  </a:t>
            </a:r>
            <a:r>
              <a:rPr lang="el-GR" dirty="0" err="1" smtClean="0"/>
              <a:t>καμπτικά</a:t>
            </a:r>
            <a:r>
              <a:rPr lang="el-GR" dirty="0" smtClean="0"/>
              <a:t> και αξονικά φορτία</a:t>
            </a:r>
          </a:p>
          <a:p>
            <a:r>
              <a:rPr lang="el-GR" dirty="0" smtClean="0"/>
              <a:t>3.  6 </a:t>
            </a:r>
            <a:r>
              <a:rPr lang="el-GR" dirty="0" err="1" smtClean="0"/>
              <a:t>μηκίδες</a:t>
            </a:r>
            <a:r>
              <a:rPr lang="el-GR" dirty="0" smtClean="0"/>
              <a:t>  ανά 1.5 </a:t>
            </a:r>
            <a:r>
              <a:rPr lang="en-US" dirty="0" smtClean="0"/>
              <a:t>m </a:t>
            </a:r>
            <a:r>
              <a:rPr lang="el-GR" dirty="0" err="1" smtClean="0"/>
              <a:t>καθ΄ύψος</a:t>
            </a:r>
            <a:r>
              <a:rPr lang="el-GR" dirty="0" smtClean="0"/>
              <a:t> και διατομής ΙΡΕ 140</a:t>
            </a:r>
          </a:p>
          <a:p>
            <a:endParaRPr lang="el-G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wipe(down)">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wipe(down)">
                                      <p:cBhvr>
                                        <p:cTn id="22" dur="500"/>
                                        <p:tgtEl>
                                          <p:spTgt spid="5">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wipe(down)">
                                      <p:cBhvr>
                                        <p:cTn id="2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Εικόνα" descr="Καταγραφή.PNG"/>
          <p:cNvPicPr>
            <a:picLocks noChangeAspect="1"/>
          </p:cNvPicPr>
          <p:nvPr/>
        </p:nvPicPr>
        <p:blipFill>
          <a:blip r:embed="rId2" cstate="print"/>
          <a:stretch>
            <a:fillRect/>
          </a:stretch>
        </p:blipFill>
        <p:spPr>
          <a:xfrm>
            <a:off x="357158" y="714356"/>
            <a:ext cx="8501090" cy="655674"/>
          </a:xfrm>
          <a:prstGeom prst="rect">
            <a:avLst/>
          </a:prstGeom>
        </p:spPr>
      </p:pic>
      <p:sp>
        <p:nvSpPr>
          <p:cNvPr id="5" name="4 - TextBox"/>
          <p:cNvSpPr txBox="1"/>
          <p:nvPr/>
        </p:nvSpPr>
        <p:spPr>
          <a:xfrm>
            <a:off x="1142976" y="2000240"/>
            <a:ext cx="6500858" cy="2862322"/>
          </a:xfrm>
          <a:prstGeom prst="rect">
            <a:avLst/>
          </a:prstGeom>
          <a:noFill/>
        </p:spPr>
        <p:txBody>
          <a:bodyPr wrap="square" rtlCol="0">
            <a:spAutoFit/>
          </a:bodyPr>
          <a:lstStyle/>
          <a:p>
            <a:endParaRPr lang="el-GR" dirty="0" smtClean="0">
              <a:latin typeface="Arial" pitchFamily="34" charset="0"/>
              <a:cs typeface="Arial" pitchFamily="34" charset="0"/>
            </a:endParaRPr>
          </a:p>
          <a:p>
            <a:r>
              <a:rPr lang="el-GR" dirty="0" smtClean="0">
                <a:latin typeface="+mj-lt"/>
                <a:cs typeface="Arial" pitchFamily="34" charset="0"/>
              </a:rPr>
              <a:t>Οι κύριοι φορείς, δηλαδή τα υποστυλώματα μαζί με τα ζευκτά, παραλαμβάνουν το μεγαλύτερο ποσοστό των δρώντων φορτίων στην κατασκευή ( άνεμος, χιόνι, </a:t>
            </a:r>
            <a:r>
              <a:rPr lang="el-GR" dirty="0" err="1" smtClean="0">
                <a:latin typeface="+mj-lt"/>
                <a:cs typeface="Arial" pitchFamily="34" charset="0"/>
              </a:rPr>
              <a:t>τεγίδες</a:t>
            </a:r>
            <a:r>
              <a:rPr lang="el-GR" dirty="0" smtClean="0">
                <a:latin typeface="+mj-lt"/>
                <a:cs typeface="Arial" pitchFamily="34" charset="0"/>
              </a:rPr>
              <a:t>, το ίδιο βάρος της επικάλυψης , σεισμικά φορτία, </a:t>
            </a:r>
            <a:r>
              <a:rPr lang="el-GR" dirty="0" err="1" smtClean="0">
                <a:latin typeface="+mj-lt"/>
                <a:cs typeface="Arial" pitchFamily="34" charset="0"/>
              </a:rPr>
              <a:t>μηκίδων</a:t>
            </a:r>
            <a:r>
              <a:rPr lang="el-GR" dirty="0" smtClean="0">
                <a:latin typeface="+mj-lt"/>
                <a:cs typeface="Arial" pitchFamily="34" charset="0"/>
              </a:rPr>
              <a:t> και του εαυτού τους). </a:t>
            </a:r>
          </a:p>
          <a:p>
            <a:r>
              <a:rPr lang="el-GR" dirty="0" smtClean="0">
                <a:latin typeface="+mj-lt"/>
                <a:cs typeface="Arial" pitchFamily="34" charset="0"/>
              </a:rPr>
              <a:t>Το ζύγωμα είναι δικτυωτό και αποτελείται :</a:t>
            </a:r>
          </a:p>
          <a:p>
            <a:pPr marL="342900" indent="-342900">
              <a:buAutoNum type="arabicPeriod"/>
            </a:pPr>
            <a:r>
              <a:rPr lang="el-GR" dirty="0" smtClean="0">
                <a:latin typeface="+mj-lt"/>
                <a:cs typeface="Arial" pitchFamily="34" charset="0"/>
              </a:rPr>
              <a:t>Στο κάτω μέρος από δοκό 21</a:t>
            </a:r>
            <a:r>
              <a:rPr lang="en-US" dirty="0" smtClean="0">
                <a:latin typeface="+mj-lt"/>
                <a:cs typeface="Arial" pitchFamily="34" charset="0"/>
              </a:rPr>
              <a:t>m </a:t>
            </a:r>
            <a:r>
              <a:rPr lang="el-GR" dirty="0" smtClean="0">
                <a:latin typeface="+mj-lt"/>
                <a:cs typeface="Arial" pitchFamily="34" charset="0"/>
              </a:rPr>
              <a:t>και διατομής ΗΕΑ 340</a:t>
            </a:r>
          </a:p>
          <a:p>
            <a:pPr marL="342900" indent="-342900">
              <a:buAutoNum type="arabicPeriod"/>
            </a:pPr>
            <a:r>
              <a:rPr lang="el-GR" dirty="0" smtClean="0">
                <a:latin typeface="+mj-lt"/>
                <a:cs typeface="Arial" pitchFamily="34" charset="0"/>
              </a:rPr>
              <a:t>Στο πάνω μέρος από 2 δοκούς 10,6</a:t>
            </a:r>
            <a:r>
              <a:rPr lang="en-US" dirty="0" smtClean="0">
                <a:latin typeface="+mj-lt"/>
                <a:cs typeface="Arial" pitchFamily="34" charset="0"/>
              </a:rPr>
              <a:t>m </a:t>
            </a:r>
            <a:r>
              <a:rPr lang="el-GR" dirty="0" smtClean="0">
                <a:latin typeface="+mj-lt"/>
                <a:cs typeface="Arial" pitchFamily="34" charset="0"/>
              </a:rPr>
              <a:t>και διατομής ΗΕΑ340</a:t>
            </a:r>
          </a:p>
          <a:p>
            <a:pPr marL="342900" indent="-342900">
              <a:buAutoNum type="arabicPeriod"/>
            </a:pPr>
            <a:r>
              <a:rPr lang="el-GR" dirty="0" smtClean="0">
                <a:latin typeface="+mj-lt"/>
                <a:cs typeface="Arial" pitchFamily="34" charset="0"/>
              </a:rPr>
              <a:t>17 Ορθοστάτες διατομής ΙΡΕ 270 και 18 διαγώνιους συνδέσμους ίδιας διατομής</a:t>
            </a:r>
            <a:endParaRPr lang="el-GR" dirty="0">
              <a:latin typeface="+mj-lt"/>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down)">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wipe(down)">
                                      <p:cBhvr>
                                        <p:cTn id="18" dur="500"/>
                                        <p:tgtEl>
                                          <p:spTgt spid="5">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Effect transition="in" filter="wipe(down)">
                                      <p:cBhvr>
                                        <p:cTn id="23" dur="500"/>
                                        <p:tgtEl>
                                          <p:spTgt spid="5">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5">
                                            <p:txEl>
                                              <p:pRg st="4" end="4"/>
                                            </p:txEl>
                                          </p:spTgt>
                                        </p:tgtEl>
                                        <p:attrNameLst>
                                          <p:attrName>style.visibility</p:attrName>
                                        </p:attrNameLst>
                                      </p:cBhvr>
                                      <p:to>
                                        <p:strVal val="visible"/>
                                      </p:to>
                                    </p:set>
                                    <p:animEffect transition="in" filter="wipe(down)">
                                      <p:cBhvr>
                                        <p:cTn id="28" dur="500"/>
                                        <p:tgtEl>
                                          <p:spTgt spid="5">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wipe(down)">
                                      <p:cBhvr>
                                        <p:cTn id="33"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785786" y="428604"/>
            <a:ext cx="3714776" cy="369332"/>
          </a:xfrm>
          <a:prstGeom prst="rect">
            <a:avLst/>
          </a:prstGeom>
          <a:noFill/>
        </p:spPr>
        <p:txBody>
          <a:bodyPr wrap="square" rtlCol="0">
            <a:spAutoFit/>
          </a:bodyPr>
          <a:lstStyle/>
          <a:p>
            <a:r>
              <a:rPr lang="el-GR" b="1" dirty="0" smtClean="0">
                <a:cs typeface="Arial" pitchFamily="34" charset="0"/>
              </a:rPr>
              <a:t>Κατά </a:t>
            </a:r>
            <a:r>
              <a:rPr lang="en-US" b="1" dirty="0" smtClean="0"/>
              <a:t>y</a:t>
            </a:r>
            <a:r>
              <a:rPr lang="el-GR" b="1" dirty="0" smtClean="0"/>
              <a:t>΄</a:t>
            </a:r>
            <a:r>
              <a:rPr lang="en-US" b="1" dirty="0" smtClean="0"/>
              <a:t>y</a:t>
            </a:r>
            <a:r>
              <a:rPr lang="en-US" dirty="0" smtClean="0"/>
              <a:t> </a:t>
            </a:r>
            <a:r>
              <a:rPr lang="el-GR" b="1" dirty="0" smtClean="0">
                <a:cs typeface="Arial" pitchFamily="34" charset="0"/>
              </a:rPr>
              <a:t>: </a:t>
            </a:r>
            <a:endParaRPr lang="el-GR" b="1" dirty="0">
              <a:cs typeface="Arial" pitchFamily="34" charset="0"/>
            </a:endParaRPr>
          </a:p>
        </p:txBody>
      </p:sp>
      <p:pic>
        <p:nvPicPr>
          <p:cNvPr id="3" name="2 - Εικόνα" descr="screen-21.32.47[03.04.2016].png"/>
          <p:cNvPicPr>
            <a:picLocks noChangeAspect="1"/>
          </p:cNvPicPr>
          <p:nvPr/>
        </p:nvPicPr>
        <p:blipFill>
          <a:blip r:embed="rId2" cstate="print"/>
          <a:stretch>
            <a:fillRect/>
          </a:stretch>
        </p:blipFill>
        <p:spPr>
          <a:xfrm>
            <a:off x="428596" y="928670"/>
            <a:ext cx="8187128" cy="2571768"/>
          </a:xfrm>
          <a:prstGeom prst="rect">
            <a:avLst/>
          </a:prstGeom>
        </p:spPr>
      </p:pic>
      <p:sp>
        <p:nvSpPr>
          <p:cNvPr id="4" name="3 - TextBox"/>
          <p:cNvSpPr txBox="1"/>
          <p:nvPr/>
        </p:nvSpPr>
        <p:spPr>
          <a:xfrm>
            <a:off x="714348" y="4071942"/>
            <a:ext cx="7072362" cy="1477328"/>
          </a:xfrm>
          <a:prstGeom prst="rect">
            <a:avLst/>
          </a:prstGeom>
          <a:noFill/>
        </p:spPr>
        <p:txBody>
          <a:bodyPr wrap="square" rtlCol="0">
            <a:spAutoFit/>
          </a:bodyPr>
          <a:lstStyle/>
          <a:p>
            <a:pPr marL="342900" indent="-342900">
              <a:buAutoNum type="arabicPeriod"/>
            </a:pPr>
            <a:r>
              <a:rPr lang="el-GR" dirty="0" smtClean="0">
                <a:cs typeface="Arial" pitchFamily="34" charset="0"/>
              </a:rPr>
              <a:t>16 υποστυλώματα ΗΕΑ 500 ανά 4 </a:t>
            </a:r>
            <a:r>
              <a:rPr lang="en-US" dirty="0" smtClean="0">
                <a:cs typeface="Arial" pitchFamily="34" charset="0"/>
              </a:rPr>
              <a:t>m</a:t>
            </a:r>
          </a:p>
          <a:p>
            <a:pPr marL="342900" indent="-342900">
              <a:buAutoNum type="arabicPeriod"/>
            </a:pPr>
            <a:r>
              <a:rPr lang="en-US" dirty="0" smtClean="0">
                <a:cs typeface="Arial" pitchFamily="34" charset="0"/>
              </a:rPr>
              <a:t>K</a:t>
            </a:r>
            <a:r>
              <a:rPr lang="el-GR" dirty="0" err="1" smtClean="0">
                <a:cs typeface="Arial" pitchFamily="34" charset="0"/>
              </a:rPr>
              <a:t>εφαλοδοκό</a:t>
            </a:r>
            <a:r>
              <a:rPr lang="el-GR" dirty="0" smtClean="0">
                <a:cs typeface="Arial" pitchFamily="34" charset="0"/>
              </a:rPr>
              <a:t> διατομής </a:t>
            </a:r>
            <a:r>
              <a:rPr lang="en-US" dirty="0" smtClean="0">
                <a:cs typeface="Arial" pitchFamily="34" charset="0"/>
              </a:rPr>
              <a:t>TCAR 60x5</a:t>
            </a:r>
            <a:r>
              <a:rPr lang="el-GR" dirty="0" smtClean="0">
                <a:cs typeface="Arial" pitchFamily="34" charset="0"/>
              </a:rPr>
              <a:t> η οποία συνδέει τις κεφαλές και την μέση των υποστυλωμάτων</a:t>
            </a:r>
          </a:p>
          <a:p>
            <a:pPr marL="342900" indent="-342900">
              <a:buAutoNum type="arabicPeriod"/>
            </a:pPr>
            <a:r>
              <a:rPr lang="el-GR" dirty="0" smtClean="0">
                <a:cs typeface="Arial" pitchFamily="34" charset="0"/>
              </a:rPr>
              <a:t>Σύνδεσμοι δυσκαμψίας </a:t>
            </a:r>
            <a:r>
              <a:rPr lang="en-US" dirty="0" smtClean="0">
                <a:cs typeface="Arial" pitchFamily="34" charset="0"/>
              </a:rPr>
              <a:t>TRON 76x3.6 </a:t>
            </a:r>
            <a:r>
              <a:rPr lang="el-GR" dirty="0" smtClean="0">
                <a:cs typeface="Arial" pitchFamily="34" charset="0"/>
              </a:rPr>
              <a:t>οποίοι βρίσκονται στο 1</a:t>
            </a:r>
            <a:r>
              <a:rPr lang="el-GR" baseline="30000" dirty="0" smtClean="0">
                <a:cs typeface="Arial" pitchFamily="34" charset="0"/>
              </a:rPr>
              <a:t>ο</a:t>
            </a:r>
            <a:r>
              <a:rPr lang="el-GR" dirty="0" smtClean="0">
                <a:cs typeface="Arial" pitchFamily="34" charset="0"/>
              </a:rPr>
              <a:t>,5</a:t>
            </a:r>
            <a:r>
              <a:rPr lang="el-GR" baseline="30000" dirty="0" smtClean="0">
                <a:cs typeface="Arial" pitchFamily="34" charset="0"/>
              </a:rPr>
              <a:t>ο</a:t>
            </a:r>
            <a:r>
              <a:rPr lang="el-GR" dirty="0" smtClean="0">
                <a:cs typeface="Arial" pitchFamily="34" charset="0"/>
              </a:rPr>
              <a:t>,9</a:t>
            </a:r>
            <a:r>
              <a:rPr lang="el-GR" baseline="30000" dirty="0" smtClean="0">
                <a:cs typeface="Arial" pitchFamily="34" charset="0"/>
              </a:rPr>
              <a:t>ο</a:t>
            </a:r>
            <a:r>
              <a:rPr lang="el-GR" dirty="0" smtClean="0">
                <a:cs typeface="Arial" pitchFamily="34" charset="0"/>
              </a:rPr>
              <a:t>,12</a:t>
            </a:r>
            <a:r>
              <a:rPr lang="el-GR" baseline="30000" dirty="0" smtClean="0">
                <a:cs typeface="Arial" pitchFamily="34" charset="0"/>
              </a:rPr>
              <a:t>ο</a:t>
            </a:r>
            <a:r>
              <a:rPr lang="el-GR" dirty="0" smtClean="0">
                <a:cs typeface="Arial" pitchFamily="34" charset="0"/>
              </a:rPr>
              <a:t> και 15</a:t>
            </a:r>
            <a:r>
              <a:rPr lang="el-GR" baseline="30000" dirty="0" smtClean="0">
                <a:cs typeface="Arial" pitchFamily="34" charset="0"/>
              </a:rPr>
              <a:t>ο</a:t>
            </a:r>
            <a:r>
              <a:rPr lang="el-GR" dirty="0" smtClean="0">
                <a:cs typeface="Arial" pitchFamily="34" charset="0"/>
              </a:rPr>
              <a:t> φάτνωμα </a:t>
            </a:r>
            <a:endParaRPr lang="el-GR" dirty="0">
              <a:cs typeface="Arial" pitchFamily="34" charset="0"/>
            </a:endParaRPr>
          </a:p>
        </p:txBody>
      </p:sp>
    </p:spTree>
  </p:cSld>
  <p:clrMapOvr>
    <a:masterClrMapping/>
  </p:clrMapOvr>
  <p:transition spd="med">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24 - Εικόνα" descr="screen-23.30.27[24.03.2016].png"/>
          <p:cNvPicPr/>
          <p:nvPr/>
        </p:nvPicPr>
        <p:blipFill>
          <a:blip r:embed="rId2" cstate="print"/>
          <a:stretch>
            <a:fillRect/>
          </a:stretch>
        </p:blipFill>
        <p:spPr>
          <a:xfrm>
            <a:off x="1428728" y="1142984"/>
            <a:ext cx="6357982" cy="3786214"/>
          </a:xfrm>
          <a:prstGeom prst="rect">
            <a:avLst/>
          </a:prstGeom>
        </p:spPr>
      </p:pic>
      <p:sp>
        <p:nvSpPr>
          <p:cNvPr id="3" name="2 - TextBox"/>
          <p:cNvSpPr txBox="1"/>
          <p:nvPr/>
        </p:nvSpPr>
        <p:spPr>
          <a:xfrm>
            <a:off x="642910" y="642918"/>
            <a:ext cx="1357322" cy="369332"/>
          </a:xfrm>
          <a:prstGeom prst="rect">
            <a:avLst/>
          </a:prstGeom>
          <a:noFill/>
        </p:spPr>
        <p:txBody>
          <a:bodyPr wrap="square" rtlCol="0">
            <a:spAutoFit/>
          </a:bodyPr>
          <a:lstStyle/>
          <a:p>
            <a:r>
              <a:rPr lang="el-GR" dirty="0" smtClean="0">
                <a:cs typeface="Arial" pitchFamily="34" charset="0"/>
              </a:rPr>
              <a:t>Η στέγη:</a:t>
            </a:r>
            <a:endParaRPr lang="el-GR" dirty="0">
              <a:cs typeface="Arial" pitchFamily="34" charset="0"/>
            </a:endParaRPr>
          </a:p>
        </p:txBody>
      </p:sp>
      <p:sp>
        <p:nvSpPr>
          <p:cNvPr id="4" name="3 - TextBox"/>
          <p:cNvSpPr txBox="1"/>
          <p:nvPr/>
        </p:nvSpPr>
        <p:spPr>
          <a:xfrm>
            <a:off x="785786" y="5143512"/>
            <a:ext cx="7786742" cy="923330"/>
          </a:xfrm>
          <a:prstGeom prst="rect">
            <a:avLst/>
          </a:prstGeom>
          <a:noFill/>
        </p:spPr>
        <p:txBody>
          <a:bodyPr wrap="square" rtlCol="0">
            <a:spAutoFit/>
          </a:bodyPr>
          <a:lstStyle/>
          <a:p>
            <a:r>
              <a:rPr lang="el-GR" dirty="0" err="1" smtClean="0">
                <a:cs typeface="Arial" pitchFamily="34" charset="0"/>
              </a:rPr>
              <a:t>Αποτελέιται</a:t>
            </a:r>
            <a:r>
              <a:rPr lang="el-GR" dirty="0" smtClean="0">
                <a:cs typeface="Arial" pitchFamily="34" charset="0"/>
              </a:rPr>
              <a:t> από </a:t>
            </a:r>
            <a:r>
              <a:rPr lang="el-GR" dirty="0" err="1" smtClean="0">
                <a:cs typeface="Arial" pitchFamily="34" charset="0"/>
              </a:rPr>
              <a:t>τεγίδες</a:t>
            </a:r>
            <a:r>
              <a:rPr lang="el-GR" dirty="0" smtClean="0">
                <a:cs typeface="Arial" pitchFamily="34" charset="0"/>
              </a:rPr>
              <a:t> διατομής ΙΡΕ 140 οι οποίες μεταφέρουν τα φορτία της επιστέγασης στους κύριους φορείς και οριζόντιους </a:t>
            </a:r>
            <a:r>
              <a:rPr lang="el-GR" dirty="0" err="1" smtClean="0">
                <a:cs typeface="Arial" pitchFamily="34" charset="0"/>
              </a:rPr>
              <a:t>σύνδεσμους</a:t>
            </a:r>
            <a:r>
              <a:rPr lang="el-GR" dirty="0" smtClean="0">
                <a:cs typeface="Arial" pitchFamily="34" charset="0"/>
              </a:rPr>
              <a:t> δυσκαμψίας διατομής Τ</a:t>
            </a:r>
            <a:r>
              <a:rPr lang="en-US" dirty="0" smtClean="0">
                <a:cs typeface="Arial" pitchFamily="34" charset="0"/>
              </a:rPr>
              <a:t>RON</a:t>
            </a:r>
            <a:r>
              <a:rPr lang="el-GR" dirty="0" smtClean="0">
                <a:cs typeface="Arial" pitchFamily="34" charset="0"/>
              </a:rPr>
              <a:t> 62 </a:t>
            </a:r>
            <a:r>
              <a:rPr lang="en-US" dirty="0" smtClean="0">
                <a:cs typeface="Arial" pitchFamily="34" charset="0"/>
              </a:rPr>
              <a:t>x </a:t>
            </a:r>
            <a:r>
              <a:rPr lang="el-GR" dirty="0" smtClean="0">
                <a:cs typeface="Arial" pitchFamily="34" charset="0"/>
              </a:rPr>
              <a:t>2,5 </a:t>
            </a:r>
            <a:endParaRPr lang="el-GR" dirty="0">
              <a:cs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20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20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2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linds(horizontal)">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642910" y="285728"/>
            <a:ext cx="2714644" cy="369332"/>
          </a:xfrm>
          <a:prstGeom prst="rect">
            <a:avLst/>
          </a:prstGeom>
          <a:noFill/>
        </p:spPr>
        <p:txBody>
          <a:bodyPr wrap="square" rtlCol="0">
            <a:spAutoFit/>
          </a:bodyPr>
          <a:lstStyle/>
          <a:p>
            <a:r>
              <a:rPr lang="el-GR" dirty="0" smtClean="0">
                <a:cs typeface="Arial" pitchFamily="34" charset="0"/>
              </a:rPr>
              <a:t>Αποθήκη 3</a:t>
            </a:r>
            <a:endParaRPr lang="el-GR" dirty="0">
              <a:cs typeface="Arial" pitchFamily="34" charset="0"/>
            </a:endParaRPr>
          </a:p>
        </p:txBody>
      </p:sp>
      <p:sp>
        <p:nvSpPr>
          <p:cNvPr id="4" name="3 - TextBox"/>
          <p:cNvSpPr txBox="1"/>
          <p:nvPr/>
        </p:nvSpPr>
        <p:spPr>
          <a:xfrm>
            <a:off x="571472" y="4572008"/>
            <a:ext cx="8001056" cy="646331"/>
          </a:xfrm>
          <a:prstGeom prst="rect">
            <a:avLst/>
          </a:prstGeom>
          <a:noFill/>
        </p:spPr>
        <p:txBody>
          <a:bodyPr wrap="square" rtlCol="0">
            <a:spAutoFit/>
          </a:bodyPr>
          <a:lstStyle/>
          <a:p>
            <a:r>
              <a:rPr lang="el-GR" dirty="0" smtClean="0"/>
              <a:t>Η αποθήκη 3 αποτελεί τον χώρο παραγωγής της νέα  μονάδας. Το εμβαδόν της είναι 1260 τμ με μήκος 60</a:t>
            </a:r>
            <a:r>
              <a:rPr lang="en-US" dirty="0" smtClean="0"/>
              <a:t>m </a:t>
            </a:r>
            <a:r>
              <a:rPr lang="el-GR" dirty="0" smtClean="0"/>
              <a:t>και πλάτος 21</a:t>
            </a:r>
            <a:r>
              <a:rPr lang="en-US" dirty="0" smtClean="0"/>
              <a:t>m.</a:t>
            </a:r>
            <a:endParaRPr lang="el-GR" dirty="0" smtClean="0"/>
          </a:p>
        </p:txBody>
      </p:sp>
      <p:pic>
        <p:nvPicPr>
          <p:cNvPr id="5" name="4 - Εικόνα" descr="22.PNG"/>
          <p:cNvPicPr>
            <a:picLocks noChangeAspect="1"/>
          </p:cNvPicPr>
          <p:nvPr/>
        </p:nvPicPr>
        <p:blipFill>
          <a:blip r:embed="rId2" cstate="print"/>
          <a:stretch>
            <a:fillRect/>
          </a:stretch>
        </p:blipFill>
        <p:spPr>
          <a:xfrm>
            <a:off x="1071538" y="785794"/>
            <a:ext cx="7015725" cy="3477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Effect transition="in" filter="fade">
                                      <p:cBhvr>
                                        <p:cTn id="14" dur="1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58" presetClass="entr" presetSubtype="0" accel="10000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strVal val="#ppt_w*2.5"/>
                                          </p:val>
                                        </p:tav>
                                        <p:tav tm="100000">
                                          <p:val>
                                            <p:strVal val="#ppt_w"/>
                                          </p:val>
                                        </p:tav>
                                      </p:tavLst>
                                    </p:anim>
                                    <p:anim calcmode="lin" valueType="num">
                                      <p:cBhvr>
                                        <p:cTn id="20" dur="1000" fill="hold"/>
                                        <p:tgtEl>
                                          <p:spTgt spid="4"/>
                                        </p:tgtEl>
                                        <p:attrNameLst>
                                          <p:attrName>ppt_h</p:attrName>
                                        </p:attrNameLst>
                                      </p:cBhvr>
                                      <p:tavLst>
                                        <p:tav tm="0">
                                          <p:val>
                                            <p:strVal val="#ppt_h*0.01"/>
                                          </p:val>
                                        </p:tav>
                                        <p:tav tm="100000">
                                          <p:val>
                                            <p:strVal val="#ppt_h"/>
                                          </p:val>
                                        </p:tav>
                                      </p:tavLst>
                                    </p:anim>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h+1"/>
                                          </p:val>
                                        </p:tav>
                                        <p:tav tm="100000">
                                          <p:val>
                                            <p:strVal val="#ppt_y"/>
                                          </p:val>
                                        </p:tav>
                                      </p:tavLst>
                                    </p:anim>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3.PNG"/>
          <p:cNvPicPr>
            <a:picLocks noChangeAspect="1"/>
          </p:cNvPicPr>
          <p:nvPr/>
        </p:nvPicPr>
        <p:blipFill>
          <a:blip r:embed="rId2" cstate="print"/>
          <a:stretch>
            <a:fillRect/>
          </a:stretch>
        </p:blipFill>
        <p:spPr>
          <a:xfrm>
            <a:off x="5143504" y="714356"/>
            <a:ext cx="3786214" cy="1749782"/>
          </a:xfrm>
          <a:prstGeom prst="rect">
            <a:avLst/>
          </a:prstGeom>
        </p:spPr>
      </p:pic>
      <p:sp>
        <p:nvSpPr>
          <p:cNvPr id="4" name="3 - TextBox"/>
          <p:cNvSpPr txBox="1"/>
          <p:nvPr/>
        </p:nvSpPr>
        <p:spPr>
          <a:xfrm>
            <a:off x="428596" y="1000108"/>
            <a:ext cx="3929090" cy="1477328"/>
          </a:xfrm>
          <a:prstGeom prst="rect">
            <a:avLst/>
          </a:prstGeom>
          <a:noFill/>
        </p:spPr>
        <p:txBody>
          <a:bodyPr wrap="square" rtlCol="0">
            <a:spAutoFit/>
          </a:bodyPr>
          <a:lstStyle/>
          <a:p>
            <a:r>
              <a:rPr lang="el-GR" dirty="0" smtClean="0"/>
              <a:t>Τα εξωτερικά υποστυλώματα είναι διατομής ΗΕΑ 450 ενώ τα εσωτερικά ΗΕΑ 400</a:t>
            </a:r>
          </a:p>
          <a:p>
            <a:r>
              <a:rPr lang="el-GR" dirty="0" smtClean="0"/>
              <a:t>Οι </a:t>
            </a:r>
            <a:r>
              <a:rPr lang="el-GR" dirty="0" err="1" smtClean="0"/>
              <a:t>μηκίδες</a:t>
            </a:r>
            <a:r>
              <a:rPr lang="el-GR" dirty="0" smtClean="0"/>
              <a:t> είναι 6 </a:t>
            </a:r>
            <a:r>
              <a:rPr lang="el-GR" dirty="0" err="1" smtClean="0"/>
              <a:t>καθ΄ύψος</a:t>
            </a:r>
            <a:r>
              <a:rPr lang="el-GR" dirty="0" smtClean="0"/>
              <a:t> ανά 1,5 </a:t>
            </a:r>
            <a:r>
              <a:rPr lang="en-US" dirty="0" smtClean="0"/>
              <a:t>m</a:t>
            </a:r>
          </a:p>
          <a:p>
            <a:r>
              <a:rPr lang="el-GR" dirty="0" smtClean="0"/>
              <a:t>διατομής ΙΡΕ 140</a:t>
            </a:r>
            <a:endParaRPr lang="el-GR" dirty="0"/>
          </a:p>
        </p:txBody>
      </p:sp>
      <p:sp>
        <p:nvSpPr>
          <p:cNvPr id="5" name="4 - TextBox"/>
          <p:cNvSpPr txBox="1"/>
          <p:nvPr/>
        </p:nvSpPr>
        <p:spPr>
          <a:xfrm>
            <a:off x="500034" y="357166"/>
            <a:ext cx="1214446" cy="369332"/>
          </a:xfrm>
          <a:prstGeom prst="rect">
            <a:avLst/>
          </a:prstGeom>
          <a:noFill/>
        </p:spPr>
        <p:txBody>
          <a:bodyPr wrap="square" rtlCol="0">
            <a:spAutoFit/>
          </a:bodyPr>
          <a:lstStyle/>
          <a:p>
            <a:r>
              <a:rPr lang="el-GR" dirty="0" smtClean="0"/>
              <a:t>Κατά</a:t>
            </a:r>
            <a:r>
              <a:rPr lang="en-US" dirty="0" smtClean="0"/>
              <a:t> x</a:t>
            </a:r>
            <a:r>
              <a:rPr lang="el-GR" dirty="0" smtClean="0"/>
              <a:t>΄</a:t>
            </a:r>
            <a:r>
              <a:rPr lang="en-US" dirty="0" smtClean="0"/>
              <a:t>x</a:t>
            </a:r>
            <a:r>
              <a:rPr lang="el-GR" dirty="0" smtClean="0"/>
              <a:t> </a:t>
            </a:r>
            <a:endParaRPr lang="el-GR" dirty="0"/>
          </a:p>
        </p:txBody>
      </p:sp>
      <p:sp>
        <p:nvSpPr>
          <p:cNvPr id="6" name="5 - TextBox"/>
          <p:cNvSpPr txBox="1"/>
          <p:nvPr/>
        </p:nvSpPr>
        <p:spPr>
          <a:xfrm>
            <a:off x="642910" y="3000372"/>
            <a:ext cx="2143140" cy="369332"/>
          </a:xfrm>
          <a:prstGeom prst="rect">
            <a:avLst/>
          </a:prstGeom>
          <a:noFill/>
        </p:spPr>
        <p:txBody>
          <a:bodyPr wrap="square" rtlCol="0">
            <a:spAutoFit/>
          </a:bodyPr>
          <a:lstStyle/>
          <a:p>
            <a:r>
              <a:rPr lang="el-GR" dirty="0" smtClean="0"/>
              <a:t>Κατά </a:t>
            </a:r>
            <a:r>
              <a:rPr lang="en-US" dirty="0" smtClean="0"/>
              <a:t>y</a:t>
            </a:r>
            <a:r>
              <a:rPr lang="el-GR" dirty="0" smtClean="0"/>
              <a:t>΄</a:t>
            </a:r>
            <a:r>
              <a:rPr lang="en-US" dirty="0" smtClean="0"/>
              <a:t>y</a:t>
            </a:r>
            <a:endParaRPr lang="el-GR" dirty="0"/>
          </a:p>
        </p:txBody>
      </p:sp>
      <p:pic>
        <p:nvPicPr>
          <p:cNvPr id="7" name="6 - Εικόνα" descr="screen-21.32.47[03.04.2016].png"/>
          <p:cNvPicPr>
            <a:picLocks noChangeAspect="1"/>
          </p:cNvPicPr>
          <p:nvPr/>
        </p:nvPicPr>
        <p:blipFill>
          <a:blip r:embed="rId3" cstate="print"/>
          <a:stretch>
            <a:fillRect/>
          </a:stretch>
        </p:blipFill>
        <p:spPr>
          <a:xfrm>
            <a:off x="4786314" y="3714752"/>
            <a:ext cx="4047118" cy="1714512"/>
          </a:xfrm>
          <a:prstGeom prst="rect">
            <a:avLst/>
          </a:prstGeom>
        </p:spPr>
      </p:pic>
      <p:sp>
        <p:nvSpPr>
          <p:cNvPr id="9" name="8 - TextBox"/>
          <p:cNvSpPr txBox="1"/>
          <p:nvPr/>
        </p:nvSpPr>
        <p:spPr>
          <a:xfrm>
            <a:off x="0" y="3714752"/>
            <a:ext cx="4143404" cy="2308324"/>
          </a:xfrm>
          <a:prstGeom prst="rect">
            <a:avLst/>
          </a:prstGeom>
          <a:noFill/>
        </p:spPr>
        <p:txBody>
          <a:bodyPr wrap="square" rtlCol="0">
            <a:spAutoFit/>
          </a:bodyPr>
          <a:lstStyle/>
          <a:p>
            <a:pPr marL="342900" indent="-342900"/>
            <a:r>
              <a:rPr lang="en-US" dirty="0" smtClean="0">
                <a:cs typeface="Arial" pitchFamily="34" charset="0"/>
              </a:rPr>
              <a:t>       </a:t>
            </a:r>
            <a:r>
              <a:rPr lang="el-GR" dirty="0" smtClean="0">
                <a:cs typeface="Arial" pitchFamily="34" charset="0"/>
              </a:rPr>
              <a:t>16 υποστυλώματα ΗΕΑ 500 ανά 4 </a:t>
            </a:r>
            <a:r>
              <a:rPr lang="en-US" dirty="0" smtClean="0">
                <a:cs typeface="Arial" pitchFamily="34" charset="0"/>
              </a:rPr>
              <a:t>m</a:t>
            </a:r>
          </a:p>
          <a:p>
            <a:pPr marL="342900" indent="-342900"/>
            <a:r>
              <a:rPr lang="en-US" dirty="0" smtClean="0">
                <a:cs typeface="Arial" pitchFamily="34" charset="0"/>
              </a:rPr>
              <a:t>       K</a:t>
            </a:r>
            <a:r>
              <a:rPr lang="el-GR" dirty="0" err="1" smtClean="0">
                <a:cs typeface="Arial" pitchFamily="34" charset="0"/>
              </a:rPr>
              <a:t>εφαλοδοκό</a:t>
            </a:r>
            <a:r>
              <a:rPr lang="el-GR" dirty="0" smtClean="0">
                <a:cs typeface="Arial" pitchFamily="34" charset="0"/>
              </a:rPr>
              <a:t> διατομής </a:t>
            </a:r>
            <a:r>
              <a:rPr lang="en-US" dirty="0" smtClean="0">
                <a:cs typeface="Arial" pitchFamily="34" charset="0"/>
              </a:rPr>
              <a:t>TCAR 60x5</a:t>
            </a:r>
            <a:r>
              <a:rPr lang="el-GR" dirty="0" smtClean="0">
                <a:cs typeface="Arial" pitchFamily="34" charset="0"/>
              </a:rPr>
              <a:t> η</a:t>
            </a:r>
            <a:r>
              <a:rPr lang="en-US" dirty="0" smtClean="0">
                <a:cs typeface="Arial" pitchFamily="34" charset="0"/>
              </a:rPr>
              <a:t> </a:t>
            </a:r>
            <a:r>
              <a:rPr lang="el-GR" dirty="0" smtClean="0">
                <a:cs typeface="Arial" pitchFamily="34" charset="0"/>
              </a:rPr>
              <a:t>οποία</a:t>
            </a:r>
            <a:r>
              <a:rPr lang="en-US" dirty="0" smtClean="0">
                <a:cs typeface="Arial" pitchFamily="34" charset="0"/>
              </a:rPr>
              <a:t> </a:t>
            </a:r>
            <a:r>
              <a:rPr lang="el-GR" dirty="0" smtClean="0">
                <a:cs typeface="Arial" pitchFamily="34" charset="0"/>
              </a:rPr>
              <a:t>συνδέει τις κεφαλές και την μέση των υποστυλωμάτων</a:t>
            </a:r>
          </a:p>
          <a:p>
            <a:pPr marL="342900" indent="-342900"/>
            <a:r>
              <a:rPr lang="en-US" dirty="0" smtClean="0">
                <a:cs typeface="Arial" pitchFamily="34" charset="0"/>
              </a:rPr>
              <a:t>       </a:t>
            </a:r>
            <a:r>
              <a:rPr lang="el-GR" dirty="0" smtClean="0">
                <a:cs typeface="Arial" pitchFamily="34" charset="0"/>
              </a:rPr>
              <a:t>Σύνδεσμοι δυσκαμψίας </a:t>
            </a:r>
            <a:r>
              <a:rPr lang="en-US" dirty="0" smtClean="0">
                <a:cs typeface="Arial" pitchFamily="34" charset="0"/>
              </a:rPr>
              <a:t>TRON 76x3.6 </a:t>
            </a:r>
            <a:r>
              <a:rPr lang="el-GR" dirty="0" smtClean="0">
                <a:cs typeface="Arial" pitchFamily="34" charset="0"/>
              </a:rPr>
              <a:t>οποίοι βρίσκονται στο 1</a:t>
            </a:r>
            <a:r>
              <a:rPr lang="el-GR" baseline="30000" dirty="0" smtClean="0">
                <a:cs typeface="Arial" pitchFamily="34" charset="0"/>
              </a:rPr>
              <a:t>ο</a:t>
            </a:r>
            <a:r>
              <a:rPr lang="el-GR" dirty="0" smtClean="0">
                <a:cs typeface="Arial" pitchFamily="34" charset="0"/>
              </a:rPr>
              <a:t>,5</a:t>
            </a:r>
            <a:r>
              <a:rPr lang="el-GR" baseline="30000" dirty="0" smtClean="0">
                <a:cs typeface="Arial" pitchFamily="34" charset="0"/>
              </a:rPr>
              <a:t>ο</a:t>
            </a:r>
            <a:r>
              <a:rPr lang="el-GR" dirty="0" smtClean="0">
                <a:cs typeface="Arial" pitchFamily="34" charset="0"/>
              </a:rPr>
              <a:t>,9</a:t>
            </a:r>
            <a:r>
              <a:rPr lang="el-GR" baseline="30000" dirty="0" smtClean="0">
                <a:cs typeface="Arial" pitchFamily="34" charset="0"/>
              </a:rPr>
              <a:t>ο</a:t>
            </a:r>
            <a:r>
              <a:rPr lang="el-GR" dirty="0" smtClean="0">
                <a:cs typeface="Arial" pitchFamily="34" charset="0"/>
              </a:rPr>
              <a:t>,12</a:t>
            </a:r>
            <a:r>
              <a:rPr lang="el-GR" baseline="30000" dirty="0" smtClean="0">
                <a:cs typeface="Arial" pitchFamily="34" charset="0"/>
              </a:rPr>
              <a:t>ο</a:t>
            </a:r>
            <a:r>
              <a:rPr lang="el-GR" dirty="0" smtClean="0">
                <a:cs typeface="Arial" pitchFamily="34" charset="0"/>
              </a:rPr>
              <a:t> και 15</a:t>
            </a:r>
            <a:r>
              <a:rPr lang="el-GR" baseline="30000" dirty="0" smtClean="0">
                <a:cs typeface="Arial" pitchFamily="34" charset="0"/>
              </a:rPr>
              <a:t>ο</a:t>
            </a:r>
            <a:r>
              <a:rPr lang="el-GR" dirty="0" smtClean="0">
                <a:cs typeface="Arial" pitchFamily="34" charset="0"/>
              </a:rPr>
              <a:t> φάτνωμα </a:t>
            </a:r>
          </a:p>
          <a:p>
            <a:endParaRPr lang="el-G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9" presetClass="entr" presetSubtype="0" accel="10000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20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47" presetClass="entr" presetSubtype="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9"/>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9"/>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571472" y="428604"/>
            <a:ext cx="1428760" cy="461665"/>
          </a:xfrm>
          <a:prstGeom prst="rect">
            <a:avLst/>
          </a:prstGeom>
          <a:noFill/>
        </p:spPr>
        <p:txBody>
          <a:bodyPr wrap="square" rtlCol="0">
            <a:spAutoFit/>
          </a:bodyPr>
          <a:lstStyle/>
          <a:p>
            <a:r>
              <a:rPr lang="en-US" sz="2400" dirty="0" smtClean="0"/>
              <a:t>H </a:t>
            </a:r>
            <a:r>
              <a:rPr lang="el-GR" sz="2400" dirty="0" smtClean="0"/>
              <a:t>στέγη: </a:t>
            </a:r>
            <a:endParaRPr lang="el-GR" sz="2400" dirty="0"/>
          </a:p>
        </p:txBody>
      </p:sp>
      <p:pic>
        <p:nvPicPr>
          <p:cNvPr id="3" name="2 - Εικόνα" descr="4.PNG"/>
          <p:cNvPicPr>
            <a:picLocks noChangeAspect="1"/>
          </p:cNvPicPr>
          <p:nvPr/>
        </p:nvPicPr>
        <p:blipFill>
          <a:blip r:embed="rId2" cstate="print"/>
          <a:stretch>
            <a:fillRect/>
          </a:stretch>
        </p:blipFill>
        <p:spPr>
          <a:xfrm>
            <a:off x="4071934" y="1071546"/>
            <a:ext cx="4810427" cy="1962536"/>
          </a:xfrm>
          <a:prstGeom prst="rect">
            <a:avLst/>
          </a:prstGeom>
        </p:spPr>
      </p:pic>
      <p:pic>
        <p:nvPicPr>
          <p:cNvPr id="4" name="3 - Εικόνα" descr="5.PNG"/>
          <p:cNvPicPr>
            <a:picLocks noChangeAspect="1"/>
          </p:cNvPicPr>
          <p:nvPr/>
        </p:nvPicPr>
        <p:blipFill>
          <a:blip r:embed="rId3" cstate="print"/>
          <a:stretch>
            <a:fillRect/>
          </a:stretch>
        </p:blipFill>
        <p:spPr>
          <a:xfrm>
            <a:off x="4000496" y="4071942"/>
            <a:ext cx="4814423" cy="1214446"/>
          </a:xfrm>
          <a:prstGeom prst="rect">
            <a:avLst/>
          </a:prstGeom>
        </p:spPr>
      </p:pic>
      <p:sp>
        <p:nvSpPr>
          <p:cNvPr id="5" name="4 - TextBox"/>
          <p:cNvSpPr txBox="1"/>
          <p:nvPr/>
        </p:nvSpPr>
        <p:spPr>
          <a:xfrm>
            <a:off x="428596" y="1142984"/>
            <a:ext cx="3286148" cy="2308324"/>
          </a:xfrm>
          <a:prstGeom prst="rect">
            <a:avLst/>
          </a:prstGeom>
          <a:noFill/>
        </p:spPr>
        <p:txBody>
          <a:bodyPr wrap="square" rtlCol="0">
            <a:spAutoFit/>
          </a:bodyPr>
          <a:lstStyle/>
          <a:p>
            <a:r>
              <a:rPr lang="el-GR" dirty="0" err="1" smtClean="0">
                <a:cs typeface="Arial" pitchFamily="34" charset="0"/>
              </a:rPr>
              <a:t>Αποτελέιται</a:t>
            </a:r>
            <a:r>
              <a:rPr lang="el-GR" dirty="0" smtClean="0">
                <a:cs typeface="Arial" pitchFamily="34" charset="0"/>
              </a:rPr>
              <a:t> από </a:t>
            </a:r>
            <a:r>
              <a:rPr lang="el-GR" dirty="0" err="1" smtClean="0">
                <a:cs typeface="Arial" pitchFamily="34" charset="0"/>
              </a:rPr>
              <a:t>τεγίδες</a:t>
            </a:r>
            <a:r>
              <a:rPr lang="el-GR" dirty="0" smtClean="0">
                <a:cs typeface="Arial" pitchFamily="34" charset="0"/>
              </a:rPr>
              <a:t> διατομής ΙΡΕ 140 οι οποίες μεταφέρουν τα φορτία της επιστέγασης στους κύριους φορείς και οριζόντιους </a:t>
            </a:r>
            <a:r>
              <a:rPr lang="el-GR" dirty="0" err="1" smtClean="0">
                <a:cs typeface="Arial" pitchFamily="34" charset="0"/>
              </a:rPr>
              <a:t>σύνδεσμους</a:t>
            </a:r>
            <a:r>
              <a:rPr lang="el-GR" dirty="0" smtClean="0">
                <a:cs typeface="Arial" pitchFamily="34" charset="0"/>
              </a:rPr>
              <a:t> δυσκαμψίας διατομής Τ</a:t>
            </a:r>
            <a:r>
              <a:rPr lang="en-US" dirty="0" smtClean="0">
                <a:cs typeface="Arial" pitchFamily="34" charset="0"/>
              </a:rPr>
              <a:t>RON</a:t>
            </a:r>
            <a:r>
              <a:rPr lang="el-GR" dirty="0" smtClean="0">
                <a:cs typeface="Arial" pitchFamily="34" charset="0"/>
              </a:rPr>
              <a:t> 60 </a:t>
            </a:r>
            <a:r>
              <a:rPr lang="en-US" dirty="0" smtClean="0">
                <a:cs typeface="Arial" pitchFamily="34" charset="0"/>
              </a:rPr>
              <a:t>x </a:t>
            </a:r>
            <a:r>
              <a:rPr lang="el-GR" dirty="0" smtClean="0">
                <a:cs typeface="Arial" pitchFamily="34" charset="0"/>
              </a:rPr>
              <a:t>5</a:t>
            </a:r>
          </a:p>
          <a:p>
            <a:endParaRPr lang="el-GR" dirty="0"/>
          </a:p>
        </p:txBody>
      </p:sp>
      <p:sp>
        <p:nvSpPr>
          <p:cNvPr id="6" name="5 - TextBox"/>
          <p:cNvSpPr txBox="1"/>
          <p:nvPr/>
        </p:nvSpPr>
        <p:spPr>
          <a:xfrm>
            <a:off x="0" y="3500438"/>
            <a:ext cx="3428992" cy="2585323"/>
          </a:xfrm>
          <a:prstGeom prst="rect">
            <a:avLst/>
          </a:prstGeom>
          <a:noFill/>
        </p:spPr>
        <p:txBody>
          <a:bodyPr wrap="square" rtlCol="0">
            <a:spAutoFit/>
          </a:bodyPr>
          <a:lstStyle/>
          <a:p>
            <a:r>
              <a:rPr lang="el-GR" dirty="0" smtClean="0">
                <a:cs typeface="Arial" pitchFamily="34" charset="0"/>
              </a:rPr>
              <a:t>     </a:t>
            </a:r>
          </a:p>
          <a:p>
            <a:pPr marL="342900" indent="-342900"/>
            <a:r>
              <a:rPr lang="el-GR" dirty="0" smtClean="0">
                <a:cs typeface="Arial" pitchFamily="34" charset="0"/>
              </a:rPr>
              <a:t>      Στο κάτω μέρος από δοκό 21</a:t>
            </a:r>
            <a:r>
              <a:rPr lang="en-US" dirty="0" smtClean="0">
                <a:cs typeface="Arial" pitchFamily="34" charset="0"/>
              </a:rPr>
              <a:t>m </a:t>
            </a:r>
            <a:r>
              <a:rPr lang="el-GR" dirty="0" smtClean="0">
                <a:cs typeface="Arial" pitchFamily="34" charset="0"/>
              </a:rPr>
              <a:t>και διατομής ΗΕΑ 340</a:t>
            </a:r>
          </a:p>
          <a:p>
            <a:pPr marL="342900" indent="-342900"/>
            <a:r>
              <a:rPr lang="el-GR" dirty="0" smtClean="0">
                <a:cs typeface="Arial" pitchFamily="34" charset="0"/>
              </a:rPr>
              <a:t>      Στο πάνω μέρος από 2 δοκούς 10,6</a:t>
            </a:r>
            <a:r>
              <a:rPr lang="en-US" dirty="0" smtClean="0">
                <a:cs typeface="Arial" pitchFamily="34" charset="0"/>
              </a:rPr>
              <a:t>m </a:t>
            </a:r>
            <a:r>
              <a:rPr lang="el-GR" dirty="0" smtClean="0">
                <a:cs typeface="Arial" pitchFamily="34" charset="0"/>
              </a:rPr>
              <a:t>και διατομής ΗΕΑ340</a:t>
            </a:r>
          </a:p>
          <a:p>
            <a:pPr marL="342900" indent="-342900"/>
            <a:r>
              <a:rPr lang="el-GR" dirty="0" smtClean="0">
                <a:cs typeface="Arial" pitchFamily="34" charset="0"/>
              </a:rPr>
              <a:t>     17 Ορθοστάτες διατομής ΙΡΕ 270 και 18 </a:t>
            </a:r>
            <a:r>
              <a:rPr lang="el-GR" dirty="0" err="1" smtClean="0">
                <a:cs typeface="Arial" pitchFamily="34" charset="0"/>
              </a:rPr>
              <a:t>αντιρρήδες</a:t>
            </a:r>
            <a:r>
              <a:rPr lang="el-GR" dirty="0" smtClean="0">
                <a:cs typeface="Arial" pitchFamily="34" charset="0"/>
              </a:rPr>
              <a:t> ίδιας διατομής</a:t>
            </a:r>
          </a:p>
          <a:p>
            <a:endParaRPr lang="el-G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linds(horizontal)">
                                      <p:cBhvr>
                                        <p:cTn id="14" dur="1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ox(in)">
                                      <p:cBhvr>
                                        <p:cTn id="19" dur="1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blinds(horizontal)">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ox(in)">
                                      <p:cBhvr>
                                        <p:cTn id="2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142852"/>
            <a:ext cx="6900882" cy="1060472"/>
          </a:xfrm>
        </p:spPr>
        <p:txBody>
          <a:bodyPr/>
          <a:lstStyle/>
          <a:p>
            <a:pPr algn="ctr"/>
            <a:r>
              <a:rPr lang="el-GR" dirty="0" smtClean="0"/>
              <a:t>Δεκέμβρης 2013</a:t>
            </a:r>
            <a:endParaRPr lang="el-GR" dirty="0"/>
          </a:p>
        </p:txBody>
      </p:sp>
      <p:sp>
        <p:nvSpPr>
          <p:cNvPr id="3" name="Content Placeholder 2"/>
          <p:cNvSpPr>
            <a:spLocks noGrp="1"/>
          </p:cNvSpPr>
          <p:nvPr>
            <p:ph idx="1"/>
          </p:nvPr>
        </p:nvSpPr>
        <p:spPr>
          <a:xfrm>
            <a:off x="571472" y="1600201"/>
            <a:ext cx="8115328" cy="971544"/>
          </a:xfrm>
        </p:spPr>
        <p:txBody>
          <a:bodyPr>
            <a:normAutofit/>
          </a:bodyPr>
          <a:lstStyle/>
          <a:p>
            <a:r>
              <a:rPr lang="el-GR" sz="2000" dirty="0" smtClean="0">
                <a:cs typeface="Arial" pitchFamily="34" charset="0"/>
              </a:rPr>
              <a:t>Μια εβδομάδα μετά την ολοκλήρωση και την παράδοση της νέας παραγωγικής μονάδας ξεσπάει πυρκαγιά στην αποθήκη Νο3</a:t>
            </a:r>
            <a:r>
              <a:rPr lang="el-GR" sz="2400" dirty="0" smtClean="0">
                <a:cs typeface="Arial" pitchFamily="34" charset="0"/>
              </a:rPr>
              <a:t>.</a:t>
            </a:r>
            <a:endParaRPr lang="el-GR" sz="2400" dirty="0">
              <a:cs typeface="Arial" pitchFamily="34" charset="0"/>
            </a:endParaRPr>
          </a:p>
        </p:txBody>
      </p:sp>
      <p:pic>
        <p:nvPicPr>
          <p:cNvPr id="6"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00364" y="2714620"/>
            <a:ext cx="3321870" cy="36238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413957005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box(in)">
                                      <p:cBhvr>
                                        <p:cTn id="25" dur="5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p:cTn id="30" dur="1000" fill="hold"/>
                                        <p:tgtEl>
                                          <p:spTgt spid="6"/>
                                        </p:tgtEl>
                                        <p:attrNameLst>
                                          <p:attrName>ppt_w</p:attrName>
                                        </p:attrNameLst>
                                      </p:cBhvr>
                                      <p:tavLst>
                                        <p:tav tm="0">
                                          <p:val>
                                            <p:fltVal val="0"/>
                                          </p:val>
                                        </p:tav>
                                        <p:tav tm="100000">
                                          <p:val>
                                            <p:strVal val="#ppt_w"/>
                                          </p:val>
                                        </p:tav>
                                      </p:tavLst>
                                    </p:anim>
                                    <p:anim calcmode="lin" valueType="num">
                                      <p:cBhvr>
                                        <p:cTn id="31" dur="1000" fill="hold"/>
                                        <p:tgtEl>
                                          <p:spTgt spid="6"/>
                                        </p:tgtEl>
                                        <p:attrNameLst>
                                          <p:attrName>ppt_h</p:attrName>
                                        </p:attrNameLst>
                                      </p:cBhvr>
                                      <p:tavLst>
                                        <p:tav tm="0">
                                          <p:val>
                                            <p:fltVal val="0"/>
                                          </p:val>
                                        </p:tav>
                                        <p:tav tm="100000">
                                          <p:val>
                                            <p:strVal val="#ppt_h"/>
                                          </p:val>
                                        </p:tav>
                                      </p:tavLst>
                                    </p:anim>
                                    <p:animEffect transition="in" filter="fade">
                                      <p:cBhvr>
                                        <p:cTn id="32" dur="10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mph" presetSubtype="0" fill="hold" nodeType="clickEffect">
                                  <p:stCondLst>
                                    <p:cond delay="0"/>
                                  </p:stCondLst>
                                  <p:childTnLst>
                                    <p:animScale>
                                      <p:cBhvr>
                                        <p:cTn id="36" dur="2000" fill="hold"/>
                                        <p:tgtEl>
                                          <p:spTgt spid="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500034" y="500042"/>
            <a:ext cx="2428892" cy="369332"/>
          </a:xfrm>
          <a:prstGeom prst="rect">
            <a:avLst/>
          </a:prstGeom>
          <a:noFill/>
        </p:spPr>
        <p:txBody>
          <a:bodyPr wrap="square" rtlCol="0">
            <a:spAutoFit/>
          </a:bodyPr>
          <a:lstStyle/>
          <a:p>
            <a:r>
              <a:rPr lang="el-GR" dirty="0" smtClean="0"/>
              <a:t>Αποθήκη 4 (έτοιμα 1)</a:t>
            </a:r>
            <a:endParaRPr lang="el-GR" dirty="0"/>
          </a:p>
        </p:txBody>
      </p:sp>
      <p:pic>
        <p:nvPicPr>
          <p:cNvPr id="3" name="2 - Εικόνα" descr="6.PNG"/>
          <p:cNvPicPr>
            <a:picLocks noChangeAspect="1"/>
          </p:cNvPicPr>
          <p:nvPr/>
        </p:nvPicPr>
        <p:blipFill>
          <a:blip r:embed="rId2" cstate="print"/>
          <a:stretch>
            <a:fillRect/>
          </a:stretch>
        </p:blipFill>
        <p:spPr>
          <a:xfrm>
            <a:off x="1357290" y="1000108"/>
            <a:ext cx="6129795" cy="3214710"/>
          </a:xfrm>
          <a:prstGeom prst="rect">
            <a:avLst/>
          </a:prstGeom>
        </p:spPr>
      </p:pic>
      <p:sp>
        <p:nvSpPr>
          <p:cNvPr id="4" name="3 - TextBox"/>
          <p:cNvSpPr txBox="1"/>
          <p:nvPr/>
        </p:nvSpPr>
        <p:spPr>
          <a:xfrm>
            <a:off x="714348" y="4929198"/>
            <a:ext cx="7286676" cy="923330"/>
          </a:xfrm>
          <a:prstGeom prst="rect">
            <a:avLst/>
          </a:prstGeom>
          <a:noFill/>
        </p:spPr>
        <p:txBody>
          <a:bodyPr wrap="square" rtlCol="0">
            <a:spAutoFit/>
          </a:bodyPr>
          <a:lstStyle/>
          <a:p>
            <a:r>
              <a:rPr lang="el-GR" dirty="0" smtClean="0"/>
              <a:t>Η αποθήκη 4 ή αλλιώς έτοιμα 1 αποτελεί τον θάλαμο συντήρησης και αποθήκευσης </a:t>
            </a:r>
            <a:r>
              <a:rPr lang="el-GR" dirty="0" err="1" smtClean="0"/>
              <a:t>προιόντων</a:t>
            </a:r>
            <a:r>
              <a:rPr lang="el-GR" dirty="0" smtClean="0"/>
              <a:t> με συνολικό εμβαδόν  1200 τμ  μήκους 50</a:t>
            </a:r>
            <a:r>
              <a:rPr lang="en-US" dirty="0" smtClean="0"/>
              <a:t>m </a:t>
            </a:r>
            <a:r>
              <a:rPr lang="el-GR" dirty="0" smtClean="0"/>
              <a:t>και πλάτους 24</a:t>
            </a:r>
            <a:r>
              <a:rPr lang="en-US" dirty="0" smtClean="0"/>
              <a:t>m.  </a:t>
            </a:r>
            <a:endParaRPr lang="el-G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strVal val="#ppt_w+.3"/>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strVal val="#ppt_w*0.70"/>
                                          </p:val>
                                        </p:tav>
                                        <p:tav tm="100000">
                                          <p:val>
                                            <p:strVal val="#ppt_w"/>
                                          </p:val>
                                        </p:tav>
                                      </p:tavLst>
                                    </p:anim>
                                    <p:anim calcmode="lin" valueType="num">
                                      <p:cBhvr>
                                        <p:cTn id="22" dur="1000" fill="hold"/>
                                        <p:tgtEl>
                                          <p:spTgt spid="4"/>
                                        </p:tgtEl>
                                        <p:attrNameLst>
                                          <p:attrName>ppt_h</p:attrName>
                                        </p:attrNameLst>
                                      </p:cBhvr>
                                      <p:tavLst>
                                        <p:tav tm="0">
                                          <p:val>
                                            <p:strVal val="#ppt_h"/>
                                          </p:val>
                                        </p:tav>
                                        <p:tav tm="100000">
                                          <p:val>
                                            <p:strVal val="#ppt_h"/>
                                          </p:val>
                                        </p:tav>
                                      </p:tavLst>
                                    </p:anim>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214282" y="500042"/>
            <a:ext cx="1571636" cy="369332"/>
          </a:xfrm>
          <a:prstGeom prst="rect">
            <a:avLst/>
          </a:prstGeom>
          <a:noFill/>
        </p:spPr>
        <p:txBody>
          <a:bodyPr wrap="square" rtlCol="0">
            <a:spAutoFit/>
          </a:bodyPr>
          <a:lstStyle/>
          <a:p>
            <a:r>
              <a:rPr lang="el-GR" b="1" dirty="0" smtClean="0"/>
              <a:t>Κατά </a:t>
            </a:r>
            <a:r>
              <a:rPr lang="en-US" b="1" dirty="0" smtClean="0"/>
              <a:t>x</a:t>
            </a:r>
            <a:r>
              <a:rPr lang="el-GR" b="1" dirty="0" smtClean="0"/>
              <a:t>΄</a:t>
            </a:r>
            <a:r>
              <a:rPr lang="en-US" b="1" dirty="0" smtClean="0"/>
              <a:t>x :</a:t>
            </a:r>
            <a:endParaRPr lang="el-GR" b="1" dirty="0"/>
          </a:p>
        </p:txBody>
      </p:sp>
      <p:sp>
        <p:nvSpPr>
          <p:cNvPr id="6" name="5 - TextBox"/>
          <p:cNvSpPr txBox="1"/>
          <p:nvPr/>
        </p:nvSpPr>
        <p:spPr>
          <a:xfrm>
            <a:off x="357158" y="928670"/>
            <a:ext cx="4214842" cy="2308324"/>
          </a:xfrm>
          <a:prstGeom prst="rect">
            <a:avLst/>
          </a:prstGeom>
          <a:noFill/>
        </p:spPr>
        <p:txBody>
          <a:bodyPr wrap="square" rtlCol="0">
            <a:spAutoFit/>
          </a:bodyPr>
          <a:lstStyle/>
          <a:p>
            <a:r>
              <a:rPr lang="el-GR" dirty="0" smtClean="0"/>
              <a:t>Τα εξωτερικά υποστυλώματα είναι διατομής ΗΕΒ 320 τα εσωτερικά ΗΕΒ 300</a:t>
            </a:r>
          </a:p>
          <a:p>
            <a:r>
              <a:rPr lang="el-GR" dirty="0" smtClean="0"/>
              <a:t>Οι </a:t>
            </a:r>
            <a:r>
              <a:rPr lang="el-GR" dirty="0" err="1" smtClean="0"/>
              <a:t>μηκίδες</a:t>
            </a:r>
            <a:r>
              <a:rPr lang="el-GR" dirty="0" smtClean="0"/>
              <a:t> είναι 2 </a:t>
            </a:r>
            <a:r>
              <a:rPr lang="el-GR" dirty="0" err="1" smtClean="0"/>
              <a:t>καθ΄ύψος</a:t>
            </a:r>
            <a:endParaRPr lang="en-US" dirty="0" smtClean="0"/>
          </a:p>
          <a:p>
            <a:r>
              <a:rPr lang="el-GR" dirty="0" smtClean="0"/>
              <a:t>διατομής ΙΡΕ 140</a:t>
            </a:r>
          </a:p>
          <a:p>
            <a:r>
              <a:rPr lang="el-GR" dirty="0" smtClean="0"/>
              <a:t>2 δοκούς ΙΡΕ 220 κατά την </a:t>
            </a:r>
            <a:r>
              <a:rPr lang="en-US" dirty="0" smtClean="0"/>
              <a:t>x</a:t>
            </a:r>
            <a:r>
              <a:rPr lang="el-GR" dirty="0" smtClean="0"/>
              <a:t>΄</a:t>
            </a:r>
            <a:r>
              <a:rPr lang="en-US" dirty="0" smtClean="0"/>
              <a:t>x</a:t>
            </a:r>
            <a:endParaRPr lang="el-GR" dirty="0" smtClean="0"/>
          </a:p>
          <a:p>
            <a:r>
              <a:rPr lang="el-GR" dirty="0" smtClean="0"/>
              <a:t>Σύνδεσμοι δυσκαμψίας στο 1</a:t>
            </a:r>
            <a:r>
              <a:rPr lang="el-GR" baseline="30000" dirty="0" smtClean="0"/>
              <a:t>ο</a:t>
            </a:r>
            <a:r>
              <a:rPr lang="el-GR" dirty="0" smtClean="0"/>
              <a:t> και 5</a:t>
            </a:r>
            <a:r>
              <a:rPr lang="el-GR" baseline="30000" dirty="0" smtClean="0"/>
              <a:t>ο</a:t>
            </a:r>
            <a:r>
              <a:rPr lang="el-GR" dirty="0" smtClean="0"/>
              <a:t> φάτνωμα διατομής  </a:t>
            </a:r>
            <a:r>
              <a:rPr lang="en-US" dirty="0" smtClean="0"/>
              <a:t>TREC 90x50x5</a:t>
            </a:r>
            <a:endParaRPr lang="el-GR" dirty="0" smtClean="0"/>
          </a:p>
          <a:p>
            <a:endParaRPr lang="el-GR" dirty="0"/>
          </a:p>
        </p:txBody>
      </p:sp>
      <p:pic>
        <p:nvPicPr>
          <p:cNvPr id="7" name="6 - Εικόνα" descr="88.PNG"/>
          <p:cNvPicPr>
            <a:picLocks noChangeAspect="1"/>
          </p:cNvPicPr>
          <p:nvPr/>
        </p:nvPicPr>
        <p:blipFill>
          <a:blip r:embed="rId2" cstate="print"/>
          <a:stretch>
            <a:fillRect/>
          </a:stretch>
        </p:blipFill>
        <p:spPr>
          <a:xfrm>
            <a:off x="4643438" y="1142984"/>
            <a:ext cx="4075818" cy="1785950"/>
          </a:xfrm>
          <a:prstGeom prst="rect">
            <a:avLst/>
          </a:prstGeom>
        </p:spPr>
      </p:pic>
      <p:pic>
        <p:nvPicPr>
          <p:cNvPr id="8" name="7 - Εικόνα" descr="10.PNG"/>
          <p:cNvPicPr>
            <a:picLocks noChangeAspect="1"/>
          </p:cNvPicPr>
          <p:nvPr/>
        </p:nvPicPr>
        <p:blipFill>
          <a:blip r:embed="rId3" cstate="print"/>
          <a:stretch>
            <a:fillRect/>
          </a:stretch>
        </p:blipFill>
        <p:spPr>
          <a:xfrm>
            <a:off x="4714876" y="3857628"/>
            <a:ext cx="4047760" cy="714380"/>
          </a:xfrm>
          <a:prstGeom prst="rect">
            <a:avLst/>
          </a:prstGeom>
        </p:spPr>
      </p:pic>
      <p:sp>
        <p:nvSpPr>
          <p:cNvPr id="9" name="8 - TextBox"/>
          <p:cNvSpPr txBox="1"/>
          <p:nvPr/>
        </p:nvSpPr>
        <p:spPr>
          <a:xfrm>
            <a:off x="428596" y="3857628"/>
            <a:ext cx="4000528" cy="2031325"/>
          </a:xfrm>
          <a:prstGeom prst="rect">
            <a:avLst/>
          </a:prstGeom>
          <a:noFill/>
        </p:spPr>
        <p:txBody>
          <a:bodyPr wrap="square" rtlCol="0">
            <a:spAutoFit/>
          </a:bodyPr>
          <a:lstStyle/>
          <a:p>
            <a:r>
              <a:rPr lang="el-GR" dirty="0" smtClean="0"/>
              <a:t>Το ζύγωμα είναι δίκλινο, με χαμηλότερο ύψος τα </a:t>
            </a:r>
            <a:r>
              <a:rPr lang="en-US" dirty="0" smtClean="0"/>
              <a:t>7</a:t>
            </a:r>
            <a:r>
              <a:rPr lang="el-GR" dirty="0" smtClean="0"/>
              <a:t>,0 m και ύψος </a:t>
            </a:r>
            <a:r>
              <a:rPr lang="el-GR" dirty="0" err="1" smtClean="0"/>
              <a:t>κορφιά</a:t>
            </a:r>
            <a:r>
              <a:rPr lang="el-GR" dirty="0" smtClean="0"/>
              <a:t> </a:t>
            </a:r>
            <a:r>
              <a:rPr lang="en-US" dirty="0" smtClean="0"/>
              <a:t>8</a:t>
            </a:r>
            <a:r>
              <a:rPr lang="el-GR" dirty="0" smtClean="0"/>
              <a:t>,</a:t>
            </a:r>
            <a:r>
              <a:rPr lang="en-US" dirty="0" smtClean="0"/>
              <a:t>5</a:t>
            </a:r>
            <a:r>
              <a:rPr lang="el-GR" dirty="0" smtClean="0"/>
              <a:t>m ,και πάνω σε αυτό στηρίζονται </a:t>
            </a:r>
            <a:r>
              <a:rPr lang="el-GR" dirty="0" err="1" smtClean="0"/>
              <a:t>τεγίδες</a:t>
            </a:r>
            <a:r>
              <a:rPr lang="el-GR" dirty="0" smtClean="0"/>
              <a:t> και συστήματα δυσκαμψίας. Για το ζύγωμα επιλέχθηκε διατομή ολόσωμη ενιαία διπλού ταυ σε όλο το ύψος </a:t>
            </a:r>
            <a:r>
              <a:rPr lang="en-US" dirty="0" smtClean="0"/>
              <a:t>HEB 340</a:t>
            </a:r>
            <a:r>
              <a:rPr lang="el-GR" dirty="0" smtClean="0"/>
              <a:t>. </a:t>
            </a:r>
            <a:endParaRPr lang="el-G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50" presetClass="entr" presetSubtype="0" decel="10000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strVal val="#ppt_w+.3"/>
                                          </p:val>
                                        </p:tav>
                                        <p:tav tm="100000">
                                          <p:val>
                                            <p:strVal val="#ppt_w"/>
                                          </p:val>
                                        </p:tav>
                                      </p:tavLst>
                                    </p:anim>
                                    <p:anim calcmode="lin" valueType="num">
                                      <p:cBhvr>
                                        <p:cTn id="23" dur="1000" fill="hold"/>
                                        <p:tgtEl>
                                          <p:spTgt spid="6"/>
                                        </p:tgtEl>
                                        <p:attrNameLst>
                                          <p:attrName>ppt_h</p:attrName>
                                        </p:attrNameLst>
                                      </p:cBhvr>
                                      <p:tavLst>
                                        <p:tav tm="0">
                                          <p:val>
                                            <p:strVal val="#ppt_h"/>
                                          </p:val>
                                        </p:tav>
                                        <p:tav tm="100000">
                                          <p:val>
                                            <p:strVal val="#ppt_h"/>
                                          </p:val>
                                        </p:tav>
                                      </p:tavLst>
                                    </p:anim>
                                    <p:animEffect transition="in" filter="fade">
                                      <p:cBhvr>
                                        <p:cTn id="24" dur="10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0" presetClass="entr" presetSubtype="0" decel="10000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ppt_w</p:attrName>
                                        </p:attrNameLst>
                                      </p:cBhvr>
                                      <p:tavLst>
                                        <p:tav tm="0">
                                          <p:val>
                                            <p:strVal val="#ppt_w+.3"/>
                                          </p:val>
                                        </p:tav>
                                        <p:tav tm="100000">
                                          <p:val>
                                            <p:strVal val="#ppt_w"/>
                                          </p:val>
                                        </p:tav>
                                      </p:tavLst>
                                    </p:anim>
                                    <p:anim calcmode="lin" valueType="num">
                                      <p:cBhvr>
                                        <p:cTn id="37" dur="1000" fill="hold"/>
                                        <p:tgtEl>
                                          <p:spTgt spid="9"/>
                                        </p:tgtEl>
                                        <p:attrNameLst>
                                          <p:attrName>ppt_h</p:attrName>
                                        </p:attrNameLst>
                                      </p:cBhvr>
                                      <p:tavLst>
                                        <p:tav tm="0">
                                          <p:val>
                                            <p:strVal val="#ppt_h"/>
                                          </p:val>
                                        </p:tav>
                                        <p:tav tm="100000">
                                          <p:val>
                                            <p:strVal val="#ppt_h"/>
                                          </p:val>
                                        </p:tav>
                                      </p:tavLst>
                                    </p:anim>
                                    <p:animEffect transition="in" filter="fade">
                                      <p:cBhvr>
                                        <p:cTn id="38"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428596" y="357166"/>
            <a:ext cx="1071570" cy="369332"/>
          </a:xfrm>
          <a:prstGeom prst="rect">
            <a:avLst/>
          </a:prstGeom>
          <a:noFill/>
        </p:spPr>
        <p:txBody>
          <a:bodyPr wrap="square" rtlCol="0">
            <a:spAutoFit/>
          </a:bodyPr>
          <a:lstStyle/>
          <a:p>
            <a:r>
              <a:rPr lang="el-GR" b="1" dirty="0" smtClean="0"/>
              <a:t>Κατά</a:t>
            </a:r>
            <a:r>
              <a:rPr lang="en-US" b="1" dirty="0" smtClean="0"/>
              <a:t> y</a:t>
            </a:r>
            <a:r>
              <a:rPr lang="el-GR" b="1" dirty="0" smtClean="0"/>
              <a:t>΄</a:t>
            </a:r>
            <a:r>
              <a:rPr lang="en-US" b="1" dirty="0" smtClean="0"/>
              <a:t>y</a:t>
            </a:r>
            <a:r>
              <a:rPr lang="el-GR" b="1" dirty="0" smtClean="0"/>
              <a:t> </a:t>
            </a:r>
            <a:endParaRPr lang="el-GR" b="1" dirty="0"/>
          </a:p>
        </p:txBody>
      </p:sp>
      <p:pic>
        <p:nvPicPr>
          <p:cNvPr id="3" name="2 - Εικόνα" descr="7.PNG"/>
          <p:cNvPicPr>
            <a:picLocks noChangeAspect="1"/>
          </p:cNvPicPr>
          <p:nvPr/>
        </p:nvPicPr>
        <p:blipFill>
          <a:blip r:embed="rId2" cstate="print"/>
          <a:stretch>
            <a:fillRect/>
          </a:stretch>
        </p:blipFill>
        <p:spPr>
          <a:xfrm>
            <a:off x="3571868" y="1000108"/>
            <a:ext cx="5327167" cy="2071702"/>
          </a:xfrm>
          <a:prstGeom prst="rect">
            <a:avLst/>
          </a:prstGeom>
        </p:spPr>
      </p:pic>
      <p:sp>
        <p:nvSpPr>
          <p:cNvPr id="4" name="3 - TextBox"/>
          <p:cNvSpPr txBox="1"/>
          <p:nvPr/>
        </p:nvSpPr>
        <p:spPr>
          <a:xfrm>
            <a:off x="285720" y="1000108"/>
            <a:ext cx="3214710" cy="2308324"/>
          </a:xfrm>
          <a:prstGeom prst="rect">
            <a:avLst/>
          </a:prstGeom>
          <a:noFill/>
        </p:spPr>
        <p:txBody>
          <a:bodyPr wrap="square" rtlCol="0">
            <a:spAutoFit/>
          </a:bodyPr>
          <a:lstStyle/>
          <a:p>
            <a:r>
              <a:rPr lang="en-US" dirty="0" smtClean="0"/>
              <a:t>11 </a:t>
            </a:r>
            <a:r>
              <a:rPr lang="el-GR" dirty="0" smtClean="0"/>
              <a:t>υποστυλώματα ΗΕΒ 320 ύψους 7</a:t>
            </a:r>
            <a:r>
              <a:rPr lang="en-US" dirty="0" smtClean="0"/>
              <a:t>m</a:t>
            </a:r>
          </a:p>
          <a:p>
            <a:r>
              <a:rPr lang="en-US" dirty="0" smtClean="0"/>
              <a:t>5 </a:t>
            </a:r>
            <a:r>
              <a:rPr lang="el-GR" dirty="0" err="1" smtClean="0"/>
              <a:t>μηκίδες</a:t>
            </a:r>
            <a:r>
              <a:rPr lang="el-GR" dirty="0" smtClean="0"/>
              <a:t> </a:t>
            </a:r>
            <a:r>
              <a:rPr lang="el-GR" dirty="0" err="1" smtClean="0"/>
              <a:t>καθ΄ύψος</a:t>
            </a:r>
            <a:r>
              <a:rPr lang="el-GR" dirty="0" smtClean="0"/>
              <a:t> ΙΡΕ 160</a:t>
            </a:r>
          </a:p>
          <a:p>
            <a:r>
              <a:rPr lang="el-GR" dirty="0" smtClean="0"/>
              <a:t>Σύνδεσμοι δυσκαμψίας στο 1</a:t>
            </a:r>
            <a:r>
              <a:rPr lang="el-GR" baseline="30000" dirty="0" smtClean="0"/>
              <a:t>ο</a:t>
            </a:r>
            <a:r>
              <a:rPr lang="el-GR" dirty="0" smtClean="0"/>
              <a:t>, 4</a:t>
            </a:r>
            <a:r>
              <a:rPr lang="el-GR" baseline="30000" dirty="0" smtClean="0"/>
              <a:t>ο</a:t>
            </a:r>
            <a:r>
              <a:rPr lang="el-GR" dirty="0" smtClean="0"/>
              <a:t> , 7</a:t>
            </a:r>
            <a:r>
              <a:rPr lang="el-GR" baseline="30000" dirty="0" smtClean="0"/>
              <a:t>ο</a:t>
            </a:r>
            <a:r>
              <a:rPr lang="el-GR" dirty="0" smtClean="0"/>
              <a:t> και στο 10</a:t>
            </a:r>
            <a:r>
              <a:rPr lang="el-GR" baseline="30000" dirty="0" smtClean="0"/>
              <a:t>ο</a:t>
            </a:r>
            <a:r>
              <a:rPr lang="el-GR" dirty="0" smtClean="0"/>
              <a:t> φάτνωμα διατομής </a:t>
            </a:r>
            <a:r>
              <a:rPr lang="en-US" dirty="0" smtClean="0"/>
              <a:t>TREC 90x50x5</a:t>
            </a:r>
          </a:p>
          <a:p>
            <a:r>
              <a:rPr lang="en-US" dirty="0" smtClean="0"/>
              <a:t>K</a:t>
            </a:r>
            <a:r>
              <a:rPr lang="el-GR" dirty="0" err="1" smtClean="0"/>
              <a:t>εφαλοδοκός</a:t>
            </a:r>
            <a:r>
              <a:rPr lang="el-GR" dirty="0" smtClean="0"/>
              <a:t> </a:t>
            </a:r>
            <a:r>
              <a:rPr lang="en-US" dirty="0" smtClean="0"/>
              <a:t>TCAR 60x5</a:t>
            </a:r>
          </a:p>
          <a:p>
            <a:endParaRPr lang="el-GR" dirty="0"/>
          </a:p>
        </p:txBody>
      </p:sp>
      <p:pic>
        <p:nvPicPr>
          <p:cNvPr id="5" name="4 - Εικόνα" descr="9.PNG"/>
          <p:cNvPicPr>
            <a:picLocks noChangeAspect="1"/>
          </p:cNvPicPr>
          <p:nvPr/>
        </p:nvPicPr>
        <p:blipFill>
          <a:blip r:embed="rId3" cstate="print"/>
          <a:stretch>
            <a:fillRect/>
          </a:stretch>
        </p:blipFill>
        <p:spPr>
          <a:xfrm>
            <a:off x="3500430" y="3857628"/>
            <a:ext cx="5272720" cy="2210109"/>
          </a:xfrm>
          <a:prstGeom prst="rect">
            <a:avLst/>
          </a:prstGeom>
        </p:spPr>
      </p:pic>
      <p:sp>
        <p:nvSpPr>
          <p:cNvPr id="6" name="5 - TextBox"/>
          <p:cNvSpPr txBox="1"/>
          <p:nvPr/>
        </p:nvSpPr>
        <p:spPr>
          <a:xfrm>
            <a:off x="428596" y="3714752"/>
            <a:ext cx="2857520" cy="2862322"/>
          </a:xfrm>
          <a:prstGeom prst="rect">
            <a:avLst/>
          </a:prstGeom>
          <a:noFill/>
        </p:spPr>
        <p:txBody>
          <a:bodyPr wrap="square" rtlCol="0">
            <a:spAutoFit/>
          </a:bodyPr>
          <a:lstStyle/>
          <a:p>
            <a:r>
              <a:rPr lang="el-GR" dirty="0" err="1" smtClean="0">
                <a:cs typeface="Arial" pitchFamily="34" charset="0"/>
              </a:rPr>
              <a:t>Αποτελέιται</a:t>
            </a:r>
            <a:r>
              <a:rPr lang="el-GR" dirty="0" smtClean="0">
                <a:cs typeface="Arial" pitchFamily="34" charset="0"/>
              </a:rPr>
              <a:t> από </a:t>
            </a:r>
            <a:r>
              <a:rPr lang="el-GR" dirty="0" err="1" smtClean="0">
                <a:cs typeface="Arial" pitchFamily="34" charset="0"/>
              </a:rPr>
              <a:t>τεγίδες</a:t>
            </a:r>
            <a:r>
              <a:rPr lang="el-GR" dirty="0" smtClean="0">
                <a:cs typeface="Arial" pitchFamily="34" charset="0"/>
              </a:rPr>
              <a:t> διατομής ΙΡΕ 160 οι οποίες μεταφέρουν τα φορτία της επιστέγασης στους κύριους φορείς και οριζόντιους </a:t>
            </a:r>
            <a:r>
              <a:rPr lang="el-GR" dirty="0" err="1" smtClean="0">
                <a:cs typeface="Arial" pitchFamily="34" charset="0"/>
              </a:rPr>
              <a:t>σύνδεσμους</a:t>
            </a:r>
            <a:r>
              <a:rPr lang="el-GR" dirty="0" smtClean="0">
                <a:cs typeface="Arial" pitchFamily="34" charset="0"/>
              </a:rPr>
              <a:t> δυσκαμψίας διατομής Τ</a:t>
            </a:r>
            <a:r>
              <a:rPr lang="en-US" dirty="0" smtClean="0">
                <a:cs typeface="Arial" pitchFamily="34" charset="0"/>
              </a:rPr>
              <a:t>REC</a:t>
            </a:r>
            <a:r>
              <a:rPr lang="el-GR" dirty="0" smtClean="0">
                <a:cs typeface="Arial" pitchFamily="34" charset="0"/>
              </a:rPr>
              <a:t> 90</a:t>
            </a:r>
            <a:r>
              <a:rPr lang="en-US" dirty="0" smtClean="0">
                <a:cs typeface="Arial" pitchFamily="34" charset="0"/>
              </a:rPr>
              <a:t>x </a:t>
            </a:r>
            <a:r>
              <a:rPr lang="el-GR" dirty="0" smtClean="0">
                <a:cs typeface="Arial" pitchFamily="34" charset="0"/>
              </a:rPr>
              <a:t>50</a:t>
            </a:r>
            <a:r>
              <a:rPr lang="en-US" dirty="0" smtClean="0">
                <a:cs typeface="Arial" pitchFamily="34" charset="0"/>
              </a:rPr>
              <a:t>x5 </a:t>
            </a:r>
            <a:r>
              <a:rPr lang="el-GR" dirty="0" smtClean="0">
                <a:cs typeface="Arial" pitchFamily="34" charset="0"/>
              </a:rPr>
              <a:t>σε συνέχεια από τον οριζόντιο άξονα</a:t>
            </a:r>
          </a:p>
          <a:p>
            <a:endParaRPr lang="el-G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fmla="#ppt_w*sin(2.5*pi*$)">
                                          <p:val>
                                            <p:fltVal val="0"/>
                                          </p:val>
                                        </p:tav>
                                        <p:tav tm="100000">
                                          <p:val>
                                            <p:fltVal val="1"/>
                                          </p:val>
                                        </p:tav>
                                      </p:tavLst>
                                    </p:anim>
                                    <p:anim calcmode="lin" valueType="num">
                                      <p:cBhvr>
                                        <p:cTn id="8" dur="3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2000" fill="hold"/>
                                        <p:tgtEl>
                                          <p:spTgt spid="3"/>
                                        </p:tgtEl>
                                        <p:attrNameLst>
                                          <p:attrName>ppt_w</p:attrName>
                                        </p:attrNameLst>
                                      </p:cBhvr>
                                      <p:tavLst>
                                        <p:tav tm="0">
                                          <p:val>
                                            <p:fltVal val="0"/>
                                          </p:val>
                                        </p:tav>
                                        <p:tav tm="100000">
                                          <p:val>
                                            <p:strVal val="#ppt_w"/>
                                          </p:val>
                                        </p:tav>
                                      </p:tavLst>
                                    </p:anim>
                                    <p:anim calcmode="lin" valueType="num">
                                      <p:cBhvr>
                                        <p:cTn id="14" dur="2000" fill="hold"/>
                                        <p:tgtEl>
                                          <p:spTgt spid="3"/>
                                        </p:tgtEl>
                                        <p:attrNameLst>
                                          <p:attrName>ppt_h</p:attrName>
                                        </p:attrNameLst>
                                      </p:cBhvr>
                                      <p:tavLst>
                                        <p:tav tm="0">
                                          <p:val>
                                            <p:fltVal val="0"/>
                                          </p:val>
                                        </p:tav>
                                        <p:tav tm="100000">
                                          <p:val>
                                            <p:strVal val="#ppt_h"/>
                                          </p:val>
                                        </p:tav>
                                      </p:tavLst>
                                    </p:anim>
                                    <p:animEffect transition="in" filter="fade">
                                      <p:cBhvr>
                                        <p:cTn id="15" dur="20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2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2000" fill="hold"/>
                                        <p:tgtEl>
                                          <p:spTgt spid="5"/>
                                        </p:tgtEl>
                                        <p:attrNameLst>
                                          <p:attrName>ppt_w</p:attrName>
                                        </p:attrNameLst>
                                      </p:cBhvr>
                                      <p:tavLst>
                                        <p:tav tm="0">
                                          <p:val>
                                            <p:fltVal val="0"/>
                                          </p:val>
                                        </p:tav>
                                        <p:tav tm="100000">
                                          <p:val>
                                            <p:strVal val="#ppt_w"/>
                                          </p:val>
                                        </p:tav>
                                      </p:tavLst>
                                    </p:anim>
                                    <p:anim calcmode="lin" valueType="num">
                                      <p:cBhvr>
                                        <p:cTn id="26" dur="2000" fill="hold"/>
                                        <p:tgtEl>
                                          <p:spTgt spid="5"/>
                                        </p:tgtEl>
                                        <p:attrNameLst>
                                          <p:attrName>ppt_h</p:attrName>
                                        </p:attrNameLst>
                                      </p:cBhvr>
                                      <p:tavLst>
                                        <p:tav tm="0">
                                          <p:val>
                                            <p:fltVal val="0"/>
                                          </p:val>
                                        </p:tav>
                                        <p:tav tm="100000">
                                          <p:val>
                                            <p:strVal val="#ppt_h"/>
                                          </p:val>
                                        </p:tav>
                                      </p:tavLst>
                                    </p:anim>
                                    <p:animEffect transition="in" filter="fade">
                                      <p:cBhvr>
                                        <p:cTn id="27" dur="20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428596" y="357166"/>
            <a:ext cx="2571768" cy="369332"/>
          </a:xfrm>
          <a:prstGeom prst="rect">
            <a:avLst/>
          </a:prstGeom>
          <a:noFill/>
        </p:spPr>
        <p:txBody>
          <a:bodyPr wrap="square" rtlCol="0">
            <a:spAutoFit/>
          </a:bodyPr>
          <a:lstStyle/>
          <a:p>
            <a:r>
              <a:rPr lang="el-GR" dirty="0" smtClean="0"/>
              <a:t>Αποθήκη 5 (έτοιμα 2)</a:t>
            </a:r>
            <a:endParaRPr lang="el-GR" dirty="0"/>
          </a:p>
        </p:txBody>
      </p:sp>
      <p:pic>
        <p:nvPicPr>
          <p:cNvPr id="3" name="2 - Εικόνα" descr="122.PNG"/>
          <p:cNvPicPr>
            <a:picLocks noChangeAspect="1"/>
          </p:cNvPicPr>
          <p:nvPr/>
        </p:nvPicPr>
        <p:blipFill>
          <a:blip r:embed="rId2" cstate="print"/>
          <a:stretch>
            <a:fillRect/>
          </a:stretch>
        </p:blipFill>
        <p:spPr>
          <a:xfrm>
            <a:off x="785786" y="857232"/>
            <a:ext cx="7500990" cy="3939307"/>
          </a:xfrm>
          <a:prstGeom prst="rect">
            <a:avLst/>
          </a:prstGeom>
        </p:spPr>
      </p:pic>
      <p:sp>
        <p:nvSpPr>
          <p:cNvPr id="4" name="3 - TextBox"/>
          <p:cNvSpPr txBox="1"/>
          <p:nvPr/>
        </p:nvSpPr>
        <p:spPr>
          <a:xfrm>
            <a:off x="714348" y="5286388"/>
            <a:ext cx="7786742" cy="1477328"/>
          </a:xfrm>
          <a:prstGeom prst="rect">
            <a:avLst/>
          </a:prstGeom>
          <a:noFill/>
        </p:spPr>
        <p:txBody>
          <a:bodyPr wrap="square" rtlCol="0">
            <a:spAutoFit/>
          </a:bodyPr>
          <a:lstStyle/>
          <a:p>
            <a:r>
              <a:rPr lang="el-GR" dirty="0" smtClean="0"/>
              <a:t>Η αποθήκη 5 ή αλλιώς έτοιμα 2 αποτελεί τον θάλαμο κατάψυξης και αποθήκευσης </a:t>
            </a:r>
            <a:r>
              <a:rPr lang="el-GR" dirty="0" err="1" smtClean="0"/>
              <a:t>προιόντων</a:t>
            </a:r>
            <a:r>
              <a:rPr lang="el-GR" dirty="0" smtClean="0"/>
              <a:t> με συνολικό εμβαδόν  796τμ  μήκους 28,2</a:t>
            </a:r>
            <a:r>
              <a:rPr lang="en-US" dirty="0" smtClean="0"/>
              <a:t>m </a:t>
            </a:r>
            <a:r>
              <a:rPr lang="el-GR" dirty="0" smtClean="0"/>
              <a:t>και πλάτους 28,2</a:t>
            </a:r>
            <a:r>
              <a:rPr lang="en-US" dirty="0" smtClean="0"/>
              <a:t>m. </a:t>
            </a:r>
            <a:r>
              <a:rPr lang="el-GR" dirty="0" smtClean="0"/>
              <a:t>Λόγω των χαμηλών θερμοκρασιών</a:t>
            </a:r>
            <a:r>
              <a:rPr lang="en-US" dirty="0" smtClean="0"/>
              <a:t>.</a:t>
            </a:r>
            <a:r>
              <a:rPr lang="el-GR" dirty="0" smtClean="0"/>
              <a:t> Το συνολικό ύψος της κατασκευής είναι 8,5</a:t>
            </a:r>
            <a:r>
              <a:rPr lang="en-US" dirty="0" smtClean="0"/>
              <a:t>m</a:t>
            </a:r>
            <a:r>
              <a:rPr lang="el-GR" dirty="0" smtClean="0"/>
              <a:t> </a:t>
            </a:r>
          </a:p>
          <a:p>
            <a:endParaRPr lang="el-G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ox(in)">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TextBox"/>
          <p:cNvSpPr txBox="1"/>
          <p:nvPr/>
        </p:nvSpPr>
        <p:spPr>
          <a:xfrm>
            <a:off x="500034" y="357166"/>
            <a:ext cx="2071702" cy="369332"/>
          </a:xfrm>
          <a:prstGeom prst="rect">
            <a:avLst/>
          </a:prstGeom>
          <a:noFill/>
        </p:spPr>
        <p:txBody>
          <a:bodyPr wrap="square" rtlCol="0">
            <a:spAutoFit/>
          </a:bodyPr>
          <a:lstStyle/>
          <a:p>
            <a:r>
              <a:rPr lang="el-GR" b="1" dirty="0" smtClean="0"/>
              <a:t>Κατά </a:t>
            </a:r>
            <a:r>
              <a:rPr lang="en-US" b="1" dirty="0" smtClean="0"/>
              <a:t>x</a:t>
            </a:r>
            <a:r>
              <a:rPr lang="el-GR" b="1" dirty="0" smtClean="0"/>
              <a:t>΄</a:t>
            </a:r>
            <a:r>
              <a:rPr lang="en-US" b="1" dirty="0" smtClean="0"/>
              <a:t>x</a:t>
            </a:r>
            <a:endParaRPr lang="el-GR" b="1" dirty="0"/>
          </a:p>
        </p:txBody>
      </p:sp>
      <p:pic>
        <p:nvPicPr>
          <p:cNvPr id="4" name="3 - Εικόνα" descr="123.PNG"/>
          <p:cNvPicPr>
            <a:picLocks noChangeAspect="1"/>
          </p:cNvPicPr>
          <p:nvPr/>
        </p:nvPicPr>
        <p:blipFill>
          <a:blip r:embed="rId2" cstate="print"/>
          <a:stretch>
            <a:fillRect/>
          </a:stretch>
        </p:blipFill>
        <p:spPr>
          <a:xfrm>
            <a:off x="4352487" y="928670"/>
            <a:ext cx="4439535" cy="1571636"/>
          </a:xfrm>
          <a:prstGeom prst="rect">
            <a:avLst/>
          </a:prstGeom>
        </p:spPr>
      </p:pic>
      <p:sp>
        <p:nvSpPr>
          <p:cNvPr id="6" name="5 - TextBox"/>
          <p:cNvSpPr txBox="1"/>
          <p:nvPr/>
        </p:nvSpPr>
        <p:spPr>
          <a:xfrm>
            <a:off x="428596" y="1214422"/>
            <a:ext cx="3714776" cy="1754326"/>
          </a:xfrm>
          <a:prstGeom prst="rect">
            <a:avLst/>
          </a:prstGeom>
          <a:noFill/>
        </p:spPr>
        <p:txBody>
          <a:bodyPr wrap="square" rtlCol="0">
            <a:spAutoFit/>
          </a:bodyPr>
          <a:lstStyle/>
          <a:p>
            <a:r>
              <a:rPr lang="el-GR" dirty="0" smtClean="0"/>
              <a:t>Τα εξωτερικά υποστυλώματα είναι διατομής ΗΕ</a:t>
            </a:r>
            <a:r>
              <a:rPr lang="en-US" dirty="0" smtClean="0"/>
              <a:t>A</a:t>
            </a:r>
            <a:r>
              <a:rPr lang="el-GR" dirty="0" smtClean="0"/>
              <a:t> 3</a:t>
            </a:r>
            <a:r>
              <a:rPr lang="en-US" dirty="0" smtClean="0"/>
              <a:t>6</a:t>
            </a:r>
            <a:r>
              <a:rPr lang="el-GR" dirty="0" smtClean="0"/>
              <a:t>0 </a:t>
            </a:r>
            <a:endParaRPr lang="en-US" dirty="0" smtClean="0"/>
          </a:p>
          <a:p>
            <a:r>
              <a:rPr lang="en-US" dirty="0" smtClean="0"/>
              <a:t>T</a:t>
            </a:r>
            <a:r>
              <a:rPr lang="el-GR" dirty="0" smtClean="0"/>
              <a:t>α εσωτερικά</a:t>
            </a:r>
            <a:r>
              <a:rPr lang="en-US" dirty="0" smtClean="0"/>
              <a:t> </a:t>
            </a:r>
            <a:r>
              <a:rPr lang="el-GR" dirty="0" smtClean="0"/>
              <a:t>είναι ΗΕ</a:t>
            </a:r>
            <a:r>
              <a:rPr lang="en-US" dirty="0" smtClean="0"/>
              <a:t>A</a:t>
            </a:r>
            <a:r>
              <a:rPr lang="el-GR" dirty="0" smtClean="0"/>
              <a:t> </a:t>
            </a:r>
            <a:r>
              <a:rPr lang="en-US" dirty="0" smtClean="0"/>
              <a:t>4</a:t>
            </a:r>
            <a:r>
              <a:rPr lang="el-GR" dirty="0" smtClean="0"/>
              <a:t>00</a:t>
            </a:r>
          </a:p>
          <a:p>
            <a:r>
              <a:rPr lang="el-GR" dirty="0" smtClean="0"/>
              <a:t>Οι </a:t>
            </a:r>
            <a:r>
              <a:rPr lang="el-GR" dirty="0" err="1" smtClean="0"/>
              <a:t>μηκίδες</a:t>
            </a:r>
            <a:r>
              <a:rPr lang="el-GR" dirty="0" smtClean="0"/>
              <a:t> είναι </a:t>
            </a:r>
            <a:r>
              <a:rPr lang="en-US" dirty="0" smtClean="0"/>
              <a:t>4</a:t>
            </a:r>
            <a:r>
              <a:rPr lang="el-GR" dirty="0" smtClean="0"/>
              <a:t> </a:t>
            </a:r>
            <a:r>
              <a:rPr lang="el-GR" dirty="0" err="1" smtClean="0"/>
              <a:t>καθ΄ύψος</a:t>
            </a:r>
            <a:endParaRPr lang="en-US" dirty="0" smtClean="0"/>
          </a:p>
          <a:p>
            <a:r>
              <a:rPr lang="el-GR" dirty="0" smtClean="0"/>
              <a:t>διατομής ΙΡΕ 140</a:t>
            </a:r>
          </a:p>
          <a:p>
            <a:endParaRPr lang="el-GR" dirty="0"/>
          </a:p>
        </p:txBody>
      </p:sp>
      <p:sp>
        <p:nvSpPr>
          <p:cNvPr id="7" name="6 - TextBox"/>
          <p:cNvSpPr txBox="1"/>
          <p:nvPr/>
        </p:nvSpPr>
        <p:spPr>
          <a:xfrm>
            <a:off x="428596" y="3429000"/>
            <a:ext cx="2428892" cy="369332"/>
          </a:xfrm>
          <a:prstGeom prst="rect">
            <a:avLst/>
          </a:prstGeom>
          <a:noFill/>
        </p:spPr>
        <p:txBody>
          <a:bodyPr wrap="square" rtlCol="0">
            <a:spAutoFit/>
          </a:bodyPr>
          <a:lstStyle/>
          <a:p>
            <a:r>
              <a:rPr lang="el-GR" b="1" dirty="0" smtClean="0"/>
              <a:t>Κατά </a:t>
            </a:r>
            <a:r>
              <a:rPr lang="en-US" b="1" dirty="0" smtClean="0"/>
              <a:t>y</a:t>
            </a:r>
            <a:r>
              <a:rPr lang="el-GR" b="1" dirty="0" smtClean="0"/>
              <a:t>΄</a:t>
            </a:r>
            <a:r>
              <a:rPr lang="en-US" b="1" dirty="0" smtClean="0"/>
              <a:t>y</a:t>
            </a:r>
            <a:endParaRPr lang="el-GR" b="1" dirty="0"/>
          </a:p>
        </p:txBody>
      </p:sp>
      <p:pic>
        <p:nvPicPr>
          <p:cNvPr id="8" name="7 - Εικόνα" descr="125.PNG"/>
          <p:cNvPicPr>
            <a:picLocks noChangeAspect="1"/>
          </p:cNvPicPr>
          <p:nvPr/>
        </p:nvPicPr>
        <p:blipFill>
          <a:blip r:embed="rId3" cstate="print"/>
          <a:stretch>
            <a:fillRect/>
          </a:stretch>
        </p:blipFill>
        <p:spPr>
          <a:xfrm>
            <a:off x="4286248" y="3500438"/>
            <a:ext cx="4357686" cy="1778296"/>
          </a:xfrm>
          <a:prstGeom prst="rect">
            <a:avLst/>
          </a:prstGeom>
        </p:spPr>
      </p:pic>
      <p:sp>
        <p:nvSpPr>
          <p:cNvPr id="9" name="8 - TextBox"/>
          <p:cNvSpPr txBox="1"/>
          <p:nvPr/>
        </p:nvSpPr>
        <p:spPr>
          <a:xfrm>
            <a:off x="500034" y="4214818"/>
            <a:ext cx="3500462" cy="1200329"/>
          </a:xfrm>
          <a:prstGeom prst="rect">
            <a:avLst/>
          </a:prstGeom>
          <a:noFill/>
        </p:spPr>
        <p:txBody>
          <a:bodyPr wrap="square" rtlCol="0">
            <a:spAutoFit/>
          </a:bodyPr>
          <a:lstStyle/>
          <a:p>
            <a:r>
              <a:rPr lang="en-US" dirty="0" smtClean="0"/>
              <a:t>7 </a:t>
            </a:r>
            <a:r>
              <a:rPr lang="el-GR" dirty="0" smtClean="0"/>
              <a:t>υποστυλώματα  ΗΕΑ 360 </a:t>
            </a:r>
            <a:endParaRPr lang="en-US" dirty="0" smtClean="0"/>
          </a:p>
          <a:p>
            <a:r>
              <a:rPr lang="el-GR" dirty="0" smtClean="0"/>
              <a:t>Συνδέσμους δυσκαμψίας  στο 1</a:t>
            </a:r>
            <a:r>
              <a:rPr lang="el-GR" baseline="30000" dirty="0" smtClean="0"/>
              <a:t>ο</a:t>
            </a:r>
            <a:r>
              <a:rPr lang="el-GR" dirty="0" smtClean="0"/>
              <a:t> , 4</a:t>
            </a:r>
            <a:r>
              <a:rPr lang="el-GR" baseline="30000" dirty="0" smtClean="0"/>
              <a:t>ο</a:t>
            </a:r>
            <a:r>
              <a:rPr lang="el-GR" dirty="0" smtClean="0"/>
              <a:t> και 6</a:t>
            </a:r>
            <a:r>
              <a:rPr lang="el-GR" baseline="30000" dirty="0" smtClean="0"/>
              <a:t>ο</a:t>
            </a:r>
            <a:r>
              <a:rPr lang="el-GR" dirty="0" smtClean="0"/>
              <a:t> φάτνωμα.</a:t>
            </a:r>
          </a:p>
          <a:p>
            <a:r>
              <a:rPr lang="el-GR" dirty="0" err="1" smtClean="0"/>
              <a:t>Μηκίδες</a:t>
            </a:r>
            <a:r>
              <a:rPr lang="el-GR" dirty="0" smtClean="0"/>
              <a:t> διατομής ΙΡΕ 140</a:t>
            </a:r>
            <a:endParaRPr lang="el-G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0.7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ppt_w</p:attrName>
                                        </p:attrNameLst>
                                      </p:cBhvr>
                                      <p:tavLst>
                                        <p:tav tm="0">
                                          <p:val>
                                            <p:strVal val="#ppt_w*0.70"/>
                                          </p:val>
                                        </p:tav>
                                        <p:tav tm="100000">
                                          <p:val>
                                            <p:strVal val="#ppt_w"/>
                                          </p:val>
                                        </p:tav>
                                      </p:tavLst>
                                    </p:anim>
                                    <p:anim calcmode="lin" valueType="num">
                                      <p:cBhvr>
                                        <p:cTn id="36" dur="1000" fill="hold"/>
                                        <p:tgtEl>
                                          <p:spTgt spid="8"/>
                                        </p:tgtEl>
                                        <p:attrNameLst>
                                          <p:attrName>ppt_h</p:attrName>
                                        </p:attrNameLst>
                                      </p:cBhvr>
                                      <p:tavLst>
                                        <p:tav tm="0">
                                          <p:val>
                                            <p:strVal val="#ppt_h"/>
                                          </p:val>
                                        </p:tav>
                                        <p:tav tm="100000">
                                          <p:val>
                                            <p:strVal val="#ppt_h"/>
                                          </p:val>
                                        </p:tav>
                                      </p:tavLst>
                                    </p:anim>
                                    <p:animEffect transition="in" filter="fade">
                                      <p:cBhvr>
                                        <p:cTn id="37" dur="10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428596" y="285728"/>
            <a:ext cx="2643206" cy="400110"/>
          </a:xfrm>
          <a:prstGeom prst="rect">
            <a:avLst/>
          </a:prstGeom>
          <a:noFill/>
        </p:spPr>
        <p:txBody>
          <a:bodyPr wrap="square" rtlCol="0">
            <a:spAutoFit/>
          </a:bodyPr>
          <a:lstStyle/>
          <a:p>
            <a:r>
              <a:rPr lang="el-GR" b="1" dirty="0" smtClean="0"/>
              <a:t>Η </a:t>
            </a:r>
            <a:r>
              <a:rPr lang="el-GR" sz="2000" b="1" dirty="0" smtClean="0"/>
              <a:t>στέγη</a:t>
            </a:r>
            <a:endParaRPr lang="el-GR" b="1" dirty="0"/>
          </a:p>
        </p:txBody>
      </p:sp>
      <p:sp>
        <p:nvSpPr>
          <p:cNvPr id="3" name="2 - TextBox"/>
          <p:cNvSpPr txBox="1"/>
          <p:nvPr/>
        </p:nvSpPr>
        <p:spPr>
          <a:xfrm>
            <a:off x="357158" y="1142984"/>
            <a:ext cx="3929090" cy="1477328"/>
          </a:xfrm>
          <a:prstGeom prst="rect">
            <a:avLst/>
          </a:prstGeom>
          <a:noFill/>
        </p:spPr>
        <p:txBody>
          <a:bodyPr wrap="square" rtlCol="0">
            <a:spAutoFit/>
          </a:bodyPr>
          <a:lstStyle/>
          <a:p>
            <a:r>
              <a:rPr lang="el-GR" dirty="0" err="1" smtClean="0">
                <a:cs typeface="Arial" pitchFamily="34" charset="0"/>
              </a:rPr>
              <a:t>Αποτελέιται</a:t>
            </a:r>
            <a:r>
              <a:rPr lang="el-GR" dirty="0" smtClean="0">
                <a:cs typeface="Arial" pitchFamily="34" charset="0"/>
              </a:rPr>
              <a:t> από </a:t>
            </a:r>
            <a:r>
              <a:rPr lang="el-GR" dirty="0" err="1" smtClean="0">
                <a:cs typeface="Arial" pitchFamily="34" charset="0"/>
              </a:rPr>
              <a:t>τεγίδες</a:t>
            </a:r>
            <a:r>
              <a:rPr lang="el-GR" dirty="0" smtClean="0">
                <a:cs typeface="Arial" pitchFamily="34" charset="0"/>
              </a:rPr>
              <a:t> διατομής ΙΡΕ 140, </a:t>
            </a:r>
            <a:r>
              <a:rPr lang="el-GR" dirty="0" err="1" smtClean="0">
                <a:cs typeface="Arial" pitchFamily="34" charset="0"/>
              </a:rPr>
              <a:t>σύνδεσμους</a:t>
            </a:r>
            <a:r>
              <a:rPr lang="el-GR" dirty="0" smtClean="0">
                <a:cs typeface="Arial" pitchFamily="34" charset="0"/>
              </a:rPr>
              <a:t> δυσκαμψίας διατομής Τ</a:t>
            </a:r>
            <a:r>
              <a:rPr lang="en-US" dirty="0" smtClean="0">
                <a:cs typeface="Arial" pitchFamily="34" charset="0"/>
              </a:rPr>
              <a:t>RON</a:t>
            </a:r>
            <a:r>
              <a:rPr lang="el-GR" dirty="0" smtClean="0">
                <a:cs typeface="Arial" pitchFamily="34" charset="0"/>
              </a:rPr>
              <a:t> 60 </a:t>
            </a:r>
            <a:r>
              <a:rPr lang="en-US" dirty="0" smtClean="0">
                <a:cs typeface="Arial" pitchFamily="34" charset="0"/>
              </a:rPr>
              <a:t>x </a:t>
            </a:r>
            <a:r>
              <a:rPr lang="el-GR" dirty="0" smtClean="0">
                <a:cs typeface="Arial" pitchFamily="34" charset="0"/>
              </a:rPr>
              <a:t>5 στο 1</a:t>
            </a:r>
            <a:r>
              <a:rPr lang="el-GR" baseline="30000" dirty="0" smtClean="0">
                <a:cs typeface="Arial" pitchFamily="34" charset="0"/>
              </a:rPr>
              <a:t>ο</a:t>
            </a:r>
            <a:r>
              <a:rPr lang="el-GR" dirty="0" smtClean="0">
                <a:cs typeface="Arial" pitchFamily="34" charset="0"/>
              </a:rPr>
              <a:t> , 4</a:t>
            </a:r>
            <a:r>
              <a:rPr lang="el-GR" baseline="30000" dirty="0" smtClean="0">
                <a:cs typeface="Arial" pitchFamily="34" charset="0"/>
              </a:rPr>
              <a:t>ο</a:t>
            </a:r>
            <a:r>
              <a:rPr lang="el-GR" dirty="0" smtClean="0">
                <a:cs typeface="Arial" pitchFamily="34" charset="0"/>
              </a:rPr>
              <a:t> και 6</a:t>
            </a:r>
            <a:r>
              <a:rPr lang="el-GR" baseline="30000" dirty="0" smtClean="0">
                <a:cs typeface="Arial" pitchFamily="34" charset="0"/>
              </a:rPr>
              <a:t>ο</a:t>
            </a:r>
            <a:r>
              <a:rPr lang="el-GR" dirty="0" smtClean="0">
                <a:cs typeface="Arial" pitchFamily="34" charset="0"/>
              </a:rPr>
              <a:t> </a:t>
            </a:r>
          </a:p>
          <a:p>
            <a:r>
              <a:rPr lang="el-GR" cap="small" dirty="0" smtClean="0"/>
              <a:t>φ</a:t>
            </a:r>
            <a:r>
              <a:rPr lang="el-GR" dirty="0" smtClean="0"/>
              <a:t>άτνωμα.</a:t>
            </a:r>
          </a:p>
          <a:p>
            <a:endParaRPr lang="el-GR" dirty="0"/>
          </a:p>
        </p:txBody>
      </p:sp>
      <p:pic>
        <p:nvPicPr>
          <p:cNvPr id="4" name="3 - Εικόνα" descr="127.PNG"/>
          <p:cNvPicPr>
            <a:picLocks noChangeAspect="1"/>
          </p:cNvPicPr>
          <p:nvPr/>
        </p:nvPicPr>
        <p:blipFill>
          <a:blip r:embed="rId2" cstate="print"/>
          <a:stretch>
            <a:fillRect/>
          </a:stretch>
        </p:blipFill>
        <p:spPr>
          <a:xfrm>
            <a:off x="4572000" y="571480"/>
            <a:ext cx="4022775" cy="2857520"/>
          </a:xfrm>
          <a:prstGeom prst="rect">
            <a:avLst/>
          </a:prstGeom>
        </p:spPr>
      </p:pic>
      <p:pic>
        <p:nvPicPr>
          <p:cNvPr id="5" name="4 - Εικόνα" descr="124.PNG"/>
          <p:cNvPicPr>
            <a:picLocks noChangeAspect="1"/>
          </p:cNvPicPr>
          <p:nvPr/>
        </p:nvPicPr>
        <p:blipFill>
          <a:blip r:embed="rId3" cstate="print"/>
          <a:stretch>
            <a:fillRect/>
          </a:stretch>
        </p:blipFill>
        <p:spPr>
          <a:xfrm>
            <a:off x="4214810" y="4286256"/>
            <a:ext cx="4465780" cy="1285884"/>
          </a:xfrm>
          <a:prstGeom prst="rect">
            <a:avLst/>
          </a:prstGeom>
        </p:spPr>
      </p:pic>
      <p:sp>
        <p:nvSpPr>
          <p:cNvPr id="6" name="5 - TextBox"/>
          <p:cNvSpPr txBox="1"/>
          <p:nvPr/>
        </p:nvSpPr>
        <p:spPr>
          <a:xfrm>
            <a:off x="0" y="4000504"/>
            <a:ext cx="3786182" cy="1754326"/>
          </a:xfrm>
          <a:prstGeom prst="rect">
            <a:avLst/>
          </a:prstGeom>
          <a:noFill/>
        </p:spPr>
        <p:txBody>
          <a:bodyPr wrap="square" rtlCol="0">
            <a:spAutoFit/>
          </a:bodyPr>
          <a:lstStyle/>
          <a:p>
            <a:pPr marL="342900" indent="-342900"/>
            <a:r>
              <a:rPr lang="el-GR" dirty="0" smtClean="0">
                <a:cs typeface="Arial" pitchFamily="34" charset="0"/>
              </a:rPr>
              <a:t>      Η στέγη μας είναι δικτυωτό ζευκτό. Η κάτω δοκός μήκους 28 </a:t>
            </a:r>
            <a:r>
              <a:rPr lang="en-US" dirty="0" smtClean="0">
                <a:cs typeface="Arial" pitchFamily="34" charset="0"/>
              </a:rPr>
              <a:t>m </a:t>
            </a:r>
            <a:r>
              <a:rPr lang="el-GR" dirty="0" smtClean="0">
                <a:cs typeface="Arial" pitchFamily="34" charset="0"/>
              </a:rPr>
              <a:t>και διατομής ΗΕΑ 360. Οι άνω δοκοί μήκους 14 </a:t>
            </a:r>
            <a:r>
              <a:rPr lang="en-US" dirty="0" smtClean="0">
                <a:cs typeface="Arial" pitchFamily="34" charset="0"/>
              </a:rPr>
              <a:t>m </a:t>
            </a:r>
            <a:r>
              <a:rPr lang="el-GR" dirty="0" smtClean="0">
                <a:cs typeface="Arial" pitchFamily="34" charset="0"/>
              </a:rPr>
              <a:t>και διατομής ΗΕΑ 360. Οι ορθοστάτες και οι </a:t>
            </a:r>
            <a:r>
              <a:rPr lang="el-GR" dirty="0" err="1" smtClean="0">
                <a:cs typeface="Arial" pitchFamily="34" charset="0"/>
              </a:rPr>
              <a:t>αντιρρήδες</a:t>
            </a:r>
            <a:r>
              <a:rPr lang="el-GR" dirty="0" smtClean="0">
                <a:cs typeface="Arial" pitchFamily="34" charset="0"/>
              </a:rPr>
              <a:t> είναι διατομής ΙΡΕ 200</a:t>
            </a:r>
            <a:endParaRPr lang="el-G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strVal val="#ppt_w+.3"/>
                                          </p:val>
                                        </p:tav>
                                        <p:tav tm="100000">
                                          <p:val>
                                            <p:strVal val="#ppt_w"/>
                                          </p:val>
                                        </p:tav>
                                      </p:tavLst>
                                    </p:anim>
                                    <p:anim calcmode="lin" valueType="num">
                                      <p:cBhvr>
                                        <p:cTn id="22" dur="1000" fill="hold"/>
                                        <p:tgtEl>
                                          <p:spTgt spid="3"/>
                                        </p:tgtEl>
                                        <p:attrNameLst>
                                          <p:attrName>ppt_h</p:attrName>
                                        </p:attrNameLst>
                                      </p:cBhvr>
                                      <p:tavLst>
                                        <p:tav tm="0">
                                          <p:val>
                                            <p:strVal val="#ppt_h"/>
                                          </p:val>
                                        </p:tav>
                                        <p:tav tm="100000">
                                          <p:val>
                                            <p:strVal val="#ppt_h"/>
                                          </p:val>
                                        </p:tav>
                                      </p:tavLst>
                                    </p:anim>
                                    <p:animEffect transition="in" filter="fade">
                                      <p:cBhvr>
                                        <p:cTn id="23" dur="10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1000" fill="hold"/>
                                        <p:tgtEl>
                                          <p:spTgt spid="6"/>
                                        </p:tgtEl>
                                        <p:attrNameLst>
                                          <p:attrName>ppt_w</p:attrName>
                                        </p:attrNameLst>
                                      </p:cBhvr>
                                      <p:tavLst>
                                        <p:tav tm="0">
                                          <p:val>
                                            <p:strVal val="#ppt_w+.3"/>
                                          </p:val>
                                        </p:tav>
                                        <p:tav tm="100000">
                                          <p:val>
                                            <p:strVal val="#ppt_w"/>
                                          </p:val>
                                        </p:tav>
                                      </p:tavLst>
                                    </p:anim>
                                    <p:anim calcmode="lin" valueType="num">
                                      <p:cBhvr>
                                        <p:cTn id="36" dur="1000" fill="hold"/>
                                        <p:tgtEl>
                                          <p:spTgt spid="6"/>
                                        </p:tgtEl>
                                        <p:attrNameLst>
                                          <p:attrName>ppt_h</p:attrName>
                                        </p:attrNameLst>
                                      </p:cBhvr>
                                      <p:tavLst>
                                        <p:tav tm="0">
                                          <p:val>
                                            <p:strVal val="#ppt_h"/>
                                          </p:val>
                                        </p:tav>
                                        <p:tav tm="100000">
                                          <p:val>
                                            <p:strVal val="#ppt_h"/>
                                          </p:val>
                                        </p:tav>
                                      </p:tavLst>
                                    </p:anim>
                                    <p:animEffect transition="in" filter="fade">
                                      <p:cBhvr>
                                        <p:cTn id="3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103"/>
          <p:cNvPicPr/>
          <p:nvPr/>
        </p:nvPicPr>
        <p:blipFill>
          <a:blip r:embed="rId2" cstate="print"/>
          <a:stretch>
            <a:fillRect/>
          </a:stretch>
        </p:blipFill>
        <p:spPr>
          <a:xfrm>
            <a:off x="1928794" y="1214422"/>
            <a:ext cx="4505004" cy="2428892"/>
          </a:xfrm>
          <a:prstGeom prst="rect">
            <a:avLst/>
          </a:prstGeom>
        </p:spPr>
      </p:pic>
      <p:sp>
        <p:nvSpPr>
          <p:cNvPr id="3" name="2 - TextBox"/>
          <p:cNvSpPr txBox="1"/>
          <p:nvPr/>
        </p:nvSpPr>
        <p:spPr>
          <a:xfrm>
            <a:off x="785786" y="428604"/>
            <a:ext cx="2214578" cy="369332"/>
          </a:xfrm>
          <a:prstGeom prst="rect">
            <a:avLst/>
          </a:prstGeom>
          <a:noFill/>
        </p:spPr>
        <p:txBody>
          <a:bodyPr wrap="square" rtlCol="0">
            <a:spAutoFit/>
          </a:bodyPr>
          <a:lstStyle/>
          <a:p>
            <a:r>
              <a:rPr lang="el-GR" dirty="0" smtClean="0"/>
              <a:t>Πάνελ επικάλυψης</a:t>
            </a:r>
            <a:endParaRPr lang="el-GR" dirty="0"/>
          </a:p>
        </p:txBody>
      </p:sp>
      <p:sp>
        <p:nvSpPr>
          <p:cNvPr id="4" name="3 - TextBox"/>
          <p:cNvSpPr txBox="1"/>
          <p:nvPr/>
        </p:nvSpPr>
        <p:spPr>
          <a:xfrm>
            <a:off x="571472" y="4071942"/>
            <a:ext cx="7500990" cy="646331"/>
          </a:xfrm>
          <a:prstGeom prst="rect">
            <a:avLst/>
          </a:prstGeom>
          <a:noFill/>
        </p:spPr>
        <p:txBody>
          <a:bodyPr wrap="square" rtlCol="0">
            <a:spAutoFit/>
          </a:bodyPr>
          <a:lstStyle/>
          <a:p>
            <a:r>
              <a:rPr lang="el-GR" dirty="0" smtClean="0"/>
              <a:t>Στις αποθήκες 1,2 και 3 χρησιμοποιήσαμε </a:t>
            </a:r>
            <a:r>
              <a:rPr lang="el-GR" dirty="0" err="1" smtClean="0"/>
              <a:t>πανελ</a:t>
            </a:r>
            <a:r>
              <a:rPr lang="el-GR" dirty="0" smtClean="0"/>
              <a:t> 8</a:t>
            </a:r>
            <a:r>
              <a:rPr lang="en-US" dirty="0" smtClean="0"/>
              <a:t>cm.</a:t>
            </a:r>
            <a:r>
              <a:rPr lang="el-GR" dirty="0" smtClean="0"/>
              <a:t> Στις αποθήκες έτοιμα1 και έτοιμα2 </a:t>
            </a:r>
            <a:r>
              <a:rPr lang="en-US" dirty="0" smtClean="0"/>
              <a:t> </a:t>
            </a:r>
            <a:r>
              <a:rPr lang="el-GR" dirty="0" smtClean="0"/>
              <a:t>τοποθετήσαμε </a:t>
            </a:r>
            <a:r>
              <a:rPr lang="el-GR" dirty="0" err="1" smtClean="0"/>
              <a:t>πανελ</a:t>
            </a:r>
            <a:r>
              <a:rPr lang="el-GR" dirty="0" smtClean="0"/>
              <a:t> 12</a:t>
            </a:r>
            <a:r>
              <a:rPr lang="en-US" dirty="0" smtClean="0"/>
              <a:t>cm </a:t>
            </a:r>
            <a:r>
              <a:rPr lang="el-GR" dirty="0" smtClean="0"/>
              <a:t>λόγω της χρήσης τους.   </a:t>
            </a:r>
            <a:endParaRPr lang="el-G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strVal val="#ppt_w+.3"/>
                                          </p:val>
                                        </p:tav>
                                        <p:tav tm="100000">
                                          <p:val>
                                            <p:strVal val="#ppt_w"/>
                                          </p:val>
                                        </p:tav>
                                      </p:tavLst>
                                    </p:anim>
                                    <p:anim calcmode="lin" valueType="num">
                                      <p:cBhvr>
                                        <p:cTn id="15" dur="1000" fill="hold"/>
                                        <p:tgtEl>
                                          <p:spTgt spid="2"/>
                                        </p:tgtEl>
                                        <p:attrNameLst>
                                          <p:attrName>ppt_h</p:attrName>
                                        </p:attrNameLst>
                                      </p:cBhvr>
                                      <p:tavLst>
                                        <p:tav tm="0">
                                          <p:val>
                                            <p:strVal val="#ppt_h"/>
                                          </p:val>
                                        </p:tav>
                                        <p:tav tm="100000">
                                          <p:val>
                                            <p:strVal val="#ppt_h"/>
                                          </p:val>
                                        </p:tav>
                                      </p:tavLst>
                                    </p:anim>
                                    <p:animEffect transition="in" filter="fade">
                                      <p:cBhvr>
                                        <p:cTn id="16" dur="10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strVal val="#ppt_w*0.70"/>
                                          </p:val>
                                        </p:tav>
                                        <p:tav tm="100000">
                                          <p:val>
                                            <p:strVal val="#ppt_w"/>
                                          </p:val>
                                        </p:tav>
                                      </p:tavLst>
                                    </p:anim>
                                    <p:anim calcmode="lin" valueType="num">
                                      <p:cBhvr>
                                        <p:cTn id="22" dur="1000" fill="hold"/>
                                        <p:tgtEl>
                                          <p:spTgt spid="4"/>
                                        </p:tgtEl>
                                        <p:attrNameLst>
                                          <p:attrName>ppt_h</p:attrName>
                                        </p:attrNameLst>
                                      </p:cBhvr>
                                      <p:tavLst>
                                        <p:tav tm="0">
                                          <p:val>
                                            <p:strVal val="#ppt_h"/>
                                          </p:val>
                                        </p:tav>
                                        <p:tav tm="100000">
                                          <p:val>
                                            <p:strVal val="#ppt_h"/>
                                          </p:val>
                                        </p:tav>
                                      </p:tavLst>
                                    </p:anim>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357158" y="4143380"/>
            <a:ext cx="4071966" cy="2031325"/>
          </a:xfrm>
          <a:prstGeom prst="rect">
            <a:avLst/>
          </a:prstGeom>
          <a:noFill/>
        </p:spPr>
        <p:txBody>
          <a:bodyPr wrap="square" rtlCol="0">
            <a:spAutoFit/>
          </a:bodyPr>
          <a:lstStyle/>
          <a:p>
            <a:r>
              <a:rPr lang="el-GR" dirty="0" smtClean="0"/>
              <a:t>Στην παρούσα εργασία λαμβάνονται επιβαλλόμενα κατανεμημένα φορτία  </a:t>
            </a:r>
            <a:r>
              <a:rPr lang="en-US" dirty="0" err="1" smtClean="0"/>
              <a:t>Pz</a:t>
            </a:r>
            <a:r>
              <a:rPr lang="el-GR" dirty="0" smtClean="0"/>
              <a:t>= -0,25 </a:t>
            </a:r>
            <a:r>
              <a:rPr lang="en-US" dirty="0" err="1" smtClean="0"/>
              <a:t>kPA</a:t>
            </a:r>
            <a:r>
              <a:rPr lang="en-US" dirty="0" smtClean="0"/>
              <a:t> </a:t>
            </a:r>
            <a:r>
              <a:rPr lang="el-GR" dirty="0" smtClean="0"/>
              <a:t>στην στέγη του κτιρίου λόγω κάποιας τυχόν επιδιόρθωσης που θα γίνει στην στέγη του κτιρίου κατά την διάρκεια της ζωής του.</a:t>
            </a:r>
          </a:p>
          <a:p>
            <a:endParaRPr lang="el-GR" dirty="0"/>
          </a:p>
        </p:txBody>
      </p:sp>
      <p:sp>
        <p:nvSpPr>
          <p:cNvPr id="3" name="2 - TextBox"/>
          <p:cNvSpPr txBox="1"/>
          <p:nvPr/>
        </p:nvSpPr>
        <p:spPr>
          <a:xfrm>
            <a:off x="214282" y="1000108"/>
            <a:ext cx="4000528" cy="2585323"/>
          </a:xfrm>
          <a:prstGeom prst="rect">
            <a:avLst/>
          </a:prstGeom>
          <a:noFill/>
        </p:spPr>
        <p:txBody>
          <a:bodyPr wrap="square" rtlCol="0">
            <a:spAutoFit/>
          </a:bodyPr>
          <a:lstStyle/>
          <a:p>
            <a:r>
              <a:rPr lang="el-GR" dirty="0" smtClean="0">
                <a:cs typeface="Times New Roman" pitchFamily="18" charset="0"/>
              </a:rPr>
              <a:t>Στην κατασκευή της παρούσης εργασίας ως μόνιμες δράσεις λαμβάνεται το ίδιο βάρος όλου του φορέα του κτιρίου και επιπλέον ένα κατακόρυφο κατανεμημένο </a:t>
            </a:r>
            <a:r>
              <a:rPr lang="el-GR" dirty="0" err="1" smtClean="0">
                <a:cs typeface="Times New Roman" pitchFamily="18" charset="0"/>
              </a:rPr>
              <a:t>φόρτιο</a:t>
            </a:r>
            <a:r>
              <a:rPr lang="el-GR" dirty="0" smtClean="0">
                <a:cs typeface="Times New Roman" pitchFamily="18" charset="0"/>
              </a:rPr>
              <a:t> </a:t>
            </a:r>
            <a:r>
              <a:rPr lang="en-US" dirty="0" err="1" smtClean="0">
                <a:cs typeface="Times New Roman" pitchFamily="18" charset="0"/>
              </a:rPr>
              <a:t>Pz</a:t>
            </a:r>
            <a:r>
              <a:rPr lang="el-GR" dirty="0" smtClean="0">
                <a:cs typeface="Times New Roman" pitchFamily="18" charset="0"/>
              </a:rPr>
              <a:t>= -0,25 </a:t>
            </a:r>
            <a:r>
              <a:rPr lang="en-US" dirty="0" err="1" smtClean="0">
                <a:cs typeface="Times New Roman" pitchFamily="18" charset="0"/>
              </a:rPr>
              <a:t>kPA</a:t>
            </a:r>
            <a:r>
              <a:rPr lang="en-US" dirty="0" smtClean="0">
                <a:cs typeface="Times New Roman" pitchFamily="18" charset="0"/>
              </a:rPr>
              <a:t> </a:t>
            </a:r>
            <a:r>
              <a:rPr lang="el-GR" dirty="0" smtClean="0">
                <a:cs typeface="Times New Roman" pitchFamily="18" charset="0"/>
              </a:rPr>
              <a:t>λόγω των πάνελς και των διαφόρων ηλεκτρολογικών και μηχανολογικών εργασιών στην στέγη.</a:t>
            </a:r>
            <a:endParaRPr lang="el-GR" dirty="0" smtClean="0"/>
          </a:p>
          <a:p>
            <a:endParaRPr lang="el-GR" dirty="0"/>
          </a:p>
        </p:txBody>
      </p:sp>
      <p:pic>
        <p:nvPicPr>
          <p:cNvPr id="4" name="3 - Εικόνα" descr="132.PNG"/>
          <p:cNvPicPr>
            <a:picLocks noChangeAspect="1"/>
          </p:cNvPicPr>
          <p:nvPr/>
        </p:nvPicPr>
        <p:blipFill>
          <a:blip r:embed="rId2" cstate="print"/>
          <a:stretch>
            <a:fillRect/>
          </a:stretch>
        </p:blipFill>
        <p:spPr>
          <a:xfrm>
            <a:off x="4643438" y="1000108"/>
            <a:ext cx="4225126" cy="2428892"/>
          </a:xfrm>
          <a:prstGeom prst="rect">
            <a:avLst/>
          </a:prstGeom>
        </p:spPr>
      </p:pic>
      <p:pic>
        <p:nvPicPr>
          <p:cNvPr id="5" name="4 - Εικόνα" descr="131.PNG"/>
          <p:cNvPicPr>
            <a:picLocks noChangeAspect="1"/>
          </p:cNvPicPr>
          <p:nvPr/>
        </p:nvPicPr>
        <p:blipFill>
          <a:blip r:embed="rId3" cstate="print"/>
          <a:stretch>
            <a:fillRect/>
          </a:stretch>
        </p:blipFill>
        <p:spPr>
          <a:xfrm>
            <a:off x="4643438" y="3929066"/>
            <a:ext cx="4177115" cy="2243788"/>
          </a:xfrm>
          <a:prstGeom prst="rect">
            <a:avLst/>
          </a:prstGeom>
        </p:spPr>
      </p:pic>
      <p:sp>
        <p:nvSpPr>
          <p:cNvPr id="7" name="6 - TextBox"/>
          <p:cNvSpPr txBox="1"/>
          <p:nvPr/>
        </p:nvSpPr>
        <p:spPr>
          <a:xfrm>
            <a:off x="0" y="357166"/>
            <a:ext cx="4714908" cy="677108"/>
          </a:xfrm>
          <a:prstGeom prst="rect">
            <a:avLst/>
          </a:prstGeom>
          <a:noFill/>
        </p:spPr>
        <p:txBody>
          <a:bodyPr wrap="square" rtlCol="0">
            <a:spAutoFit/>
          </a:bodyPr>
          <a:lstStyle/>
          <a:p>
            <a:r>
              <a:rPr lang="el-GR" sz="2000" b="1" dirty="0" smtClean="0"/>
              <a:t>Φορτίσεις βιομηχανικού κτιρίου</a:t>
            </a:r>
          </a:p>
          <a:p>
            <a:endParaRPr lang="el-GR" dirty="0"/>
          </a:p>
        </p:txBody>
      </p:sp>
    </p:spTree>
  </p:cSld>
  <p:clrMapOvr>
    <a:masterClrMapping/>
  </p:clrMapOvr>
  <p:transition spd="med">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p:cNvPicPr>
            <a:picLocks noChangeAspect="1" noChangeArrowheads="1"/>
          </p:cNvPicPr>
          <p:nvPr/>
        </p:nvPicPr>
        <p:blipFill>
          <a:blip r:embed="rId3" cstate="print"/>
          <a:srcRect/>
          <a:stretch>
            <a:fillRect/>
          </a:stretch>
        </p:blipFill>
        <p:spPr bwMode="auto">
          <a:xfrm>
            <a:off x="4929190" y="857232"/>
            <a:ext cx="3798515" cy="2857520"/>
          </a:xfrm>
          <a:prstGeom prst="rect">
            <a:avLst/>
          </a:prstGeom>
          <a:noFill/>
          <a:ln w="9525">
            <a:noFill/>
            <a:miter lim="800000"/>
            <a:headEnd/>
            <a:tailEnd/>
          </a:ln>
        </p:spPr>
      </p:pic>
      <p:sp>
        <p:nvSpPr>
          <p:cNvPr id="3" name="2 - TextBox"/>
          <p:cNvSpPr txBox="1"/>
          <p:nvPr/>
        </p:nvSpPr>
        <p:spPr>
          <a:xfrm>
            <a:off x="714348" y="357166"/>
            <a:ext cx="2786082" cy="369332"/>
          </a:xfrm>
          <a:prstGeom prst="rect">
            <a:avLst/>
          </a:prstGeom>
          <a:noFill/>
        </p:spPr>
        <p:txBody>
          <a:bodyPr wrap="square" rtlCol="0">
            <a:spAutoFit/>
          </a:bodyPr>
          <a:lstStyle/>
          <a:p>
            <a:r>
              <a:rPr lang="el-GR" b="1" dirty="0" smtClean="0"/>
              <a:t>Φορτία χιονιού</a:t>
            </a:r>
            <a:endParaRPr lang="el-GR" b="1" dirty="0"/>
          </a:p>
        </p:txBody>
      </p:sp>
      <p:sp>
        <p:nvSpPr>
          <p:cNvPr id="4" name="3 - TextBox"/>
          <p:cNvSpPr txBox="1"/>
          <p:nvPr/>
        </p:nvSpPr>
        <p:spPr>
          <a:xfrm>
            <a:off x="357158" y="1285860"/>
            <a:ext cx="4143404" cy="2031325"/>
          </a:xfrm>
          <a:prstGeom prst="rect">
            <a:avLst/>
          </a:prstGeom>
          <a:noFill/>
        </p:spPr>
        <p:txBody>
          <a:bodyPr wrap="square" rtlCol="0">
            <a:spAutoFit/>
          </a:bodyPr>
          <a:lstStyle/>
          <a:p>
            <a:r>
              <a:rPr lang="el-GR" dirty="0" smtClean="0">
                <a:cs typeface="Times New Roman" pitchFamily="18" charset="0"/>
              </a:rPr>
              <a:t>Η χαρακτηριστική τιμή του φορτίου χιονιού επί του εδάφους σε συναρτήσει της ζώνης και του αντίστοιχου υψομέτρου (Α), για μια συγκεκριμένη τοποθεσία, δίνεται από τη σχέση: </a:t>
            </a:r>
          </a:p>
          <a:p>
            <a:endParaRPr lang="el-GR" dirty="0" smtClean="0"/>
          </a:p>
          <a:p>
            <a:endParaRPr lang="el-GR" dirty="0"/>
          </a:p>
        </p:txBody>
      </p:sp>
      <p:graphicFrame>
        <p:nvGraphicFramePr>
          <p:cNvPr id="47109" name="Object 5"/>
          <p:cNvGraphicFramePr>
            <a:graphicFrameLocks noChangeAspect="1"/>
          </p:cNvGraphicFramePr>
          <p:nvPr/>
        </p:nvGraphicFramePr>
        <p:xfrm>
          <a:off x="500034" y="2786058"/>
          <a:ext cx="3143272" cy="874278"/>
        </p:xfrm>
        <a:graphic>
          <a:graphicData uri="http://schemas.openxmlformats.org/presentationml/2006/ole">
            <p:oleObj spid="_x0000_s1058" name="Equation" r:id="rId4" imgW="1231366" imgH="393529" progId="">
              <p:embed/>
            </p:oleObj>
          </a:graphicData>
        </a:graphic>
      </p:graphicFrame>
      <p:sp>
        <p:nvSpPr>
          <p:cNvPr id="6" name="5 - TextBox"/>
          <p:cNvSpPr txBox="1"/>
          <p:nvPr/>
        </p:nvSpPr>
        <p:spPr>
          <a:xfrm>
            <a:off x="500034" y="3929066"/>
            <a:ext cx="7500990" cy="2031325"/>
          </a:xfrm>
          <a:prstGeom prst="rect">
            <a:avLst/>
          </a:prstGeom>
          <a:noFill/>
        </p:spPr>
        <p:txBody>
          <a:bodyPr wrap="square" rtlCol="0">
            <a:spAutoFit/>
          </a:bodyPr>
          <a:lstStyle/>
          <a:p>
            <a:pPr algn="just"/>
            <a:r>
              <a:rPr lang="el-GR" dirty="0" err="1" smtClean="0">
                <a:latin typeface="Times New Roman" pitchFamily="18" charset="0"/>
                <a:cs typeface="Times New Roman" pitchFamily="18" charset="0"/>
              </a:rPr>
              <a:t>Οπου</a:t>
            </a:r>
            <a:r>
              <a:rPr lang="el-GR" dirty="0" smtClean="0">
                <a:latin typeface="Times New Roman" pitchFamily="18" charset="0"/>
                <a:cs typeface="Times New Roman" pitchFamily="18" charset="0"/>
              </a:rPr>
              <a:t>:</a:t>
            </a:r>
          </a:p>
          <a:p>
            <a:pPr algn="just"/>
            <a:endParaRPr lang="el-GR" dirty="0" smtClean="0">
              <a:latin typeface="Times New Roman" pitchFamily="18" charset="0"/>
              <a:cs typeface="Times New Roman" pitchFamily="18" charset="0"/>
            </a:endParaRPr>
          </a:p>
          <a:p>
            <a:pPr algn="just"/>
            <a:r>
              <a:rPr lang="el-GR" dirty="0" smtClean="0">
                <a:latin typeface="Times New Roman" pitchFamily="18" charset="0"/>
                <a:cs typeface="Times New Roman" pitchFamily="18" charset="0"/>
              </a:rPr>
              <a:t>                είναι η χαρακτηριστική μορφή φορτίου χιονιού στη στάθμη της θάλασσας (δηλ. για Α=0), σε </a:t>
            </a:r>
            <a:r>
              <a:rPr lang="en-US" dirty="0" err="1" smtClean="0">
                <a:latin typeface="Times New Roman" pitchFamily="18" charset="0"/>
                <a:cs typeface="Times New Roman" pitchFamily="18" charset="0"/>
              </a:rPr>
              <a:t>kN</a:t>
            </a:r>
            <a:r>
              <a:rPr lang="el-GR"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m</a:t>
            </a:r>
            <a:r>
              <a:rPr lang="el-GR" baseline="30000" dirty="0" smtClean="0">
                <a:latin typeface="Times New Roman" pitchFamily="18" charset="0"/>
                <a:cs typeface="Times New Roman" pitchFamily="18" charset="0"/>
              </a:rPr>
              <a:t>2</a:t>
            </a:r>
            <a:endParaRPr lang="el-GR" dirty="0" smtClean="0"/>
          </a:p>
          <a:p>
            <a:pPr algn="just" eaLnBrk="0" hangingPunct="0"/>
            <a:r>
              <a:rPr lang="el-GR" dirty="0" smtClean="0">
                <a:cs typeface="Times New Roman" pitchFamily="18" charset="0"/>
              </a:rPr>
              <a:t>Α:είναι το υψόμετρο της συγκεκριμένης τοποθεσίας από τη στάθμη της θάλασσας, σε m.</a:t>
            </a:r>
            <a:endParaRPr lang="el-GR" dirty="0" smtClean="0"/>
          </a:p>
          <a:p>
            <a:endParaRPr lang="el-GR" dirty="0"/>
          </a:p>
        </p:txBody>
      </p:sp>
      <p:graphicFrame>
        <p:nvGraphicFramePr>
          <p:cNvPr id="47111" name="Object 7"/>
          <p:cNvGraphicFramePr>
            <a:graphicFrameLocks noChangeAspect="1"/>
          </p:cNvGraphicFramePr>
          <p:nvPr/>
        </p:nvGraphicFramePr>
        <p:xfrm>
          <a:off x="928662" y="4357694"/>
          <a:ext cx="484187" cy="504825"/>
        </p:xfrm>
        <a:graphic>
          <a:graphicData uri="http://schemas.openxmlformats.org/presentationml/2006/ole">
            <p:oleObj spid="_x0000_s1059" name="Equation" r:id="rId5" imgW="228600" imgH="241300" progId="">
              <p:embed/>
            </p:oleObj>
          </a:graphicData>
        </a:graphic>
      </p:graphicFrame>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par>
                                <p:cTn id="8" presetID="2" presetClass="entr" presetSubtype="4" fill="hold" nodeType="withEffect">
                                  <p:stCondLst>
                                    <p:cond delay="0"/>
                                  </p:stCondLst>
                                  <p:childTnLst>
                                    <p:set>
                                      <p:cBhvr>
                                        <p:cTn id="9" dur="1" fill="hold">
                                          <p:stCondLst>
                                            <p:cond delay="0"/>
                                          </p:stCondLst>
                                        </p:cTn>
                                        <p:tgtEl>
                                          <p:spTgt spid="47109"/>
                                        </p:tgtEl>
                                        <p:attrNameLst>
                                          <p:attrName>style.visibility</p:attrName>
                                        </p:attrNameLst>
                                      </p:cBhvr>
                                      <p:to>
                                        <p:strVal val="visible"/>
                                      </p:to>
                                    </p:set>
                                    <p:anim calcmode="lin" valueType="num">
                                      <p:cBhvr additive="base">
                                        <p:cTn id="10" dur="500" fill="hold"/>
                                        <p:tgtEl>
                                          <p:spTgt spid="47109"/>
                                        </p:tgtEl>
                                        <p:attrNameLst>
                                          <p:attrName>ppt_x</p:attrName>
                                        </p:attrNameLst>
                                      </p:cBhvr>
                                      <p:tavLst>
                                        <p:tav tm="0">
                                          <p:val>
                                            <p:strVal val="#ppt_x"/>
                                          </p:val>
                                        </p:tav>
                                        <p:tav tm="100000">
                                          <p:val>
                                            <p:strVal val="#ppt_x"/>
                                          </p:val>
                                        </p:tav>
                                      </p:tavLst>
                                    </p:anim>
                                    <p:anim calcmode="lin" valueType="num">
                                      <p:cBhvr additive="base">
                                        <p:cTn id="11" dur="500" fill="hold"/>
                                        <p:tgtEl>
                                          <p:spTgt spid="47109"/>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0"/>
                                  </p:stCondLst>
                                  <p:childTnLst>
                                    <p:set>
                                      <p:cBhvr>
                                        <p:cTn id="13" dur="1" fill="hold">
                                          <p:stCondLst>
                                            <p:cond delay="0"/>
                                          </p:stCondLst>
                                        </p:cTn>
                                        <p:tgtEl>
                                          <p:spTgt spid="47111"/>
                                        </p:tgtEl>
                                        <p:attrNameLst>
                                          <p:attrName>style.visibility</p:attrName>
                                        </p:attrNameLst>
                                      </p:cBhvr>
                                      <p:to>
                                        <p:strVal val="visible"/>
                                      </p:to>
                                    </p:set>
                                    <p:anim calcmode="lin" valueType="num">
                                      <p:cBhvr additive="base">
                                        <p:cTn id="14" dur="500" fill="hold"/>
                                        <p:tgtEl>
                                          <p:spTgt spid="47111"/>
                                        </p:tgtEl>
                                        <p:attrNameLst>
                                          <p:attrName>ppt_x</p:attrName>
                                        </p:attrNameLst>
                                      </p:cBhvr>
                                      <p:tavLst>
                                        <p:tav tm="0">
                                          <p:val>
                                            <p:strVal val="#ppt_x"/>
                                          </p:val>
                                        </p:tav>
                                        <p:tav tm="100000">
                                          <p:val>
                                            <p:strVal val="#ppt_x"/>
                                          </p:val>
                                        </p:tav>
                                      </p:tavLst>
                                    </p:anim>
                                    <p:anim calcmode="lin" valueType="num">
                                      <p:cBhvr additive="base">
                                        <p:cTn id="15" dur="500" fill="hold"/>
                                        <p:tgtEl>
                                          <p:spTgt spid="471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133.PNG"/>
          <p:cNvPicPr>
            <a:picLocks noChangeAspect="1"/>
          </p:cNvPicPr>
          <p:nvPr/>
        </p:nvPicPr>
        <p:blipFill>
          <a:blip r:embed="rId3" cstate="print"/>
          <a:stretch>
            <a:fillRect/>
          </a:stretch>
        </p:blipFill>
        <p:spPr>
          <a:xfrm>
            <a:off x="3488356" y="2132856"/>
            <a:ext cx="5291668" cy="3557139"/>
          </a:xfrm>
          <a:prstGeom prst="rect">
            <a:avLst/>
          </a:prstGeom>
        </p:spPr>
      </p:pic>
      <p:sp>
        <p:nvSpPr>
          <p:cNvPr id="3" name="2 - TextBox"/>
          <p:cNvSpPr txBox="1"/>
          <p:nvPr/>
        </p:nvSpPr>
        <p:spPr>
          <a:xfrm>
            <a:off x="285720" y="571480"/>
            <a:ext cx="7786742" cy="1477328"/>
          </a:xfrm>
          <a:prstGeom prst="rect">
            <a:avLst/>
          </a:prstGeom>
          <a:noFill/>
        </p:spPr>
        <p:txBody>
          <a:bodyPr wrap="square" rtlCol="0">
            <a:spAutoFit/>
          </a:bodyPr>
          <a:lstStyle/>
          <a:p>
            <a:r>
              <a:rPr lang="el-GR" dirty="0" smtClean="0">
                <a:cs typeface="Times New Roman" pitchFamily="18" charset="0"/>
              </a:rPr>
              <a:t>Το φορτίο χιονιού </a:t>
            </a:r>
            <a:r>
              <a:rPr lang="en-US" dirty="0" smtClean="0">
                <a:cs typeface="Times New Roman" pitchFamily="18" charset="0"/>
              </a:rPr>
              <a:t>s</a:t>
            </a:r>
            <a:r>
              <a:rPr lang="el-GR" dirty="0" smtClean="0">
                <a:cs typeface="Times New Roman" pitchFamily="18" charset="0"/>
              </a:rPr>
              <a:t> που ασκείται επί της στέγης, θεωρείται ότι ενεργεί κατακόρυφα, αναφέρεται στην οριζόντια προβολή της στέγης και προσδιορίζεται από τις σχέσεις:</a:t>
            </a:r>
            <a:endParaRPr lang="el-GR" dirty="0" smtClean="0"/>
          </a:p>
          <a:p>
            <a:pPr eaLnBrk="0" hangingPunct="0"/>
            <a:endParaRPr lang="el-GR" dirty="0" smtClean="0"/>
          </a:p>
          <a:p>
            <a:endParaRPr lang="el-GR" dirty="0"/>
          </a:p>
        </p:txBody>
      </p:sp>
      <p:graphicFrame>
        <p:nvGraphicFramePr>
          <p:cNvPr id="2050" name="Object 4"/>
          <p:cNvGraphicFramePr>
            <a:graphicFrameLocks noChangeAspect="1"/>
          </p:cNvGraphicFramePr>
          <p:nvPr/>
        </p:nvGraphicFramePr>
        <p:xfrm>
          <a:off x="642910" y="1643050"/>
          <a:ext cx="1800225" cy="600075"/>
        </p:xfrm>
        <a:graphic>
          <a:graphicData uri="http://schemas.openxmlformats.org/presentationml/2006/ole">
            <p:oleObj spid="_x0000_s2066" name="Equation" r:id="rId4" imgW="711200" imgH="228600" progId="">
              <p:embed/>
            </p:oleObj>
          </a:graphicData>
        </a:graphic>
      </p:graphicFrame>
      <p:sp>
        <p:nvSpPr>
          <p:cNvPr id="5" name="4 - TextBox"/>
          <p:cNvSpPr txBox="1"/>
          <p:nvPr/>
        </p:nvSpPr>
        <p:spPr>
          <a:xfrm>
            <a:off x="142844" y="2571744"/>
            <a:ext cx="3357586" cy="2031325"/>
          </a:xfrm>
          <a:prstGeom prst="rect">
            <a:avLst/>
          </a:prstGeom>
          <a:noFill/>
        </p:spPr>
        <p:txBody>
          <a:bodyPr wrap="square" rtlCol="0">
            <a:spAutoFit/>
          </a:bodyPr>
          <a:lstStyle/>
          <a:p>
            <a:r>
              <a:rPr lang="pl-PL" dirty="0" smtClean="0"/>
              <a:t> </a:t>
            </a:r>
            <a:endParaRPr lang="el-GR" b="1" dirty="0" smtClean="0"/>
          </a:p>
          <a:p>
            <a:r>
              <a:rPr lang="pl-PL" b="1" i="1" dirty="0" smtClean="0"/>
              <a:t>P : </a:t>
            </a:r>
            <a:r>
              <a:rPr lang="pl-PL" b="1" dirty="0" smtClean="0"/>
              <a:t>  -1,75 kN/m</a:t>
            </a:r>
            <a:r>
              <a:rPr lang="el-GR" i="1" dirty="0" smtClean="0"/>
              <a:t>  </a:t>
            </a:r>
            <a:r>
              <a:rPr lang="pl-PL" i="1" dirty="0" smtClean="0"/>
              <a:t>ΣΕ ΟΛΟΚΛΗΡΗ ΤΗ ΡΑΒΔΟ</a:t>
            </a:r>
            <a:endParaRPr lang="el-GR" i="1" dirty="0" smtClean="0"/>
          </a:p>
          <a:p>
            <a:endParaRPr lang="el-GR" dirty="0" smtClean="0"/>
          </a:p>
          <a:p>
            <a:r>
              <a:rPr lang="pl-PL" b="1" i="1" dirty="0" smtClean="0"/>
              <a:t>P </a:t>
            </a:r>
            <a:r>
              <a:rPr lang="pl-PL" i="1" dirty="0" smtClean="0"/>
              <a:t>: </a:t>
            </a:r>
            <a:r>
              <a:rPr lang="pl-PL" b="1" dirty="0" smtClean="0"/>
              <a:t>  -0,80 kN/m</a:t>
            </a:r>
            <a:r>
              <a:rPr lang="el-GR" i="1" dirty="0" smtClean="0"/>
              <a:t>   </a:t>
            </a:r>
            <a:r>
              <a:rPr lang="pl-PL" i="1" dirty="0" smtClean="0"/>
              <a:t>ΣΕ ΟΛΟΚΛΗΡΗ ΤΗ ΡΑΒΔΟ</a:t>
            </a:r>
            <a:endParaRPr lang="el-GR" dirty="0" smtClean="0"/>
          </a:p>
          <a:p>
            <a:endParaRPr lang="el-GR" dirty="0"/>
          </a:p>
        </p:txBody>
      </p:sp>
    </p:spTree>
  </p:cSld>
  <p:clrMapOvr>
    <a:masterClrMapping/>
  </p:clrMapOvr>
  <p:transition spd="slow">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14282" y="214290"/>
            <a:ext cx="2943188" cy="417554"/>
          </a:xfrm>
        </p:spPr>
        <p:txBody>
          <a:bodyPr>
            <a:normAutofit fontScale="90000"/>
          </a:bodyPr>
          <a:lstStyle/>
          <a:p>
            <a:r>
              <a:rPr lang="el-GR" sz="2400" dirty="0" smtClean="0"/>
              <a:t>Αποθήκη1</a:t>
            </a:r>
            <a:endParaRPr lang="el-GR" sz="2400" dirty="0"/>
          </a:p>
        </p:txBody>
      </p:sp>
      <p:pic>
        <p:nvPicPr>
          <p:cNvPr id="4" name="3 - Θέση περιεχομένου" descr="DSCN0040.JPG"/>
          <p:cNvPicPr>
            <a:picLocks noGrp="1" noChangeAspect="1"/>
          </p:cNvPicPr>
          <p:nvPr>
            <p:ph idx="1"/>
          </p:nvPr>
        </p:nvPicPr>
        <p:blipFill>
          <a:blip r:embed="rId2" cstate="print"/>
          <a:stretch>
            <a:fillRect/>
          </a:stretch>
        </p:blipFill>
        <p:spPr>
          <a:xfrm>
            <a:off x="0" y="0"/>
            <a:ext cx="9144000" cy="6840165"/>
          </a:xfr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p:cNvPicPr/>
          <p:nvPr/>
        </p:nvPicPr>
        <p:blipFill>
          <a:blip r:embed="rId2" cstate="print"/>
          <a:srcRect/>
          <a:stretch>
            <a:fillRect/>
          </a:stretch>
        </p:blipFill>
        <p:spPr bwMode="auto">
          <a:xfrm>
            <a:off x="4429124" y="1285860"/>
            <a:ext cx="3930978" cy="4149101"/>
          </a:xfrm>
          <a:prstGeom prst="rect">
            <a:avLst/>
          </a:prstGeom>
          <a:noFill/>
          <a:ln w="9525">
            <a:noFill/>
            <a:miter lim="800000"/>
            <a:headEnd/>
            <a:tailEnd/>
          </a:ln>
        </p:spPr>
      </p:pic>
      <p:sp>
        <p:nvSpPr>
          <p:cNvPr id="3" name="2 - TextBox"/>
          <p:cNvSpPr txBox="1"/>
          <p:nvPr/>
        </p:nvSpPr>
        <p:spPr>
          <a:xfrm>
            <a:off x="214282" y="214290"/>
            <a:ext cx="3000396" cy="400110"/>
          </a:xfrm>
          <a:prstGeom prst="rect">
            <a:avLst/>
          </a:prstGeom>
          <a:noFill/>
        </p:spPr>
        <p:txBody>
          <a:bodyPr wrap="square" rtlCol="0">
            <a:spAutoFit/>
          </a:bodyPr>
          <a:lstStyle/>
          <a:p>
            <a:r>
              <a:rPr lang="el-GR" sz="2000" b="1" dirty="0" smtClean="0"/>
              <a:t>Φορτία ανέμου</a:t>
            </a:r>
            <a:endParaRPr lang="el-GR" sz="2000" b="1" dirty="0"/>
          </a:p>
        </p:txBody>
      </p:sp>
      <p:sp>
        <p:nvSpPr>
          <p:cNvPr id="4" name="3 - TextBox"/>
          <p:cNvSpPr txBox="1"/>
          <p:nvPr/>
        </p:nvSpPr>
        <p:spPr>
          <a:xfrm>
            <a:off x="285720" y="857232"/>
            <a:ext cx="3929090" cy="5570756"/>
          </a:xfrm>
          <a:prstGeom prst="rect">
            <a:avLst/>
          </a:prstGeom>
          <a:noFill/>
        </p:spPr>
        <p:txBody>
          <a:bodyPr wrap="square" rtlCol="0">
            <a:spAutoFit/>
          </a:bodyPr>
          <a:lstStyle/>
          <a:p>
            <a:r>
              <a:rPr lang="pl-PL" dirty="0" smtClean="0"/>
              <a:t>ΔΕΔΟΜΕΝΑ ΓΙΑ ΤΟΝ ΑΝΕΜΟ</a:t>
            </a:r>
            <a:endParaRPr lang="el-GR" dirty="0" smtClean="0"/>
          </a:p>
          <a:p>
            <a:r>
              <a:rPr lang="pl-PL" dirty="0" smtClean="0"/>
              <a:t> </a:t>
            </a:r>
            <a:endParaRPr lang="el-GR" dirty="0" smtClean="0"/>
          </a:p>
          <a:p>
            <a:r>
              <a:rPr lang="pl-PL" sz="1600" dirty="0" smtClean="0"/>
              <a:t>ΠΕΡΙΟΧΗ:	 </a:t>
            </a:r>
            <a:r>
              <a:rPr lang="el-GR" sz="1600" b="1" dirty="0" smtClean="0"/>
              <a:t>ΣΕΡΡΕΣ</a:t>
            </a:r>
            <a:endParaRPr lang="el-GR" sz="1600" dirty="0" smtClean="0"/>
          </a:p>
          <a:p>
            <a:r>
              <a:rPr lang="pl-PL" sz="1600" dirty="0" smtClean="0"/>
              <a:t>Vb,0 :</a:t>
            </a:r>
            <a:r>
              <a:rPr lang="pl-PL" sz="1600" b="1" dirty="0" smtClean="0"/>
              <a:t>	 27,000 m/s</a:t>
            </a:r>
            <a:endParaRPr lang="el-GR" sz="1600" dirty="0" smtClean="0"/>
          </a:p>
          <a:p>
            <a:r>
              <a:rPr lang="pl-PL" sz="1600" dirty="0" smtClean="0"/>
              <a:t>Qb,0 :</a:t>
            </a:r>
            <a:r>
              <a:rPr lang="pl-PL" sz="1600" b="1" dirty="0" smtClean="0"/>
              <a:t>	   0,46 kPa</a:t>
            </a:r>
            <a:endParaRPr lang="el-GR" sz="1600" dirty="0" smtClean="0"/>
          </a:p>
          <a:p>
            <a:r>
              <a:rPr lang="pl-PL" sz="1600" dirty="0" smtClean="0"/>
              <a:t>ΗΛΙΚΙΑ ΚΑΤΑΣΚΕΥΗΣ:	</a:t>
            </a:r>
            <a:r>
              <a:rPr lang="pl-PL" sz="1600" b="1" dirty="0" smtClean="0"/>
              <a:t>50</a:t>
            </a:r>
            <a:r>
              <a:rPr lang="en-US" sz="1600" b="1" dirty="0" smtClean="0"/>
              <a:t>  </a:t>
            </a:r>
            <a:r>
              <a:rPr lang="pl-PL" sz="1600" dirty="0" smtClean="0"/>
              <a:t>ΧΡΟΝΙΑ	p=</a:t>
            </a:r>
            <a:r>
              <a:rPr lang="pl-PL" sz="1600" b="1" dirty="0" smtClean="0"/>
              <a:t>  0,020 </a:t>
            </a:r>
            <a:endParaRPr lang="el-GR" sz="1600" dirty="0" smtClean="0"/>
          </a:p>
          <a:p>
            <a:r>
              <a:rPr lang="pl-PL" sz="1600" dirty="0" smtClean="0"/>
              <a:t>K :	</a:t>
            </a:r>
            <a:r>
              <a:rPr lang="pl-PL" sz="1600" b="1" dirty="0" smtClean="0"/>
              <a:t>  0,200 </a:t>
            </a:r>
            <a:endParaRPr lang="el-GR" sz="1600" dirty="0" smtClean="0"/>
          </a:p>
          <a:p>
            <a:r>
              <a:rPr lang="pl-PL" sz="1600" dirty="0" smtClean="0"/>
              <a:t>kl :	</a:t>
            </a:r>
            <a:r>
              <a:rPr lang="pl-PL" sz="1600" b="1" dirty="0" smtClean="0"/>
              <a:t>  1,000 </a:t>
            </a:r>
            <a:endParaRPr lang="el-GR" sz="1600" dirty="0" smtClean="0"/>
          </a:p>
          <a:p>
            <a:r>
              <a:rPr lang="pl-PL" sz="1600" dirty="0" smtClean="0"/>
              <a:t>Vb,0(p) :</a:t>
            </a:r>
            <a:r>
              <a:rPr lang="pl-PL" sz="1600" b="1" dirty="0" smtClean="0"/>
              <a:t>	 27,000 m/s</a:t>
            </a:r>
            <a:endParaRPr lang="el-GR" sz="1600" dirty="0" smtClean="0"/>
          </a:p>
          <a:p>
            <a:r>
              <a:rPr lang="pl-PL" sz="1600" dirty="0" smtClean="0"/>
              <a:t>Qb,0(p) :</a:t>
            </a:r>
            <a:r>
              <a:rPr lang="pl-PL" sz="1600" b="1" dirty="0" smtClean="0"/>
              <a:t>	   0,46 kPa</a:t>
            </a:r>
            <a:endParaRPr lang="el-GR" sz="1600" dirty="0" smtClean="0"/>
          </a:p>
          <a:p>
            <a:r>
              <a:rPr lang="pl-PL" sz="1600" dirty="0" smtClean="0"/>
              <a:t>Cdir :</a:t>
            </a:r>
            <a:r>
              <a:rPr lang="pl-PL" sz="1600" b="1" dirty="0" smtClean="0"/>
              <a:t>	  1,000</a:t>
            </a:r>
            <a:endParaRPr lang="el-GR" sz="1600" dirty="0" smtClean="0"/>
          </a:p>
          <a:p>
            <a:r>
              <a:rPr lang="pl-PL" sz="1600" dirty="0" smtClean="0"/>
              <a:t>CsCd :</a:t>
            </a:r>
            <a:r>
              <a:rPr lang="pl-PL" sz="1600" b="1" dirty="0" smtClean="0"/>
              <a:t>	  1,000</a:t>
            </a:r>
            <a:endParaRPr lang="el-GR" sz="1600" dirty="0" smtClean="0"/>
          </a:p>
          <a:p>
            <a:r>
              <a:rPr lang="pl-PL" sz="1600" dirty="0" smtClean="0"/>
              <a:t>Cseason :</a:t>
            </a:r>
            <a:r>
              <a:rPr lang="pl-PL" sz="1600" b="1" dirty="0" smtClean="0"/>
              <a:t>	  1,000</a:t>
            </a:r>
            <a:endParaRPr lang="el-GR" sz="1600" dirty="0" smtClean="0"/>
          </a:p>
          <a:p>
            <a:r>
              <a:rPr lang="pl-PL" sz="1600" dirty="0" smtClean="0"/>
              <a:t>Vb :</a:t>
            </a:r>
            <a:r>
              <a:rPr lang="pl-PL" sz="1600" b="1" dirty="0" smtClean="0"/>
              <a:t>	 27,000 m/s</a:t>
            </a:r>
            <a:endParaRPr lang="el-GR" sz="1600" dirty="0" smtClean="0"/>
          </a:p>
          <a:p>
            <a:r>
              <a:rPr lang="pl-PL" sz="1600" dirty="0" smtClean="0"/>
              <a:t>Qb :</a:t>
            </a:r>
            <a:r>
              <a:rPr lang="pl-PL" sz="1600" b="1" dirty="0" smtClean="0"/>
              <a:t>	   0,46 kPa</a:t>
            </a:r>
            <a:endParaRPr lang="el-GR" sz="1600" dirty="0" smtClean="0"/>
          </a:p>
          <a:p>
            <a:r>
              <a:rPr lang="pl-PL" sz="1600" dirty="0" smtClean="0"/>
              <a:t>ΤΥΠΟΣ ΕΔΑΦΟΥΣ	</a:t>
            </a:r>
            <a:r>
              <a:rPr lang="pl-PL" sz="1600" b="1" dirty="0" smtClean="0"/>
              <a:t>II - ΑΓΡΟΤΙΚΕΣ ΠΕΡΙΟΧΕΣ ΜΕ ΦΡΑΚΤΕΣ, ΔΕΝΤΡΑ ΚΑΙ ΣΠΙΤΙΑ</a:t>
            </a:r>
            <a:endParaRPr lang="el-GR" sz="1600" dirty="0" smtClean="0"/>
          </a:p>
          <a:p>
            <a:r>
              <a:rPr lang="pl-PL" sz="1600" dirty="0" smtClean="0"/>
              <a:t>kr :</a:t>
            </a:r>
            <a:r>
              <a:rPr lang="pl-PL" sz="1600" b="1" dirty="0" smtClean="0"/>
              <a:t>	  0,190</a:t>
            </a:r>
            <a:endParaRPr lang="el-GR" sz="1600" dirty="0" smtClean="0"/>
          </a:p>
          <a:p>
            <a:r>
              <a:rPr lang="pl-PL" sz="1600" dirty="0" smtClean="0"/>
              <a:t>z0 :</a:t>
            </a:r>
            <a:r>
              <a:rPr lang="pl-PL" sz="1600" b="1" dirty="0" smtClean="0"/>
              <a:t>	   0,05 m</a:t>
            </a:r>
            <a:endParaRPr lang="el-GR" sz="1600" dirty="0" smtClean="0"/>
          </a:p>
          <a:p>
            <a:r>
              <a:rPr lang="pl-PL" sz="1600" dirty="0" smtClean="0"/>
              <a:t>Zmin :</a:t>
            </a:r>
            <a:r>
              <a:rPr lang="pl-PL" sz="1600" b="1" dirty="0" smtClean="0"/>
              <a:t>	   2,00 m</a:t>
            </a:r>
            <a:endParaRPr lang="el-GR" sz="1600" dirty="0" smtClean="0"/>
          </a:p>
          <a:p>
            <a:endParaRPr lang="el-GR"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714348" y="428604"/>
            <a:ext cx="7786742" cy="1477328"/>
          </a:xfrm>
          <a:prstGeom prst="rect">
            <a:avLst/>
          </a:prstGeom>
          <a:noFill/>
        </p:spPr>
        <p:txBody>
          <a:bodyPr wrap="square" rtlCol="0">
            <a:spAutoFit/>
          </a:bodyPr>
          <a:lstStyle/>
          <a:p>
            <a:r>
              <a:rPr lang="el-GR" dirty="0" smtClean="0"/>
              <a:t>Οι συντελεστές εσωτερικής πίεσης </a:t>
            </a:r>
            <a:r>
              <a:rPr lang="en-US" dirty="0" err="1" smtClean="0"/>
              <a:t>Cpi</a:t>
            </a:r>
            <a:r>
              <a:rPr lang="en-US" dirty="0" smtClean="0"/>
              <a:t> </a:t>
            </a:r>
            <a:r>
              <a:rPr lang="el-GR" dirty="0" smtClean="0"/>
              <a:t>λαμβάνονται ίσοι με 0 λόγω του ότι δεν υπάρχουν μόνιμα ανοίγματα στην κατασκευή</a:t>
            </a:r>
          </a:p>
          <a:p>
            <a:r>
              <a:rPr lang="el-GR" dirty="0" smtClean="0"/>
              <a:t>Έτσι η πίεση του ανέμου η οποία δρα καθέτως προς τις εξωτερικές ή τις εσωτερικές επιφάνειες μιας κατασκευής, προκύπτει απ’ τις σχέσεις:</a:t>
            </a:r>
          </a:p>
          <a:p>
            <a:endParaRPr lang="el-GR" dirty="0"/>
          </a:p>
        </p:txBody>
      </p:sp>
      <p:graphicFrame>
        <p:nvGraphicFramePr>
          <p:cNvPr id="52230" name="Object 6"/>
          <p:cNvGraphicFramePr>
            <a:graphicFrameLocks noChangeAspect="1"/>
          </p:cNvGraphicFramePr>
          <p:nvPr>
            <p:extLst>
              <p:ext uri="{D42A27DB-BD31-4B8C-83A1-F6EECF244321}">
                <p14:modId xmlns:p14="http://schemas.microsoft.com/office/powerpoint/2010/main" xmlns="" val="728656489"/>
              </p:ext>
            </p:extLst>
          </p:nvPr>
        </p:nvGraphicFramePr>
        <p:xfrm>
          <a:off x="1187624" y="1844824"/>
          <a:ext cx="2370142" cy="552279"/>
        </p:xfrm>
        <a:graphic>
          <a:graphicData uri="http://schemas.openxmlformats.org/presentationml/2006/ole">
            <p:oleObj spid="_x0000_s3106" name="Equation" r:id="rId3" imgW="901309" imgH="241195" progId="">
              <p:embed/>
            </p:oleObj>
          </a:graphicData>
        </a:graphic>
      </p:graphicFrame>
      <p:graphicFrame>
        <p:nvGraphicFramePr>
          <p:cNvPr id="52229" name="Object 5"/>
          <p:cNvGraphicFramePr>
            <a:graphicFrameLocks noChangeAspect="1"/>
          </p:cNvGraphicFramePr>
          <p:nvPr>
            <p:extLst>
              <p:ext uri="{D42A27DB-BD31-4B8C-83A1-F6EECF244321}">
                <p14:modId xmlns:p14="http://schemas.microsoft.com/office/powerpoint/2010/main" xmlns="" val="2471464567"/>
              </p:ext>
            </p:extLst>
          </p:nvPr>
        </p:nvGraphicFramePr>
        <p:xfrm>
          <a:off x="1187624" y="3140968"/>
          <a:ext cx="2155828" cy="529385"/>
        </p:xfrm>
        <a:graphic>
          <a:graphicData uri="http://schemas.openxmlformats.org/presentationml/2006/ole">
            <p:oleObj spid="_x0000_s3107" name="Equation" r:id="rId4" imgW="863225" imgH="241195" progId="">
              <p:embed/>
            </p:oleObj>
          </a:graphicData>
        </a:graphic>
      </p:graphicFrame>
      <p:sp>
        <p:nvSpPr>
          <p:cNvPr id="6" name="5 - TextBox"/>
          <p:cNvSpPr txBox="1"/>
          <p:nvPr/>
        </p:nvSpPr>
        <p:spPr>
          <a:xfrm>
            <a:off x="571472" y="4162147"/>
            <a:ext cx="7929618" cy="646331"/>
          </a:xfrm>
          <a:prstGeom prst="rect">
            <a:avLst/>
          </a:prstGeom>
          <a:noFill/>
        </p:spPr>
        <p:txBody>
          <a:bodyPr wrap="square" rtlCol="0">
            <a:spAutoFit/>
          </a:bodyPr>
          <a:lstStyle/>
          <a:p>
            <a:r>
              <a:rPr lang="el-GR" b="1" dirty="0" smtClean="0"/>
              <a:t>Παρακάτω παρουσιάζονται ενδεικτικά κάποια φορτία σχεδιασμού άνεμου:</a:t>
            </a:r>
            <a:r>
              <a:rPr lang="el-GR" dirty="0" smtClean="0">
                <a:solidFill>
                  <a:srgbClr val="FF3300"/>
                </a:solidFill>
              </a:rPr>
              <a:t> </a:t>
            </a:r>
          </a:p>
          <a:p>
            <a:endParaRPr lang="el-GR" dirty="0"/>
          </a:p>
        </p:txBody>
      </p:sp>
      <p:sp>
        <p:nvSpPr>
          <p:cNvPr id="7" name="6 - TextBox"/>
          <p:cNvSpPr txBox="1"/>
          <p:nvPr/>
        </p:nvSpPr>
        <p:spPr>
          <a:xfrm>
            <a:off x="642910" y="4929198"/>
            <a:ext cx="7929618" cy="923330"/>
          </a:xfrm>
          <a:prstGeom prst="rect">
            <a:avLst/>
          </a:prstGeom>
          <a:noFill/>
        </p:spPr>
        <p:txBody>
          <a:bodyPr wrap="square" rtlCol="0">
            <a:spAutoFit/>
          </a:bodyPr>
          <a:lstStyle/>
          <a:p>
            <a:r>
              <a:rPr lang="pl-PL" i="1" dirty="0" smtClean="0"/>
              <a:t>ΡΑΒΔΟΣ :</a:t>
            </a:r>
            <a:r>
              <a:rPr lang="pl-PL" dirty="0" smtClean="0"/>
              <a:t> </a:t>
            </a:r>
            <a:r>
              <a:rPr lang="pl-PL" b="1" dirty="0" smtClean="0"/>
              <a:t>136</a:t>
            </a:r>
            <a:r>
              <a:rPr lang="pl-PL" dirty="0" smtClean="0"/>
              <a:t>	</a:t>
            </a:r>
            <a:r>
              <a:rPr lang="pl-PL" i="1" dirty="0" smtClean="0"/>
              <a:t>P : </a:t>
            </a:r>
            <a:r>
              <a:rPr lang="pl-PL" b="1" dirty="0" smtClean="0"/>
              <a:t>  -1,54 kN/m</a:t>
            </a:r>
            <a:r>
              <a:rPr lang="pl-PL" i="1" dirty="0" smtClean="0"/>
              <a:t>	ΣΕ ΟΛΟΚΛΗΡΗ ΤΗ ΡΑΒΔΟ</a:t>
            </a:r>
            <a:endParaRPr lang="el-GR" dirty="0" smtClean="0"/>
          </a:p>
          <a:p>
            <a:r>
              <a:rPr lang="pl-PL" i="1" dirty="0" smtClean="0"/>
              <a:t>ΡΑΒΔΟΣ :</a:t>
            </a:r>
            <a:r>
              <a:rPr lang="pl-PL" dirty="0" smtClean="0"/>
              <a:t> </a:t>
            </a:r>
            <a:r>
              <a:rPr lang="pl-PL" b="1" dirty="0" smtClean="0"/>
              <a:t>137</a:t>
            </a:r>
            <a:r>
              <a:rPr lang="pl-PL" dirty="0" smtClean="0"/>
              <a:t>	</a:t>
            </a:r>
            <a:r>
              <a:rPr lang="pl-PL" i="1" dirty="0" smtClean="0"/>
              <a:t>P : </a:t>
            </a:r>
            <a:r>
              <a:rPr lang="pl-PL" b="1" dirty="0" smtClean="0"/>
              <a:t>  -0,77 kN/m</a:t>
            </a:r>
            <a:r>
              <a:rPr lang="pl-PL" i="1" dirty="0" smtClean="0"/>
              <a:t>	ΣΕ ΟΛΟΚΛΗΡΗ ΤΗ ΡΑΒΔΟ</a:t>
            </a:r>
            <a:endParaRPr lang="el-GR" dirty="0" smtClean="0"/>
          </a:p>
          <a:p>
            <a:endParaRPr lang="el-GR" dirty="0"/>
          </a:p>
        </p:txBody>
      </p:sp>
      <p:sp>
        <p:nvSpPr>
          <p:cNvPr id="3" name="TextBox 2"/>
          <p:cNvSpPr txBox="1"/>
          <p:nvPr/>
        </p:nvSpPr>
        <p:spPr>
          <a:xfrm>
            <a:off x="4139952" y="1700808"/>
            <a:ext cx="3960440" cy="954107"/>
          </a:xfrm>
          <a:prstGeom prst="rect">
            <a:avLst/>
          </a:prstGeom>
          <a:noFill/>
        </p:spPr>
        <p:txBody>
          <a:bodyPr wrap="square" rtlCol="0">
            <a:spAutoFit/>
          </a:bodyPr>
          <a:lstStyle/>
          <a:p>
            <a:r>
              <a:rPr lang="el-GR" sz="1400" dirty="0"/>
              <a:t>όπου:</a:t>
            </a:r>
            <a:br>
              <a:rPr lang="el-GR" sz="1400" dirty="0"/>
            </a:br>
            <a:r>
              <a:rPr lang="el-GR" sz="1400" b="1" dirty="0"/>
              <a:t>q</a:t>
            </a:r>
            <a:r>
              <a:rPr lang="el-GR" sz="1400" b="1" baseline="-25000" dirty="0"/>
              <a:t>p </a:t>
            </a:r>
            <a:r>
              <a:rPr lang="el-GR" sz="1400" b="1" dirty="0"/>
              <a:t>(z</a:t>
            </a:r>
            <a:r>
              <a:rPr lang="el-GR" sz="1400" b="1" baseline="-25000" dirty="0"/>
              <a:t>e</a:t>
            </a:r>
            <a:r>
              <a:rPr lang="el-GR" sz="1400" b="1" dirty="0"/>
              <a:t>)</a:t>
            </a:r>
            <a:r>
              <a:rPr lang="el-GR" sz="1400" dirty="0"/>
              <a:t>= η πίεση ταχύτητας αιχμής.</a:t>
            </a:r>
            <a:br>
              <a:rPr lang="el-GR" sz="1400" dirty="0"/>
            </a:br>
            <a:r>
              <a:rPr lang="el-GR" sz="1400" b="1" dirty="0"/>
              <a:t>z</a:t>
            </a:r>
            <a:r>
              <a:rPr lang="el-GR" sz="1400" baseline="-25000" dirty="0"/>
              <a:t>e</a:t>
            </a:r>
            <a:r>
              <a:rPr lang="el-GR" sz="1400" dirty="0"/>
              <a:t>= το ύψος αναφοράς για την εξωτερική πίεση.</a:t>
            </a:r>
            <a:br>
              <a:rPr lang="el-GR" sz="1400" dirty="0"/>
            </a:br>
            <a:r>
              <a:rPr lang="el-GR" sz="1400" b="1" dirty="0"/>
              <a:t>c</a:t>
            </a:r>
            <a:r>
              <a:rPr lang="el-GR" sz="1400" b="1" baseline="-25000" dirty="0"/>
              <a:t>pe</a:t>
            </a:r>
            <a:r>
              <a:rPr lang="el-GR" sz="1400" dirty="0"/>
              <a:t>= ο συντελεστής εξωτερικής πίεσης.</a:t>
            </a:r>
          </a:p>
        </p:txBody>
      </p:sp>
      <p:sp>
        <p:nvSpPr>
          <p:cNvPr id="4" name="TextBox 3"/>
          <p:cNvSpPr txBox="1"/>
          <p:nvPr/>
        </p:nvSpPr>
        <p:spPr>
          <a:xfrm>
            <a:off x="4139952" y="3068960"/>
            <a:ext cx="4392488" cy="954107"/>
          </a:xfrm>
          <a:prstGeom prst="rect">
            <a:avLst/>
          </a:prstGeom>
          <a:noFill/>
        </p:spPr>
        <p:txBody>
          <a:bodyPr wrap="square" rtlCol="0">
            <a:spAutoFit/>
          </a:bodyPr>
          <a:lstStyle/>
          <a:p>
            <a:r>
              <a:rPr lang="el-GR" sz="1400" dirty="0"/>
              <a:t>όπου:</a:t>
            </a:r>
            <a:br>
              <a:rPr lang="el-GR" sz="1400" dirty="0"/>
            </a:br>
            <a:r>
              <a:rPr lang="el-GR" sz="1400" b="1" dirty="0"/>
              <a:t>q</a:t>
            </a:r>
            <a:r>
              <a:rPr lang="el-GR" sz="1400" b="1" baseline="-25000" dirty="0"/>
              <a:t>p</a:t>
            </a:r>
            <a:r>
              <a:rPr lang="el-GR" sz="1400" b="1" dirty="0"/>
              <a:t> (z</a:t>
            </a:r>
            <a:r>
              <a:rPr lang="el-GR" sz="1400" b="1" baseline="-25000" dirty="0"/>
              <a:t>i</a:t>
            </a:r>
            <a:r>
              <a:rPr lang="el-GR" sz="1400" b="1" dirty="0"/>
              <a:t>)</a:t>
            </a:r>
            <a:r>
              <a:rPr lang="el-GR" sz="1400" dirty="0"/>
              <a:t>= η πίεση ταχύτητας αιχμής.</a:t>
            </a:r>
            <a:br>
              <a:rPr lang="el-GR" sz="1400" dirty="0"/>
            </a:br>
            <a:r>
              <a:rPr lang="el-GR" sz="1400" b="1" dirty="0"/>
              <a:t>z</a:t>
            </a:r>
            <a:r>
              <a:rPr lang="el-GR" sz="1400" baseline="-25000" dirty="0"/>
              <a:t>i</a:t>
            </a:r>
            <a:r>
              <a:rPr lang="el-GR" sz="1400" dirty="0"/>
              <a:t>= το ύψος αναφοράς για την εσωτερική πίεση.</a:t>
            </a:r>
            <a:br>
              <a:rPr lang="el-GR" sz="1400" dirty="0"/>
            </a:br>
            <a:r>
              <a:rPr lang="el-GR" sz="1400" b="1" dirty="0"/>
              <a:t>c</a:t>
            </a:r>
            <a:r>
              <a:rPr lang="el-GR" sz="1400" b="1" baseline="-25000" dirty="0"/>
              <a:t>pi</a:t>
            </a:r>
            <a:r>
              <a:rPr lang="el-GR" sz="1400" dirty="0"/>
              <a:t>= ο συντελεστής εσωτερικής πίεσης.</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52230"/>
                                        </p:tgtEl>
                                        <p:attrNameLst>
                                          <p:attrName>style.visibility</p:attrName>
                                        </p:attrNameLst>
                                      </p:cBhvr>
                                      <p:to>
                                        <p:strVal val="visible"/>
                                      </p:to>
                                    </p:set>
                                    <p:animEffect transition="in" filter="dissolve">
                                      <p:cBhvr>
                                        <p:cTn id="7" dur="1000"/>
                                        <p:tgtEl>
                                          <p:spTgt spid="52230"/>
                                        </p:tgtEl>
                                      </p:cBhvr>
                                    </p:animEffect>
                                  </p:childTnLst>
                                </p:cTn>
                              </p:par>
                              <p:par>
                                <p:cTn id="8" presetID="9" presetClass="entr" presetSubtype="0" fill="hold" nodeType="withEffect">
                                  <p:stCondLst>
                                    <p:cond delay="0"/>
                                  </p:stCondLst>
                                  <p:childTnLst>
                                    <p:set>
                                      <p:cBhvr>
                                        <p:cTn id="9" dur="1" fill="hold">
                                          <p:stCondLst>
                                            <p:cond delay="0"/>
                                          </p:stCondLst>
                                        </p:cTn>
                                        <p:tgtEl>
                                          <p:spTgt spid="52229"/>
                                        </p:tgtEl>
                                        <p:attrNameLst>
                                          <p:attrName>style.visibility</p:attrName>
                                        </p:attrNameLst>
                                      </p:cBhvr>
                                      <p:to>
                                        <p:strVal val="visible"/>
                                      </p:to>
                                    </p:set>
                                    <p:animEffect transition="in" filter="dissolve">
                                      <p:cBhvr>
                                        <p:cTn id="10" dur="1000"/>
                                        <p:tgtEl>
                                          <p:spTgt spid="52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134.PNG"/>
          <p:cNvPicPr>
            <a:picLocks noChangeAspect="1"/>
          </p:cNvPicPr>
          <p:nvPr/>
        </p:nvPicPr>
        <p:blipFill>
          <a:blip r:embed="rId2" cstate="print"/>
          <a:stretch>
            <a:fillRect/>
          </a:stretch>
        </p:blipFill>
        <p:spPr>
          <a:xfrm>
            <a:off x="1214414" y="1071546"/>
            <a:ext cx="6607307" cy="4519930"/>
          </a:xfrm>
          <a:prstGeom prst="rect">
            <a:avLst/>
          </a:prstGeom>
        </p:spPr>
      </p:pic>
      <p:sp>
        <p:nvSpPr>
          <p:cNvPr id="3" name="2 - TextBox"/>
          <p:cNvSpPr txBox="1"/>
          <p:nvPr/>
        </p:nvSpPr>
        <p:spPr>
          <a:xfrm>
            <a:off x="428596" y="428604"/>
            <a:ext cx="6000792" cy="646331"/>
          </a:xfrm>
          <a:prstGeom prst="rect">
            <a:avLst/>
          </a:prstGeom>
          <a:noFill/>
        </p:spPr>
        <p:txBody>
          <a:bodyPr wrap="square" rtlCol="0">
            <a:spAutoFit/>
          </a:bodyPr>
          <a:lstStyle/>
          <a:p>
            <a:r>
              <a:rPr lang="el-GR" dirty="0" smtClean="0"/>
              <a:t>Παρακάτω παρουσιάζεται μια </a:t>
            </a:r>
            <a:r>
              <a:rPr lang="el-GR" dirty="0" err="1" smtClean="0"/>
              <a:t>φορτιστική</a:t>
            </a:r>
            <a:r>
              <a:rPr lang="el-GR" dirty="0" smtClean="0"/>
              <a:t> κατάσταση ανέμου</a:t>
            </a:r>
          </a:p>
          <a:p>
            <a:endParaRPr lang="el-GR" dirty="0"/>
          </a:p>
        </p:txBody>
      </p:sp>
      <p:sp>
        <p:nvSpPr>
          <p:cNvPr id="4" name="3 - TextBox"/>
          <p:cNvSpPr txBox="1"/>
          <p:nvPr/>
        </p:nvSpPr>
        <p:spPr>
          <a:xfrm>
            <a:off x="5500694" y="5572140"/>
            <a:ext cx="2571768" cy="369332"/>
          </a:xfrm>
          <a:prstGeom prst="rect">
            <a:avLst/>
          </a:prstGeom>
          <a:noFill/>
        </p:spPr>
        <p:txBody>
          <a:bodyPr wrap="square" rtlCol="0">
            <a:spAutoFit/>
          </a:bodyPr>
          <a:lstStyle/>
          <a:p>
            <a:r>
              <a:rPr lang="el-GR" sz="1600" dirty="0" err="1" smtClean="0"/>
              <a:t>Φόρτ</a:t>
            </a:r>
            <a:r>
              <a:rPr lang="en-US" sz="1600" dirty="0" err="1" smtClean="0"/>
              <a:t>i</a:t>
            </a:r>
            <a:r>
              <a:rPr lang="el-GR" sz="1600" dirty="0" smtClean="0"/>
              <a:t>ση </a:t>
            </a:r>
            <a:r>
              <a:rPr lang="en-US" sz="1600" dirty="0" smtClean="0"/>
              <a:t>Wind R/L </a:t>
            </a:r>
            <a:r>
              <a:rPr lang="en-US" sz="1600" dirty="0" err="1" smtClean="0"/>
              <a:t>Cpe</a:t>
            </a:r>
            <a:r>
              <a:rPr lang="en-US" sz="1600" dirty="0" smtClean="0"/>
              <a:t>  </a:t>
            </a:r>
            <a:r>
              <a:rPr lang="en-US" dirty="0" smtClean="0"/>
              <a:t>-</a:t>
            </a:r>
            <a:endParaRPr lang="el-G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par>
                                <p:cTn id="17" presetID="53"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xartis1b"/>
          <p:cNvPicPr>
            <a:picLocks noChangeAspect="1" noChangeArrowheads="1"/>
          </p:cNvPicPr>
          <p:nvPr/>
        </p:nvPicPr>
        <p:blipFill>
          <a:blip r:embed="rId2" cstate="print"/>
          <a:srcRect/>
          <a:stretch>
            <a:fillRect/>
          </a:stretch>
        </p:blipFill>
        <p:spPr bwMode="auto">
          <a:xfrm>
            <a:off x="4058598" y="928670"/>
            <a:ext cx="4446317" cy="4429156"/>
          </a:xfrm>
          <a:prstGeom prst="rect">
            <a:avLst/>
          </a:prstGeom>
          <a:noFill/>
          <a:ln w="9525">
            <a:noFill/>
            <a:miter lim="800000"/>
            <a:headEnd/>
            <a:tailEnd/>
          </a:ln>
        </p:spPr>
      </p:pic>
      <p:sp>
        <p:nvSpPr>
          <p:cNvPr id="3" name="2 - TextBox"/>
          <p:cNvSpPr txBox="1"/>
          <p:nvPr/>
        </p:nvSpPr>
        <p:spPr>
          <a:xfrm>
            <a:off x="285720" y="428604"/>
            <a:ext cx="2643206" cy="461665"/>
          </a:xfrm>
          <a:prstGeom prst="rect">
            <a:avLst/>
          </a:prstGeom>
          <a:noFill/>
        </p:spPr>
        <p:txBody>
          <a:bodyPr wrap="square" rtlCol="0">
            <a:spAutoFit/>
          </a:bodyPr>
          <a:lstStyle/>
          <a:p>
            <a:r>
              <a:rPr lang="el-GR" sz="2400" b="1" dirty="0" smtClean="0"/>
              <a:t>Φορτία σεισμού</a:t>
            </a:r>
            <a:endParaRPr lang="el-GR" sz="2400" b="1" dirty="0"/>
          </a:p>
        </p:txBody>
      </p:sp>
      <p:sp>
        <p:nvSpPr>
          <p:cNvPr id="4" name="3 - TextBox"/>
          <p:cNvSpPr txBox="1"/>
          <p:nvPr/>
        </p:nvSpPr>
        <p:spPr>
          <a:xfrm>
            <a:off x="214282" y="1000108"/>
            <a:ext cx="3643338" cy="3108543"/>
          </a:xfrm>
          <a:prstGeom prst="rect">
            <a:avLst/>
          </a:prstGeom>
          <a:noFill/>
        </p:spPr>
        <p:txBody>
          <a:bodyPr wrap="square" rtlCol="0">
            <a:spAutoFit/>
          </a:bodyPr>
          <a:lstStyle/>
          <a:p>
            <a:r>
              <a:rPr lang="el-GR" sz="1600" dirty="0" smtClean="0"/>
              <a:t>Σε κάθε ζώνη αντιστοιχεί μια τιμή σεισμικής επιτάχυνσης εδάφους Α, η οποία, </a:t>
            </a:r>
            <a:r>
              <a:rPr lang="el-GR" sz="1600" dirty="0" err="1" smtClean="0"/>
              <a:t>συμφωνα</a:t>
            </a:r>
            <a:r>
              <a:rPr lang="el-GR" sz="1600" dirty="0" smtClean="0"/>
              <a:t> με σεισμολογικά δεδομένα έχει πιθανότητα υπέρβασης 10% στα 50 χρόνια, με βάση τη σχέση:</a:t>
            </a:r>
          </a:p>
          <a:p>
            <a:r>
              <a:rPr lang="el-GR" sz="1600" dirty="0" smtClean="0"/>
              <a:t>Α= </a:t>
            </a:r>
            <a:r>
              <a:rPr lang="en-US" sz="1600" dirty="0" smtClean="0"/>
              <a:t>a</a:t>
            </a:r>
            <a:r>
              <a:rPr lang="el-GR" sz="1600" dirty="0" smtClean="0"/>
              <a:t>*</a:t>
            </a:r>
            <a:r>
              <a:rPr lang="en-US" sz="1600" dirty="0" smtClean="0"/>
              <a:t>g</a:t>
            </a:r>
            <a:endParaRPr lang="el-GR" sz="1600" dirty="0" smtClean="0"/>
          </a:p>
          <a:p>
            <a:r>
              <a:rPr lang="el-GR" sz="1600" dirty="0" smtClean="0"/>
              <a:t>Όπου </a:t>
            </a:r>
            <a:r>
              <a:rPr lang="en-US" sz="1600" dirty="0" smtClean="0"/>
              <a:t>g</a:t>
            </a:r>
            <a:r>
              <a:rPr lang="el-GR" sz="1600" dirty="0" smtClean="0"/>
              <a:t> είναι η επιτάχυνση της βαρύτητας</a:t>
            </a:r>
          </a:p>
          <a:p>
            <a:r>
              <a:rPr lang="el-GR" sz="1600" dirty="0" smtClean="0"/>
              <a:t>και α=0,16 για ζώνη Ι</a:t>
            </a:r>
          </a:p>
          <a:p>
            <a:r>
              <a:rPr lang="el-GR" sz="1600" dirty="0" smtClean="0"/>
              <a:t>      α=0,24 για ζώνη ΙΙ</a:t>
            </a:r>
          </a:p>
          <a:p>
            <a:r>
              <a:rPr lang="el-GR" sz="1600" dirty="0" smtClean="0"/>
              <a:t>      α=0,36 για ζώνη ΙΙΙ</a:t>
            </a:r>
          </a:p>
          <a:p>
            <a:endParaRPr lang="el-GR"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1520" y="260648"/>
            <a:ext cx="8640960" cy="1200329"/>
          </a:xfrm>
          <a:prstGeom prst="rect">
            <a:avLst/>
          </a:prstGeom>
        </p:spPr>
        <p:txBody>
          <a:bodyPr wrap="square">
            <a:spAutoFit/>
          </a:bodyPr>
          <a:lstStyle/>
          <a:p>
            <a:r>
              <a:rPr lang="el-GR" dirty="0" smtClean="0"/>
              <a:t>Τα </a:t>
            </a:r>
            <a:r>
              <a:rPr lang="el-GR" dirty="0"/>
              <a:t>κτίρια βρίσκονται στη ζώνη σεισμικής επικινδυνότητας 1 η οποία χαρακτηρίζεται από σεισμική επιτάχυνση εδάφους    Α= 0.16</a:t>
            </a:r>
            <a:r>
              <a:rPr lang="en-US" dirty="0"/>
              <a:t>g</a:t>
            </a:r>
            <a:r>
              <a:rPr lang="el-GR" dirty="0"/>
              <a:t>. Η κατηγορία σπουδαιότητας για βιομηχανικά κτίρια είναι γ=1 (Σ2). Η ποιότητα του εδάφους ανήκει στη κατηγορία Β που αντιστοιχεί σε περιόδους Τ1=0.15</a:t>
            </a:r>
            <a:r>
              <a:rPr lang="en-US" dirty="0"/>
              <a:t>sec</a:t>
            </a:r>
            <a:r>
              <a:rPr lang="el-GR" dirty="0"/>
              <a:t> και Τ2=0.60</a:t>
            </a:r>
            <a:r>
              <a:rPr lang="en-US" dirty="0"/>
              <a:t>sec</a:t>
            </a:r>
            <a:r>
              <a:rPr lang="el-GR" dirty="0"/>
              <a:t> (πιν 1.4). </a:t>
            </a: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43608" y="1971017"/>
            <a:ext cx="6552728" cy="737903"/>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115616" y="3265863"/>
            <a:ext cx="6699289" cy="3319094"/>
          </a:xfrm>
          <a:prstGeom prst="rect">
            <a:avLst/>
          </a:prstGeom>
        </p:spPr>
      </p:pic>
      <p:sp>
        <p:nvSpPr>
          <p:cNvPr id="6" name="TextBox 5"/>
          <p:cNvSpPr txBox="1"/>
          <p:nvPr/>
        </p:nvSpPr>
        <p:spPr>
          <a:xfrm>
            <a:off x="323528" y="2780928"/>
            <a:ext cx="7704856" cy="646331"/>
          </a:xfrm>
          <a:prstGeom prst="rect">
            <a:avLst/>
          </a:prstGeom>
          <a:noFill/>
        </p:spPr>
        <p:txBody>
          <a:bodyPr wrap="square" rtlCol="0">
            <a:spAutoFit/>
          </a:bodyPr>
          <a:lstStyle/>
          <a:p>
            <a:r>
              <a:rPr lang="el-GR" dirty="0"/>
              <a:t>Συντελεστή συμπεριφοράς για κτίρια από χάλυβα </a:t>
            </a:r>
            <a:r>
              <a:rPr lang="en-US" dirty="0"/>
              <a:t>q</a:t>
            </a:r>
            <a:r>
              <a:rPr lang="el-GR" dirty="0"/>
              <a:t>=1,5 (πιν 1.5).</a:t>
            </a:r>
          </a:p>
          <a:p>
            <a:endParaRPr lang="el-GR" dirty="0"/>
          </a:p>
        </p:txBody>
      </p:sp>
    </p:spTree>
    <p:extLst>
      <p:ext uri="{BB962C8B-B14F-4D97-AF65-F5344CB8AC3E}">
        <p14:creationId xmlns:p14="http://schemas.microsoft.com/office/powerpoint/2010/main" xmlns="" val="2856892519"/>
      </p:ext>
    </p:extLst>
  </p:cSld>
  <p:clrMapOvr>
    <a:masterClrMapping/>
  </p:clrMapOvr>
  <p:transition spd="slow">
    <p:push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3428992" y="142852"/>
            <a:ext cx="2500330" cy="461665"/>
          </a:xfrm>
          <a:prstGeom prst="rect">
            <a:avLst/>
          </a:prstGeom>
          <a:noFill/>
        </p:spPr>
        <p:txBody>
          <a:bodyPr wrap="square" rtlCol="0">
            <a:spAutoFit/>
          </a:bodyPr>
          <a:lstStyle/>
          <a:p>
            <a:r>
              <a:rPr lang="el-GR" sz="2400" b="1" dirty="0" smtClean="0"/>
              <a:t>Συνδέσεις</a:t>
            </a:r>
            <a:endParaRPr lang="el-GR" sz="2000" b="1" dirty="0"/>
          </a:p>
        </p:txBody>
      </p:sp>
      <p:pic>
        <p:nvPicPr>
          <p:cNvPr id="3" name="2 - Εικόνα" descr="S1.PNG"/>
          <p:cNvPicPr>
            <a:picLocks noChangeAspect="1"/>
          </p:cNvPicPr>
          <p:nvPr/>
        </p:nvPicPr>
        <p:blipFill>
          <a:blip r:embed="rId2" cstate="print"/>
          <a:stretch>
            <a:fillRect/>
          </a:stretch>
        </p:blipFill>
        <p:spPr>
          <a:xfrm>
            <a:off x="1142976" y="1357298"/>
            <a:ext cx="2286016" cy="1951477"/>
          </a:xfrm>
          <a:prstGeom prst="rect">
            <a:avLst/>
          </a:prstGeom>
        </p:spPr>
      </p:pic>
      <p:pic>
        <p:nvPicPr>
          <p:cNvPr id="4" name="3 - Εικόνα" descr="screen-21.39.29[03.04.2016].png"/>
          <p:cNvPicPr>
            <a:picLocks noChangeAspect="1"/>
          </p:cNvPicPr>
          <p:nvPr/>
        </p:nvPicPr>
        <p:blipFill>
          <a:blip r:embed="rId3" cstate="print"/>
          <a:stretch>
            <a:fillRect/>
          </a:stretch>
        </p:blipFill>
        <p:spPr>
          <a:xfrm>
            <a:off x="5500694" y="1357298"/>
            <a:ext cx="2416540" cy="1880689"/>
          </a:xfrm>
          <a:prstGeom prst="rect">
            <a:avLst/>
          </a:prstGeom>
        </p:spPr>
      </p:pic>
      <p:pic>
        <p:nvPicPr>
          <p:cNvPr id="7" name="6 - Εικόνα" descr="screen-21.39.15[03.04.2016].png"/>
          <p:cNvPicPr>
            <a:picLocks noChangeAspect="1"/>
          </p:cNvPicPr>
          <p:nvPr/>
        </p:nvPicPr>
        <p:blipFill>
          <a:blip r:embed="rId4" cstate="print"/>
          <a:stretch>
            <a:fillRect/>
          </a:stretch>
        </p:blipFill>
        <p:spPr>
          <a:xfrm>
            <a:off x="857224" y="3714752"/>
            <a:ext cx="7286612" cy="2810424"/>
          </a:xfrm>
          <a:prstGeom prst="rect">
            <a:avLst/>
          </a:prstGeom>
        </p:spPr>
      </p:pic>
      <p:sp>
        <p:nvSpPr>
          <p:cNvPr id="6" name="5 - TextBox"/>
          <p:cNvSpPr txBox="1"/>
          <p:nvPr/>
        </p:nvSpPr>
        <p:spPr>
          <a:xfrm>
            <a:off x="714348" y="857232"/>
            <a:ext cx="6737972" cy="369332"/>
          </a:xfrm>
          <a:prstGeom prst="rect">
            <a:avLst/>
          </a:prstGeom>
          <a:noFill/>
        </p:spPr>
        <p:txBody>
          <a:bodyPr wrap="square" rtlCol="0">
            <a:spAutoFit/>
          </a:bodyPr>
          <a:lstStyle/>
          <a:p>
            <a:r>
              <a:rPr lang="el-GR" dirty="0" smtClean="0"/>
              <a:t>Σύνδεση Νο1</a:t>
            </a:r>
            <a:r>
              <a:rPr lang="en-US" dirty="0" smtClean="0"/>
              <a:t> </a:t>
            </a:r>
            <a:r>
              <a:rPr lang="el-GR" dirty="0" smtClean="0"/>
              <a:t>(σύνδεση δοκού με δοκό)</a:t>
            </a:r>
            <a:endParaRPr lang="el-GR" dirty="0"/>
          </a:p>
        </p:txBody>
      </p:sp>
    </p:spTree>
  </p:cSld>
  <p:clrMapOvr>
    <a:masterClrMapping/>
  </p:clrMapOvr>
  <p:transition spd="slow">
    <p:pull/>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screen-21.39.43[03.04.2016].pn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wip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sundesh 5.PNG"/>
          <p:cNvPicPr>
            <a:picLocks noChangeAspect="1"/>
          </p:cNvPicPr>
          <p:nvPr/>
        </p:nvPicPr>
        <p:blipFill>
          <a:blip r:embed="rId2" cstate="print"/>
          <a:stretch>
            <a:fillRect/>
          </a:stretch>
        </p:blipFill>
        <p:spPr>
          <a:xfrm>
            <a:off x="1142976" y="1000108"/>
            <a:ext cx="2786082" cy="2286016"/>
          </a:xfrm>
          <a:prstGeom prst="rect">
            <a:avLst/>
          </a:prstGeom>
        </p:spPr>
      </p:pic>
      <p:pic>
        <p:nvPicPr>
          <p:cNvPr id="3" name="2 - Εικόνα" descr="sundeseis 2.PNG"/>
          <p:cNvPicPr>
            <a:picLocks noChangeAspect="1"/>
          </p:cNvPicPr>
          <p:nvPr/>
        </p:nvPicPr>
        <p:blipFill>
          <a:blip r:embed="rId3" cstate="print"/>
          <a:stretch>
            <a:fillRect/>
          </a:stretch>
        </p:blipFill>
        <p:spPr>
          <a:xfrm>
            <a:off x="5214942" y="1000108"/>
            <a:ext cx="2879685" cy="2214578"/>
          </a:xfrm>
          <a:prstGeom prst="rect">
            <a:avLst/>
          </a:prstGeom>
        </p:spPr>
      </p:pic>
      <p:pic>
        <p:nvPicPr>
          <p:cNvPr id="4" name="3 - Εικόνα" descr="S2.PNG"/>
          <p:cNvPicPr>
            <a:picLocks noChangeAspect="1"/>
          </p:cNvPicPr>
          <p:nvPr/>
        </p:nvPicPr>
        <p:blipFill>
          <a:blip r:embed="rId4" cstate="print"/>
          <a:stretch>
            <a:fillRect/>
          </a:stretch>
        </p:blipFill>
        <p:spPr>
          <a:xfrm>
            <a:off x="1214414" y="3571876"/>
            <a:ext cx="6868086" cy="2948313"/>
          </a:xfrm>
          <a:prstGeom prst="rect">
            <a:avLst/>
          </a:prstGeom>
        </p:spPr>
      </p:pic>
      <p:sp>
        <p:nvSpPr>
          <p:cNvPr id="5" name="4 - TextBox"/>
          <p:cNvSpPr txBox="1"/>
          <p:nvPr/>
        </p:nvSpPr>
        <p:spPr>
          <a:xfrm>
            <a:off x="857224" y="357166"/>
            <a:ext cx="7459192" cy="369332"/>
          </a:xfrm>
          <a:prstGeom prst="rect">
            <a:avLst/>
          </a:prstGeom>
          <a:noFill/>
        </p:spPr>
        <p:txBody>
          <a:bodyPr wrap="square" rtlCol="0">
            <a:spAutoFit/>
          </a:bodyPr>
          <a:lstStyle/>
          <a:p>
            <a:r>
              <a:rPr lang="el-GR" dirty="0" smtClean="0"/>
              <a:t>Σύνδεση Νο2 (σύνδεση υποστυλώματος με δοκό)</a:t>
            </a:r>
            <a:endParaRPr lang="el-GR" dirty="0"/>
          </a:p>
        </p:txBody>
      </p:sp>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S 2.PN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pull/>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sundesh 6.PNG"/>
          <p:cNvPicPr>
            <a:picLocks noChangeAspect="1"/>
          </p:cNvPicPr>
          <p:nvPr/>
        </p:nvPicPr>
        <p:blipFill>
          <a:blip r:embed="rId2" cstate="print"/>
          <a:stretch>
            <a:fillRect/>
          </a:stretch>
        </p:blipFill>
        <p:spPr>
          <a:xfrm>
            <a:off x="1071538" y="848764"/>
            <a:ext cx="2684028" cy="2365921"/>
          </a:xfrm>
          <a:prstGeom prst="rect">
            <a:avLst/>
          </a:prstGeom>
        </p:spPr>
      </p:pic>
      <p:pic>
        <p:nvPicPr>
          <p:cNvPr id="3" name="2 - Εικόνα" descr="sundeseis 4.PNG"/>
          <p:cNvPicPr>
            <a:picLocks noChangeAspect="1"/>
          </p:cNvPicPr>
          <p:nvPr/>
        </p:nvPicPr>
        <p:blipFill>
          <a:blip r:embed="rId3" cstate="print"/>
          <a:stretch>
            <a:fillRect/>
          </a:stretch>
        </p:blipFill>
        <p:spPr>
          <a:xfrm>
            <a:off x="5214942" y="785794"/>
            <a:ext cx="2487637" cy="2348543"/>
          </a:xfrm>
          <a:prstGeom prst="rect">
            <a:avLst/>
          </a:prstGeom>
        </p:spPr>
      </p:pic>
      <p:pic>
        <p:nvPicPr>
          <p:cNvPr id="4" name="3 - Εικόνα" descr="S3.PNG"/>
          <p:cNvPicPr>
            <a:picLocks noChangeAspect="1"/>
          </p:cNvPicPr>
          <p:nvPr/>
        </p:nvPicPr>
        <p:blipFill>
          <a:blip r:embed="rId4" cstate="print"/>
          <a:stretch>
            <a:fillRect/>
          </a:stretch>
        </p:blipFill>
        <p:spPr>
          <a:xfrm>
            <a:off x="1643042" y="3500438"/>
            <a:ext cx="5857916" cy="3086460"/>
          </a:xfrm>
          <a:prstGeom prst="rect">
            <a:avLst/>
          </a:prstGeom>
        </p:spPr>
      </p:pic>
      <p:sp>
        <p:nvSpPr>
          <p:cNvPr id="5" name="4 - TextBox"/>
          <p:cNvSpPr txBox="1"/>
          <p:nvPr/>
        </p:nvSpPr>
        <p:spPr>
          <a:xfrm>
            <a:off x="714348" y="357166"/>
            <a:ext cx="6786610" cy="369332"/>
          </a:xfrm>
          <a:prstGeom prst="rect">
            <a:avLst/>
          </a:prstGeom>
          <a:noFill/>
        </p:spPr>
        <p:txBody>
          <a:bodyPr wrap="square" rtlCol="0">
            <a:spAutoFit/>
          </a:bodyPr>
          <a:lstStyle/>
          <a:p>
            <a:r>
              <a:rPr lang="el-GR" dirty="0" smtClean="0"/>
              <a:t>Σύνδεση </a:t>
            </a:r>
            <a:r>
              <a:rPr lang="el-GR" dirty="0"/>
              <a:t>Νο3 (σύνδεση υποστυλώματος με </a:t>
            </a:r>
            <a:r>
              <a:rPr lang="el-GR" dirty="0" smtClean="0"/>
              <a:t>δοκό)</a:t>
            </a:r>
            <a:endParaRPr lang="el-GR"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pic>
        <p:nvPicPr>
          <p:cNvPr id="4" name="3 - Θέση περιεχομένου" descr="DSCN0049.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S 3.PN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 Εικόνα" descr="SS2.PNG"/>
          <p:cNvPicPr>
            <a:picLocks noChangeAspect="1"/>
          </p:cNvPicPr>
          <p:nvPr/>
        </p:nvPicPr>
        <p:blipFill>
          <a:blip r:embed="rId2" cstate="print"/>
          <a:stretch>
            <a:fillRect/>
          </a:stretch>
        </p:blipFill>
        <p:spPr>
          <a:xfrm>
            <a:off x="785786" y="785794"/>
            <a:ext cx="3071834" cy="2513319"/>
          </a:xfrm>
          <a:prstGeom prst="rect">
            <a:avLst/>
          </a:prstGeom>
        </p:spPr>
      </p:pic>
      <p:pic>
        <p:nvPicPr>
          <p:cNvPr id="4" name="3 - Εικόνα" descr="sundeseis 3.PNG"/>
          <p:cNvPicPr>
            <a:picLocks noChangeAspect="1"/>
          </p:cNvPicPr>
          <p:nvPr/>
        </p:nvPicPr>
        <p:blipFill>
          <a:blip r:embed="rId3" cstate="print"/>
          <a:stretch>
            <a:fillRect/>
          </a:stretch>
        </p:blipFill>
        <p:spPr>
          <a:xfrm>
            <a:off x="5000628" y="785794"/>
            <a:ext cx="3117148" cy="2444312"/>
          </a:xfrm>
          <a:prstGeom prst="rect">
            <a:avLst/>
          </a:prstGeom>
        </p:spPr>
      </p:pic>
      <p:pic>
        <p:nvPicPr>
          <p:cNvPr id="5" name="4 - Εικόνα" descr="SS4.PNG"/>
          <p:cNvPicPr>
            <a:picLocks noChangeAspect="1"/>
          </p:cNvPicPr>
          <p:nvPr/>
        </p:nvPicPr>
        <p:blipFill>
          <a:blip r:embed="rId4" cstate="print"/>
          <a:stretch>
            <a:fillRect/>
          </a:stretch>
        </p:blipFill>
        <p:spPr>
          <a:xfrm>
            <a:off x="1357290" y="3643314"/>
            <a:ext cx="6072230" cy="2857520"/>
          </a:xfrm>
          <a:prstGeom prst="rect">
            <a:avLst/>
          </a:prstGeom>
        </p:spPr>
      </p:pic>
      <p:sp>
        <p:nvSpPr>
          <p:cNvPr id="6" name="5 - TextBox"/>
          <p:cNvSpPr txBox="1"/>
          <p:nvPr/>
        </p:nvSpPr>
        <p:spPr>
          <a:xfrm>
            <a:off x="642910" y="285728"/>
            <a:ext cx="5153226" cy="369332"/>
          </a:xfrm>
          <a:prstGeom prst="rect">
            <a:avLst/>
          </a:prstGeom>
          <a:noFill/>
        </p:spPr>
        <p:txBody>
          <a:bodyPr wrap="square" rtlCol="0">
            <a:spAutoFit/>
          </a:bodyPr>
          <a:lstStyle/>
          <a:p>
            <a:r>
              <a:rPr lang="el-GR" dirty="0" smtClean="0"/>
              <a:t>Σύνδεση Νο4  (βάση υποστυλώματος)</a:t>
            </a:r>
            <a:endParaRPr lang="el-GR" dirty="0"/>
          </a:p>
        </p:txBody>
      </p:sp>
    </p:spTree>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SSS4.PN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wip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TTTELIKO.PNG"/>
          <p:cNvPicPr>
            <a:picLocks noChangeAspect="1"/>
          </p:cNvPicPr>
          <p:nvPr/>
        </p:nvPicPr>
        <p:blipFill>
          <a:blip r:embed="rId2" cstate="print"/>
          <a:stretch>
            <a:fillRect/>
          </a:stretch>
        </p:blipFill>
        <p:spPr>
          <a:xfrm>
            <a:off x="785786" y="714356"/>
            <a:ext cx="3342857" cy="2723810"/>
          </a:xfrm>
          <a:prstGeom prst="rect">
            <a:avLst/>
          </a:prstGeom>
        </p:spPr>
      </p:pic>
      <p:pic>
        <p:nvPicPr>
          <p:cNvPr id="3" name="2 - Εικόνα" descr="TELIKO 0.PNG"/>
          <p:cNvPicPr>
            <a:picLocks noChangeAspect="1"/>
          </p:cNvPicPr>
          <p:nvPr/>
        </p:nvPicPr>
        <p:blipFill>
          <a:blip r:embed="rId3" cstate="print"/>
          <a:stretch>
            <a:fillRect/>
          </a:stretch>
        </p:blipFill>
        <p:spPr>
          <a:xfrm rot="5400000">
            <a:off x="5000628" y="642918"/>
            <a:ext cx="3303679" cy="2714644"/>
          </a:xfrm>
          <a:prstGeom prst="rect">
            <a:avLst/>
          </a:prstGeom>
        </p:spPr>
      </p:pic>
      <p:pic>
        <p:nvPicPr>
          <p:cNvPr id="4" name="3 - Εικόνα" descr="TELIKO.PNG"/>
          <p:cNvPicPr>
            <a:picLocks noChangeAspect="1"/>
          </p:cNvPicPr>
          <p:nvPr/>
        </p:nvPicPr>
        <p:blipFill>
          <a:blip r:embed="rId4" cstate="print"/>
          <a:stretch>
            <a:fillRect/>
          </a:stretch>
        </p:blipFill>
        <p:spPr>
          <a:xfrm>
            <a:off x="1857356" y="3685950"/>
            <a:ext cx="5286412" cy="3172050"/>
          </a:xfrm>
          <a:prstGeom prst="rect">
            <a:avLst/>
          </a:prstGeom>
        </p:spPr>
      </p:pic>
      <p:sp>
        <p:nvSpPr>
          <p:cNvPr id="5" name="4 - TextBox"/>
          <p:cNvSpPr txBox="1"/>
          <p:nvPr/>
        </p:nvSpPr>
        <p:spPr>
          <a:xfrm>
            <a:off x="500034" y="214290"/>
            <a:ext cx="4572032" cy="369332"/>
          </a:xfrm>
          <a:prstGeom prst="rect">
            <a:avLst/>
          </a:prstGeom>
          <a:noFill/>
        </p:spPr>
        <p:txBody>
          <a:bodyPr wrap="square" rtlCol="0">
            <a:spAutoFit/>
          </a:bodyPr>
          <a:lstStyle/>
          <a:p>
            <a:r>
              <a:rPr lang="el-GR" dirty="0" smtClean="0"/>
              <a:t>Σύνδεση Νο5</a:t>
            </a:r>
            <a:endParaRPr lang="el-GR" dirty="0"/>
          </a:p>
        </p:txBody>
      </p:sp>
    </p:spTree>
  </p:cSld>
  <p:clrMapOvr>
    <a:masterClrMapping/>
  </p:clrMapOvr>
  <p:transition spd="slow">
    <p:push dir="u"/>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 Εικόνα" descr="111111.PNG"/>
          <p:cNvPicPr>
            <a:picLocks noChangeAspect="1"/>
          </p:cNvPicPr>
          <p:nvPr/>
        </p:nvPicPr>
        <p:blipFill>
          <a:blip r:embed="rId2" cstate="print"/>
          <a:stretch>
            <a:fillRect/>
          </a:stretch>
        </p:blipFill>
        <p:spPr>
          <a:xfrm>
            <a:off x="0" y="428605"/>
            <a:ext cx="9144000" cy="6429395"/>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S6,5.PNG"/>
          <p:cNvPicPr>
            <a:picLocks noChangeAspect="1"/>
          </p:cNvPicPr>
          <p:nvPr/>
        </p:nvPicPr>
        <p:blipFill>
          <a:blip r:embed="rId2" cstate="print"/>
          <a:stretch>
            <a:fillRect/>
          </a:stretch>
        </p:blipFill>
        <p:spPr>
          <a:xfrm>
            <a:off x="857224" y="1000108"/>
            <a:ext cx="3214710" cy="2301744"/>
          </a:xfrm>
          <a:prstGeom prst="rect">
            <a:avLst/>
          </a:prstGeom>
        </p:spPr>
      </p:pic>
      <p:pic>
        <p:nvPicPr>
          <p:cNvPr id="3" name="2 - Εικόνα" descr="S6,1.PNG"/>
          <p:cNvPicPr>
            <a:picLocks noChangeAspect="1"/>
          </p:cNvPicPr>
          <p:nvPr/>
        </p:nvPicPr>
        <p:blipFill>
          <a:blip r:embed="rId3" cstate="print"/>
          <a:stretch>
            <a:fillRect/>
          </a:stretch>
        </p:blipFill>
        <p:spPr>
          <a:xfrm>
            <a:off x="5143504" y="1071546"/>
            <a:ext cx="2996185" cy="2214579"/>
          </a:xfrm>
          <a:prstGeom prst="rect">
            <a:avLst/>
          </a:prstGeom>
        </p:spPr>
      </p:pic>
      <p:pic>
        <p:nvPicPr>
          <p:cNvPr id="4" name="3 - Εικόνα" descr="S6,2.PNG"/>
          <p:cNvPicPr>
            <a:picLocks noChangeAspect="1"/>
          </p:cNvPicPr>
          <p:nvPr/>
        </p:nvPicPr>
        <p:blipFill>
          <a:blip r:embed="rId4" cstate="print"/>
          <a:stretch>
            <a:fillRect/>
          </a:stretch>
        </p:blipFill>
        <p:spPr>
          <a:xfrm>
            <a:off x="1500166" y="3500438"/>
            <a:ext cx="6000792" cy="2940199"/>
          </a:xfrm>
          <a:prstGeom prst="rect">
            <a:avLst/>
          </a:prstGeom>
        </p:spPr>
      </p:pic>
      <p:sp>
        <p:nvSpPr>
          <p:cNvPr id="5" name="4 - TextBox"/>
          <p:cNvSpPr txBox="1"/>
          <p:nvPr/>
        </p:nvSpPr>
        <p:spPr>
          <a:xfrm>
            <a:off x="571472" y="357166"/>
            <a:ext cx="5296672" cy="369332"/>
          </a:xfrm>
          <a:prstGeom prst="rect">
            <a:avLst/>
          </a:prstGeom>
          <a:noFill/>
        </p:spPr>
        <p:txBody>
          <a:bodyPr wrap="square" rtlCol="0">
            <a:spAutoFit/>
          </a:bodyPr>
          <a:lstStyle/>
          <a:p>
            <a:r>
              <a:rPr lang="el-GR" dirty="0" smtClean="0"/>
              <a:t>Σύνδεση Νο6 (σύνδεση δοκών δυσκαμψίας)</a:t>
            </a:r>
            <a:endParaRPr lang="el-GR" dirty="0"/>
          </a:p>
        </p:txBody>
      </p:sp>
    </p:spTree>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S6,3.PNG"/>
          <p:cNvPicPr>
            <a:picLocks noChangeAspect="1"/>
          </p:cNvPicPr>
          <p:nvPr/>
        </p:nvPicPr>
        <p:blipFill>
          <a:blip r:embed="rId2" cstate="print"/>
          <a:stretch>
            <a:fillRect/>
          </a:stretch>
        </p:blipFill>
        <p:spPr>
          <a:xfrm>
            <a:off x="0" y="821496"/>
            <a:ext cx="9144000" cy="5679338"/>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 TextBox"/>
          <p:cNvSpPr txBox="1"/>
          <p:nvPr/>
        </p:nvSpPr>
        <p:spPr>
          <a:xfrm>
            <a:off x="2627784" y="5664647"/>
            <a:ext cx="3786214" cy="307777"/>
          </a:xfrm>
          <a:prstGeom prst="rect">
            <a:avLst/>
          </a:prstGeom>
          <a:noFill/>
        </p:spPr>
        <p:txBody>
          <a:bodyPr wrap="square" rtlCol="0">
            <a:spAutoFit/>
          </a:bodyPr>
          <a:lstStyle/>
          <a:p>
            <a:pPr algn="ctr"/>
            <a:r>
              <a:rPr lang="en-US" sz="1400" dirty="0" smtClean="0"/>
              <a:t>A</a:t>
            </a:r>
            <a:r>
              <a:rPr lang="el-GR" sz="1400" dirty="0" err="1" smtClean="0"/>
              <a:t>ποθήκη</a:t>
            </a:r>
            <a:r>
              <a:rPr lang="el-GR" sz="1400" dirty="0" smtClean="0"/>
              <a:t> 1 κ 2</a:t>
            </a:r>
            <a:endParaRPr lang="el-GR" sz="1400" dirty="0"/>
          </a:p>
        </p:txBody>
      </p:sp>
      <p:pic>
        <p:nvPicPr>
          <p:cNvPr id="4" name="3 - Εικόνα" descr="themeliwsh 1 swsto.PNG"/>
          <p:cNvPicPr>
            <a:picLocks noChangeAspect="1"/>
          </p:cNvPicPr>
          <p:nvPr/>
        </p:nvPicPr>
        <p:blipFill>
          <a:blip r:embed="rId2" cstate="print"/>
          <a:stretch>
            <a:fillRect/>
          </a:stretch>
        </p:blipFill>
        <p:spPr>
          <a:xfrm>
            <a:off x="1214414" y="928670"/>
            <a:ext cx="6643733" cy="4610412"/>
          </a:xfrm>
          <a:prstGeom prst="rect">
            <a:avLst/>
          </a:prstGeom>
        </p:spPr>
      </p:pic>
      <p:sp>
        <p:nvSpPr>
          <p:cNvPr id="2" name="TextBox 1"/>
          <p:cNvSpPr txBox="1"/>
          <p:nvPr/>
        </p:nvSpPr>
        <p:spPr>
          <a:xfrm>
            <a:off x="539552" y="436022"/>
            <a:ext cx="2952328" cy="400110"/>
          </a:xfrm>
          <a:prstGeom prst="rect">
            <a:avLst/>
          </a:prstGeom>
          <a:noFill/>
        </p:spPr>
        <p:txBody>
          <a:bodyPr wrap="square" rtlCol="0">
            <a:spAutoFit/>
          </a:bodyPr>
          <a:lstStyle/>
          <a:p>
            <a:r>
              <a:rPr lang="el-GR" sz="2000" b="1" dirty="0" smtClean="0"/>
              <a:t>Θεμελίωση</a:t>
            </a:r>
            <a:endParaRPr lang="el-GR" sz="2000" b="1" dirty="0"/>
          </a:p>
        </p:txBody>
      </p:sp>
    </p:spTree>
  </p:cSld>
  <p:clrMapOvr>
    <a:masterClrMapping/>
  </p:clrMapOvr>
  <p:transition>
    <p:dissolv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 Εικόνα" descr="1.PNG"/>
          <p:cNvPicPr>
            <a:picLocks noChangeAspect="1"/>
          </p:cNvPicPr>
          <p:nvPr/>
        </p:nvPicPr>
        <p:blipFill>
          <a:blip r:embed="rId2" cstate="print"/>
          <a:stretch>
            <a:fillRect/>
          </a:stretch>
        </p:blipFill>
        <p:spPr>
          <a:xfrm>
            <a:off x="357158" y="214290"/>
            <a:ext cx="8429684" cy="6286544"/>
          </a:xfrm>
          <a:prstGeom prst="rect">
            <a:avLst/>
          </a:prstGeom>
        </p:spPr>
      </p:pic>
    </p:spTree>
  </p:cSld>
  <p:clrMapOvr>
    <a:masterClrMapping/>
  </p:clrMapOvr>
  <p:transition>
    <p:wipe dir="d"/>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11.PNG"/>
          <p:cNvPicPr>
            <a:picLocks noChangeAspect="1"/>
          </p:cNvPicPr>
          <p:nvPr/>
        </p:nvPicPr>
        <p:blipFill>
          <a:blip r:embed="rId2" cstate="print"/>
          <a:stretch>
            <a:fillRect/>
          </a:stretch>
        </p:blipFill>
        <p:spPr>
          <a:xfrm>
            <a:off x="571472" y="500042"/>
            <a:ext cx="8001056" cy="5500726"/>
          </a:xfrm>
          <a:prstGeom prst="rect">
            <a:avLst/>
          </a:prstGeom>
        </p:spPr>
      </p:pic>
    </p:spTree>
  </p:cSld>
  <p:clrMapOvr>
    <a:masterClrMapping/>
  </p:clrMapOvr>
  <p:transition>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pic>
        <p:nvPicPr>
          <p:cNvPr id="4" name="3 - Θέση περιεχομένου" descr="DSCN0027.JPG"/>
          <p:cNvPicPr>
            <a:picLocks noGrp="1" noChangeAspect="1"/>
          </p:cNvPicPr>
          <p:nvPr>
            <p:ph idx="1"/>
          </p:nvPr>
        </p:nvPicPr>
        <p:blipFill>
          <a:blip r:embed="rId2" cstate="print"/>
          <a:stretch>
            <a:fillRect/>
          </a:stretch>
        </p:blipFill>
        <p:spPr>
          <a:xfrm>
            <a:off x="0" y="0"/>
            <a:ext cx="9143999" cy="6858000"/>
          </a:xfr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TextBox"/>
          <p:cNvSpPr txBox="1"/>
          <p:nvPr/>
        </p:nvSpPr>
        <p:spPr>
          <a:xfrm>
            <a:off x="3929058" y="4929198"/>
            <a:ext cx="2143140" cy="338554"/>
          </a:xfrm>
          <a:prstGeom prst="rect">
            <a:avLst/>
          </a:prstGeom>
          <a:noFill/>
        </p:spPr>
        <p:txBody>
          <a:bodyPr wrap="square" rtlCol="0">
            <a:spAutoFit/>
          </a:bodyPr>
          <a:lstStyle/>
          <a:p>
            <a:r>
              <a:rPr lang="el-GR" sz="1400" dirty="0" smtClean="0"/>
              <a:t>Αποθήκη</a:t>
            </a:r>
            <a:r>
              <a:rPr lang="el-GR" sz="1600" dirty="0" smtClean="0"/>
              <a:t> 3</a:t>
            </a:r>
            <a:endParaRPr lang="el-GR" sz="1600" dirty="0"/>
          </a:p>
        </p:txBody>
      </p:sp>
      <p:pic>
        <p:nvPicPr>
          <p:cNvPr id="4" name="3 - Εικόνα" descr="themeliwsh swsth 3.PNG"/>
          <p:cNvPicPr>
            <a:picLocks noChangeAspect="1"/>
          </p:cNvPicPr>
          <p:nvPr/>
        </p:nvPicPr>
        <p:blipFill>
          <a:blip r:embed="rId2" cstate="print"/>
          <a:stretch>
            <a:fillRect/>
          </a:stretch>
        </p:blipFill>
        <p:spPr>
          <a:xfrm>
            <a:off x="1142976" y="500042"/>
            <a:ext cx="6786610" cy="4286280"/>
          </a:xfrm>
          <a:prstGeom prst="rect">
            <a:avLst/>
          </a:prstGeom>
        </p:spPr>
      </p:pic>
    </p:spTree>
  </p:cSld>
  <p:clrMapOvr>
    <a:masterClrMapping/>
  </p:clrMapOvr>
  <p:transition>
    <p:dissolv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 Εικόνα" descr="2.PNG"/>
          <p:cNvPicPr>
            <a:picLocks noChangeAspect="1"/>
          </p:cNvPicPr>
          <p:nvPr/>
        </p:nvPicPr>
        <p:blipFill>
          <a:blip r:embed="rId2" cstate="print"/>
          <a:stretch>
            <a:fillRect/>
          </a:stretch>
        </p:blipFill>
        <p:spPr>
          <a:xfrm>
            <a:off x="357158" y="214290"/>
            <a:ext cx="8286808" cy="6429420"/>
          </a:xfrm>
          <a:prstGeom prst="rect">
            <a:avLst/>
          </a:prstGeom>
        </p:spPr>
      </p:pic>
    </p:spTree>
  </p:cSld>
  <p:clrMapOvr>
    <a:masterClrMapping/>
  </p:clrMapOvr>
  <p:transition>
    <p:wipe dir="d"/>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22.PNG"/>
          <p:cNvPicPr>
            <a:picLocks noChangeAspect="1"/>
          </p:cNvPicPr>
          <p:nvPr/>
        </p:nvPicPr>
        <p:blipFill>
          <a:blip r:embed="rId2" cstate="print"/>
          <a:stretch>
            <a:fillRect/>
          </a:stretch>
        </p:blipFill>
        <p:spPr>
          <a:xfrm>
            <a:off x="500033" y="214290"/>
            <a:ext cx="8298439" cy="6429396"/>
          </a:xfrm>
          <a:prstGeom prst="rect">
            <a:avLst/>
          </a:prstGeom>
        </p:spPr>
      </p:pic>
    </p:spTree>
  </p:cSld>
  <p:clrMapOvr>
    <a:masterClrMapping/>
  </p:clrMapOvr>
  <p:transition>
    <p:wipe dir="d"/>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TextBox"/>
          <p:cNvSpPr txBox="1"/>
          <p:nvPr/>
        </p:nvSpPr>
        <p:spPr>
          <a:xfrm>
            <a:off x="3857620" y="4929198"/>
            <a:ext cx="2214578" cy="369332"/>
          </a:xfrm>
          <a:prstGeom prst="rect">
            <a:avLst/>
          </a:prstGeom>
          <a:noFill/>
        </p:spPr>
        <p:txBody>
          <a:bodyPr wrap="square" rtlCol="0">
            <a:spAutoFit/>
          </a:bodyPr>
          <a:lstStyle/>
          <a:p>
            <a:r>
              <a:rPr lang="el-GR" dirty="0" err="1" smtClean="0"/>
              <a:t>Ετοιμα</a:t>
            </a:r>
            <a:r>
              <a:rPr lang="el-GR" dirty="0" smtClean="0"/>
              <a:t> 1</a:t>
            </a:r>
            <a:endParaRPr lang="el-GR" dirty="0"/>
          </a:p>
        </p:txBody>
      </p:sp>
      <p:pic>
        <p:nvPicPr>
          <p:cNvPr id="4" name="3 - Εικόνα" descr="themeliwsh swsth.PNG"/>
          <p:cNvPicPr>
            <a:picLocks noChangeAspect="1"/>
          </p:cNvPicPr>
          <p:nvPr/>
        </p:nvPicPr>
        <p:blipFill>
          <a:blip r:embed="rId2" cstate="print"/>
          <a:stretch>
            <a:fillRect/>
          </a:stretch>
        </p:blipFill>
        <p:spPr>
          <a:xfrm>
            <a:off x="1071538" y="642918"/>
            <a:ext cx="6929486" cy="4253326"/>
          </a:xfrm>
          <a:prstGeom prst="rect">
            <a:avLst/>
          </a:prstGeom>
        </p:spPr>
      </p:pic>
    </p:spTree>
  </p:cSld>
  <p:clrMapOvr>
    <a:masterClrMapping/>
  </p:clrMapOvr>
  <p:transition>
    <p:dissolv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 Εικόνα" descr="3.PNG"/>
          <p:cNvPicPr>
            <a:picLocks noChangeAspect="1"/>
          </p:cNvPicPr>
          <p:nvPr/>
        </p:nvPicPr>
        <p:blipFill>
          <a:blip r:embed="rId2" cstate="print"/>
          <a:stretch>
            <a:fillRect/>
          </a:stretch>
        </p:blipFill>
        <p:spPr>
          <a:xfrm>
            <a:off x="500034" y="214290"/>
            <a:ext cx="8286808" cy="6357982"/>
          </a:xfrm>
          <a:prstGeom prst="rect">
            <a:avLst/>
          </a:prstGeom>
        </p:spPr>
      </p:pic>
    </p:spTree>
  </p:cSld>
  <p:clrMapOvr>
    <a:masterClrMapping/>
  </p:clrMapOvr>
  <p:transition>
    <p:wipe dir="d"/>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33.PNG"/>
          <p:cNvPicPr>
            <a:picLocks noChangeAspect="1"/>
          </p:cNvPicPr>
          <p:nvPr/>
        </p:nvPicPr>
        <p:blipFill>
          <a:blip r:embed="rId2" cstate="print"/>
          <a:stretch>
            <a:fillRect/>
          </a:stretch>
        </p:blipFill>
        <p:spPr>
          <a:xfrm>
            <a:off x="214282" y="285728"/>
            <a:ext cx="8572560" cy="6367878"/>
          </a:xfrm>
          <a:prstGeom prst="rect">
            <a:avLst/>
          </a:prstGeom>
        </p:spPr>
      </p:pic>
    </p:spTree>
  </p:cSld>
  <p:clrMapOvr>
    <a:masterClrMapping/>
  </p:clrMapOvr>
  <p:transition>
    <p:wipe dir="d"/>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TextBox"/>
          <p:cNvSpPr txBox="1"/>
          <p:nvPr/>
        </p:nvSpPr>
        <p:spPr>
          <a:xfrm>
            <a:off x="4211960" y="5448866"/>
            <a:ext cx="2214578" cy="307777"/>
          </a:xfrm>
          <a:prstGeom prst="rect">
            <a:avLst/>
          </a:prstGeom>
          <a:noFill/>
        </p:spPr>
        <p:txBody>
          <a:bodyPr wrap="square" rtlCol="0">
            <a:spAutoFit/>
          </a:bodyPr>
          <a:lstStyle/>
          <a:p>
            <a:r>
              <a:rPr lang="el-GR" sz="1400" dirty="0" err="1" smtClean="0"/>
              <a:t>Ετοιμα</a:t>
            </a:r>
            <a:r>
              <a:rPr lang="el-GR" sz="1400" dirty="0" smtClean="0"/>
              <a:t> </a:t>
            </a:r>
            <a:r>
              <a:rPr lang="en-US" sz="1400" dirty="0" smtClean="0"/>
              <a:t>2</a:t>
            </a:r>
            <a:endParaRPr lang="el-GR" sz="1400" dirty="0"/>
          </a:p>
        </p:txBody>
      </p:sp>
      <p:pic>
        <p:nvPicPr>
          <p:cNvPr id="4" name="3 - Εικόνα" descr="themeliwsh swsth.PNG"/>
          <p:cNvPicPr>
            <a:picLocks noChangeAspect="1"/>
          </p:cNvPicPr>
          <p:nvPr/>
        </p:nvPicPr>
        <p:blipFill>
          <a:blip r:embed="rId2" cstate="print"/>
          <a:stretch>
            <a:fillRect/>
          </a:stretch>
        </p:blipFill>
        <p:spPr>
          <a:xfrm>
            <a:off x="1475656" y="1061588"/>
            <a:ext cx="6324413" cy="4324122"/>
          </a:xfrm>
          <a:prstGeom prst="rect">
            <a:avLst/>
          </a:prstGeom>
        </p:spPr>
      </p:pic>
    </p:spTree>
  </p:cSld>
  <p:clrMapOvr>
    <a:masterClrMapping/>
  </p:clrMapOvr>
  <p:transition>
    <p:dissolv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 Εικόνα" descr="4.PNG"/>
          <p:cNvPicPr>
            <a:picLocks noChangeAspect="1"/>
          </p:cNvPicPr>
          <p:nvPr/>
        </p:nvPicPr>
        <p:blipFill>
          <a:blip r:embed="rId2" cstate="print"/>
          <a:stretch>
            <a:fillRect/>
          </a:stretch>
        </p:blipFill>
        <p:spPr>
          <a:xfrm>
            <a:off x="285720" y="214290"/>
            <a:ext cx="8358246" cy="6357982"/>
          </a:xfrm>
          <a:prstGeom prst="rect">
            <a:avLst/>
          </a:prstGeom>
        </p:spPr>
      </p:pic>
    </p:spTree>
  </p:cSld>
  <p:clrMapOvr>
    <a:masterClrMapping/>
  </p:clrMapOvr>
  <p:transition>
    <p:wipe dir="d"/>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44.PNG"/>
          <p:cNvPicPr>
            <a:picLocks noChangeAspect="1"/>
          </p:cNvPicPr>
          <p:nvPr/>
        </p:nvPicPr>
        <p:blipFill>
          <a:blip r:embed="rId2" cstate="print"/>
          <a:stretch>
            <a:fillRect/>
          </a:stretch>
        </p:blipFill>
        <p:spPr>
          <a:xfrm>
            <a:off x="500034" y="357166"/>
            <a:ext cx="8001056" cy="6286544"/>
          </a:xfrm>
          <a:prstGeom prst="rect">
            <a:avLst/>
          </a:prstGeom>
        </p:spPr>
      </p:pic>
    </p:spTree>
  </p:cSld>
  <p:clrMapOvr>
    <a:masterClrMapping/>
  </p:clrMapOvr>
  <p:transition>
    <p:wipe dir="d"/>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500034" y="285728"/>
            <a:ext cx="7672366" cy="369332"/>
          </a:xfrm>
          <a:prstGeom prst="rect">
            <a:avLst/>
          </a:prstGeom>
          <a:noFill/>
        </p:spPr>
        <p:txBody>
          <a:bodyPr wrap="square" rtlCol="0">
            <a:spAutoFit/>
          </a:bodyPr>
          <a:lstStyle/>
          <a:p>
            <a:r>
              <a:rPr lang="el-GR" dirty="0" smtClean="0"/>
              <a:t>Στη αποθήκη 4 κάναμε μελέτη πρόβλεψης και τοποθετήσαμε </a:t>
            </a:r>
            <a:r>
              <a:rPr lang="el-GR" u="sng" dirty="0" smtClean="0"/>
              <a:t>γερανογέφυρα</a:t>
            </a:r>
            <a:endParaRPr lang="el-GR" dirty="0"/>
          </a:p>
        </p:txBody>
      </p:sp>
      <p:pic>
        <p:nvPicPr>
          <p:cNvPr id="3" name="Picture 5"/>
          <p:cNvPicPr>
            <a:picLocks noChangeAspect="1" noChangeArrowheads="1"/>
          </p:cNvPicPr>
          <p:nvPr/>
        </p:nvPicPr>
        <p:blipFill>
          <a:blip r:embed="rId2" cstate="print"/>
          <a:srcRect/>
          <a:stretch>
            <a:fillRect/>
          </a:stretch>
        </p:blipFill>
        <p:spPr bwMode="auto">
          <a:xfrm>
            <a:off x="1025252" y="1124744"/>
            <a:ext cx="7246960" cy="5190691"/>
          </a:xfrm>
          <a:prstGeom prst="rect">
            <a:avLst/>
          </a:prstGeom>
          <a:noFill/>
          <a:ln w="9525">
            <a:noFill/>
            <a:miter lim="800000"/>
            <a:headEnd/>
            <a:tailEnd/>
          </a:ln>
        </p:spPr>
      </p:pic>
    </p:spTree>
    <p:extLst>
      <p:ext uri="{BB962C8B-B14F-4D97-AF65-F5344CB8AC3E}">
        <p14:creationId xmlns:p14="http://schemas.microsoft.com/office/powerpoint/2010/main" xmlns="" val="1839158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2"/>
                                        </p:tgtEl>
                                        <p:attrNameLst>
                                          <p:attrName>style.color</p:attrName>
                                        </p:attrNameLst>
                                      </p:cBhvr>
                                      <p:by>
                                        <p:hsl h="0" s="-12549" l="-25098"/>
                                      </p:by>
                                    </p:animClr>
                                    <p:animClr clrSpc="hsl" dir="cw">
                                      <p:cBhvr>
                                        <p:cTn id="7" dur="500" fill="hold"/>
                                        <p:tgtEl>
                                          <p:spTgt spid="2"/>
                                        </p:tgtEl>
                                        <p:attrNameLst>
                                          <p:attrName>fillcolor</p:attrName>
                                        </p:attrNameLst>
                                      </p:cBhvr>
                                      <p:by>
                                        <p:hsl h="0" s="-12549" l="-25098"/>
                                      </p:by>
                                    </p:animClr>
                                    <p:animClr clrSpc="hsl" dir="cw">
                                      <p:cBhvr>
                                        <p:cTn id="8" dur="500" fill="hold"/>
                                        <p:tgtEl>
                                          <p:spTgt spid="2"/>
                                        </p:tgtEl>
                                        <p:attrNameLst>
                                          <p:attrName>stroke.color</p:attrName>
                                        </p:attrNameLst>
                                      </p:cBhvr>
                                      <p:by>
                                        <p:hsl h="0" s="-12549" l="-25098"/>
                                      </p:by>
                                    </p:animClr>
                                    <p:set>
                                      <p:cBhvr>
                                        <p:cTn id="9" dur="500" fill="hold"/>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strVal val="#ppt_w*0.70"/>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pic>
        <p:nvPicPr>
          <p:cNvPr id="4" name="3 - Θέση περιεχομένου" descr="DSCN0254.JPG"/>
          <p:cNvPicPr>
            <a:picLocks noGrp="1" noChangeAspect="1"/>
          </p:cNvPicPr>
          <p:nvPr>
            <p:ph idx="1"/>
          </p:nvPr>
        </p:nvPicPr>
        <p:blipFill>
          <a:blip r:embed="rId2" cstate="print"/>
          <a:stretch>
            <a:fillRect/>
          </a:stretch>
        </p:blipFill>
        <p:spPr>
          <a:xfrm>
            <a:off x="-7437" y="0"/>
            <a:ext cx="9151437" cy="6858000"/>
          </a:xfrm>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428596" y="357166"/>
            <a:ext cx="8286808" cy="5978560"/>
          </a:xfrm>
          <a:prstGeom prst="rect">
            <a:avLst/>
          </a:prstGeom>
          <a:noFill/>
        </p:spPr>
        <p:txBody>
          <a:bodyPr wrap="square" rtlCol="0">
            <a:spAutoFit/>
          </a:bodyPr>
          <a:lstStyle/>
          <a:p>
            <a:pPr>
              <a:lnSpc>
                <a:spcPts val="2300"/>
              </a:lnSpc>
              <a:buFontTx/>
              <a:buChar char="•"/>
              <a:tabLst>
                <a:tab pos="290513" algn="l"/>
              </a:tabLst>
            </a:pPr>
            <a:r>
              <a:rPr lang="el-GR" dirty="0" smtClean="0"/>
              <a:t>Η μεταλλική κατασκευή της εργασίας θα φέρει μία γερανογέφυρα ανυψωτικής ικανότητας 5</a:t>
            </a:r>
            <a:r>
              <a:rPr lang="en-US" dirty="0" smtClean="0"/>
              <a:t>t</a:t>
            </a:r>
            <a:r>
              <a:rPr lang="el-GR" dirty="0" smtClean="0"/>
              <a:t> και μήκους 22,5</a:t>
            </a:r>
            <a:r>
              <a:rPr lang="en-US" dirty="0" smtClean="0"/>
              <a:t>m</a:t>
            </a:r>
            <a:r>
              <a:rPr lang="el-GR" dirty="0" smtClean="0"/>
              <a:t>.</a:t>
            </a:r>
          </a:p>
          <a:p>
            <a:pPr>
              <a:lnSpc>
                <a:spcPts val="2300"/>
              </a:lnSpc>
              <a:buFontTx/>
              <a:buChar char="•"/>
              <a:tabLst>
                <a:tab pos="290513" algn="l"/>
              </a:tabLst>
            </a:pPr>
            <a:r>
              <a:rPr lang="el-GR" dirty="0" smtClean="0"/>
              <a:t>   Από πίνακα τυποποιημένων διαστάσεων (πίνακας 7.1 - Σχεδιασμός Δομικών Έργων Από Χάλυβα. I. Βάγιας. I. </a:t>
            </a:r>
            <a:r>
              <a:rPr lang="el-GR" dirty="0" err="1" smtClean="0"/>
              <a:t>Ερμόπουλος</a:t>
            </a:r>
            <a:r>
              <a:rPr lang="el-GR" dirty="0" smtClean="0"/>
              <a:t>. Γ. Ιωαννίδης) λαμβάνουμε με προσέγγιση τα ακόλουθα γεωμετρικά χαρακτηριστικά για την συγκεκριμένη γερανογέφυρα ανυψωτικής ικανότητας 5</a:t>
            </a:r>
            <a:r>
              <a:rPr lang="en-US" dirty="0" smtClean="0"/>
              <a:t>t</a:t>
            </a:r>
            <a:r>
              <a:rPr lang="el-GR" dirty="0" smtClean="0"/>
              <a:t> και ανοίγματος </a:t>
            </a:r>
            <a:r>
              <a:rPr lang="en-US" dirty="0" smtClean="0"/>
              <a:t>s</a:t>
            </a:r>
            <a:r>
              <a:rPr lang="el-GR" dirty="0" smtClean="0"/>
              <a:t>=22,5</a:t>
            </a:r>
            <a:r>
              <a:rPr lang="en-US" dirty="0" smtClean="0"/>
              <a:t>m</a:t>
            </a:r>
            <a:r>
              <a:rPr lang="el-GR" dirty="0" smtClean="0"/>
              <a:t>:</a:t>
            </a:r>
          </a:p>
          <a:p>
            <a:pPr>
              <a:lnSpc>
                <a:spcPts val="2300"/>
              </a:lnSpc>
              <a:buFontTx/>
              <a:buChar char="•"/>
              <a:tabLst>
                <a:tab pos="290513" algn="l"/>
              </a:tabLst>
            </a:pPr>
            <a:r>
              <a:rPr lang="el-GR" dirty="0" smtClean="0"/>
              <a:t>  η απόσταση ακραίας θέσης αγκίστρου ανάρτησης από τον άξονα της δοκού κύλισης είναι 1.100</a:t>
            </a:r>
            <a:r>
              <a:rPr lang="en-US" dirty="0" smtClean="0"/>
              <a:t>mm</a:t>
            </a:r>
            <a:endParaRPr lang="el-GR" dirty="0" smtClean="0"/>
          </a:p>
          <a:p>
            <a:pPr>
              <a:lnSpc>
                <a:spcPts val="2300"/>
              </a:lnSpc>
              <a:buFontTx/>
              <a:buChar char="•"/>
              <a:tabLst>
                <a:tab pos="290513" algn="l"/>
              </a:tabLst>
            </a:pPr>
            <a:r>
              <a:rPr lang="el-GR" dirty="0" smtClean="0"/>
              <a:t>  η απόσταση μεταξύ των δύο τροχών σε κάθε πλευρά είναι 4,0</a:t>
            </a:r>
            <a:r>
              <a:rPr lang="en-US" dirty="0" smtClean="0"/>
              <a:t>m</a:t>
            </a:r>
            <a:endParaRPr lang="el-GR" dirty="0" smtClean="0"/>
          </a:p>
          <a:p>
            <a:pPr>
              <a:lnSpc>
                <a:spcPts val="2300"/>
              </a:lnSpc>
              <a:buFontTx/>
              <a:buChar char="•"/>
              <a:tabLst>
                <a:tab pos="290513" algn="l"/>
              </a:tabLst>
            </a:pPr>
            <a:r>
              <a:rPr lang="el-GR" dirty="0" smtClean="0"/>
              <a:t>  οι κινητήριοι τροχοί έχουν ανεξάρτητη κίνηση ο ένας από τον άλλο και οι άξονες όλων των τροχών είναι σταθερά συνδεδεμένοι επ' αυτών (σύστημα Ι</a:t>
            </a:r>
            <a:r>
              <a:rPr lang="en-US" dirty="0" smtClean="0"/>
              <a:t>FF</a:t>
            </a:r>
            <a:r>
              <a:rPr lang="el-GR" dirty="0" smtClean="0"/>
              <a:t>)</a:t>
            </a:r>
          </a:p>
          <a:p>
            <a:pPr>
              <a:lnSpc>
                <a:spcPts val="2300"/>
              </a:lnSpc>
              <a:buFontTx/>
              <a:buChar char="•"/>
              <a:tabLst>
                <a:tab pos="290513" algn="l"/>
              </a:tabLst>
            </a:pPr>
            <a:r>
              <a:rPr lang="el-GR" dirty="0" smtClean="0"/>
              <a:t>   η ταχύτητα ανύψωσης του αναρτημένου φορτίου είναι 6 </a:t>
            </a:r>
            <a:r>
              <a:rPr lang="en-US" dirty="0" smtClean="0"/>
              <a:t>m</a:t>
            </a:r>
            <a:r>
              <a:rPr lang="el-GR" dirty="0" smtClean="0"/>
              <a:t>/</a:t>
            </a:r>
            <a:r>
              <a:rPr lang="en-US" dirty="0" smtClean="0"/>
              <a:t>min</a:t>
            </a:r>
            <a:endParaRPr lang="el-GR" dirty="0" smtClean="0"/>
          </a:p>
          <a:p>
            <a:pPr>
              <a:lnSpc>
                <a:spcPts val="2300"/>
              </a:lnSpc>
              <a:buFontTx/>
              <a:buChar char="•"/>
              <a:tabLst>
                <a:tab pos="290513" algn="l"/>
              </a:tabLst>
            </a:pPr>
            <a:r>
              <a:rPr lang="el-GR" dirty="0" smtClean="0"/>
              <a:t>   για γερανογέφυρες εργαστηρίου η κατηγορία ανύψωσης είναι Η</a:t>
            </a:r>
            <a:r>
              <a:rPr lang="en-US" dirty="0" smtClean="0"/>
              <a:t>C</a:t>
            </a:r>
            <a:r>
              <a:rPr lang="el-GR" dirty="0" smtClean="0"/>
              <a:t>2 και η κατηγορία κόπωσης </a:t>
            </a:r>
            <a:r>
              <a:rPr lang="en-US" dirty="0" smtClean="0"/>
              <a:t>S</a:t>
            </a:r>
            <a:r>
              <a:rPr lang="el-GR" dirty="0" smtClean="0"/>
              <a:t>3 (</a:t>
            </a:r>
            <a:r>
              <a:rPr lang="en-US" dirty="0" smtClean="0"/>
              <a:t>Annex</a:t>
            </a:r>
            <a:r>
              <a:rPr lang="el-GR" dirty="0" smtClean="0"/>
              <a:t> Β, Ε</a:t>
            </a:r>
            <a:r>
              <a:rPr lang="en-US" dirty="0" err="1" smtClean="0"/>
              <a:t>urocode</a:t>
            </a:r>
            <a:r>
              <a:rPr lang="el-GR" dirty="0" smtClean="0"/>
              <a:t> 1 - Πίνακας 3.1)</a:t>
            </a:r>
          </a:p>
          <a:p>
            <a:pPr>
              <a:lnSpc>
                <a:spcPts val="2300"/>
              </a:lnSpc>
              <a:tabLst>
                <a:tab pos="290513" algn="l"/>
              </a:tabLst>
            </a:pPr>
            <a:r>
              <a:rPr lang="el-GR" dirty="0" smtClean="0"/>
              <a:t>Η γερανογέφυρα από το ίδιο το βάρος της καθώς και από τη λειτουργία της μεταφέρει κατακόρυφα και οριζόντια φορτία στις δοκούς κύλισης, τα οποία εν συνεχεία μεταφέρονται στο έδαφος μέσω των υποστυλωμάτων.</a:t>
            </a:r>
          </a:p>
          <a:p>
            <a:pPr>
              <a:lnSpc>
                <a:spcPts val="2300"/>
              </a:lnSpc>
              <a:tabLst>
                <a:tab pos="290513" algn="l"/>
              </a:tabLst>
            </a:pPr>
            <a:r>
              <a:rPr lang="el-GR" dirty="0" smtClean="0"/>
              <a:t>Τα μέλη που επιλέχθηκαν για την γερανογέφυρα είναι:</a:t>
            </a:r>
          </a:p>
          <a:p>
            <a:pPr>
              <a:lnSpc>
                <a:spcPts val="2300"/>
              </a:lnSpc>
              <a:buFontTx/>
              <a:buChar char="•"/>
              <a:tabLst>
                <a:tab pos="290513" algn="l"/>
              </a:tabLst>
            </a:pPr>
            <a:r>
              <a:rPr lang="el-GR" dirty="0" smtClean="0"/>
              <a:t>   Για βραχύ πρόβολο ΗΕΒ180</a:t>
            </a:r>
          </a:p>
          <a:p>
            <a:pPr>
              <a:lnSpc>
                <a:spcPts val="2300"/>
              </a:lnSpc>
              <a:buFontTx/>
              <a:buChar char="•"/>
              <a:tabLst>
                <a:tab pos="290513" algn="l"/>
              </a:tabLst>
            </a:pPr>
            <a:r>
              <a:rPr lang="el-GR" dirty="0" smtClean="0"/>
              <a:t>   Για δοκό κύλισης ΗΕΒ200</a:t>
            </a:r>
            <a:endParaRPr lang="el-GR" dirty="0"/>
          </a:p>
        </p:txBody>
      </p:sp>
    </p:spTree>
    <p:extLst>
      <p:ext uri="{BB962C8B-B14F-4D97-AF65-F5344CB8AC3E}">
        <p14:creationId xmlns:p14="http://schemas.microsoft.com/office/powerpoint/2010/main" xmlns="" val="218321150"/>
      </p:ext>
    </p:extLst>
  </p:cSld>
  <p:clrMapOvr>
    <a:masterClrMapping/>
  </p:clrMapOvr>
  <p:transition>
    <p:wipe dir="d"/>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TextBox"/>
          <p:cNvSpPr txBox="1"/>
          <p:nvPr/>
        </p:nvSpPr>
        <p:spPr>
          <a:xfrm>
            <a:off x="785786" y="500042"/>
            <a:ext cx="7572428" cy="1754326"/>
          </a:xfrm>
          <a:prstGeom prst="rect">
            <a:avLst/>
          </a:prstGeom>
          <a:noFill/>
        </p:spPr>
        <p:txBody>
          <a:bodyPr wrap="square" rtlCol="0">
            <a:spAutoFit/>
          </a:bodyPr>
          <a:lstStyle/>
          <a:p>
            <a:r>
              <a:rPr lang="el-GR" dirty="0" smtClean="0"/>
              <a:t>Ο υπολογισμός των φορτίων της γερανογέφυρας πραγματοποιήθηκε μέσω ενός προγράμματος </a:t>
            </a:r>
            <a:r>
              <a:rPr lang="en-US" dirty="0" smtClean="0"/>
              <a:t>excel</a:t>
            </a:r>
            <a:r>
              <a:rPr lang="el-GR" dirty="0" smtClean="0"/>
              <a:t> . Έπειτα τα φορτία αυτά εισήχθησαν στο στατικό πρόγραμμα </a:t>
            </a:r>
            <a:r>
              <a:rPr lang="en-US" dirty="0" smtClean="0"/>
              <a:t>RSA</a:t>
            </a:r>
            <a:r>
              <a:rPr lang="el-GR" dirty="0" smtClean="0"/>
              <a:t> 2014 σαν ένα κινητό φορτίο </a:t>
            </a:r>
            <a:r>
              <a:rPr lang="en-US" dirty="0" smtClean="0"/>
              <a:t>LL2 </a:t>
            </a:r>
            <a:r>
              <a:rPr lang="el-GR" dirty="0" smtClean="0"/>
              <a:t>και έγινε ο υπολογισμός και έλεγχος των μελών της γερανογέφυρας ( βραχύς πρόβολος, δοκός κύλισης κλπ.). Παρακάτω φαίνεται η γερανογέφυρα με τα φορτία της όπως σχεδιάστηκε στο πρόγραμμα.</a:t>
            </a:r>
            <a:endParaRPr lang="el-GR" dirty="0"/>
          </a:p>
        </p:txBody>
      </p:sp>
      <p:pic>
        <p:nvPicPr>
          <p:cNvPr id="4" name="3 - Εικόνα" descr="128.PNG"/>
          <p:cNvPicPr>
            <a:picLocks noChangeAspect="1"/>
          </p:cNvPicPr>
          <p:nvPr/>
        </p:nvPicPr>
        <p:blipFill>
          <a:blip r:embed="rId2" cstate="print"/>
          <a:stretch>
            <a:fillRect/>
          </a:stretch>
        </p:blipFill>
        <p:spPr>
          <a:xfrm>
            <a:off x="1928794" y="2571744"/>
            <a:ext cx="5143536" cy="3476855"/>
          </a:xfrm>
          <a:prstGeom prst="rect">
            <a:avLst/>
          </a:prstGeom>
        </p:spPr>
      </p:pic>
    </p:spTree>
    <p:extLst>
      <p:ext uri="{BB962C8B-B14F-4D97-AF65-F5344CB8AC3E}">
        <p14:creationId xmlns:p14="http://schemas.microsoft.com/office/powerpoint/2010/main" xmlns="" val="3763055339"/>
      </p:ext>
    </p:extLst>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pic>
        <p:nvPicPr>
          <p:cNvPr id="4" name="3 - Θέση περιεχομένου" descr="DSCN1366.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pic>
        <p:nvPicPr>
          <p:cNvPr id="4" name="3 - Θέση περιεχομένου" descr="DSCN1323.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1851</TotalTime>
  <Words>1722</Words>
  <Application>Microsoft Office PowerPoint</Application>
  <PresentationFormat>Προβολή στην οθόνη (4:3)</PresentationFormat>
  <Paragraphs>169</Paragraphs>
  <Slides>71</Slides>
  <Notes>0</Notes>
  <HiddenSlides>0</HiddenSlides>
  <MMClips>0</MMClips>
  <ScaleCrop>false</ScaleCrop>
  <HeadingPairs>
    <vt:vector size="6" baseType="variant">
      <vt:variant>
        <vt:lpstr>Θέμα</vt:lpstr>
      </vt:variant>
      <vt:variant>
        <vt:i4>1</vt:i4>
      </vt:variant>
      <vt:variant>
        <vt:lpstr>Ενσωματωμένοι διακομιστές OLE</vt:lpstr>
      </vt:variant>
      <vt:variant>
        <vt:i4>1</vt:i4>
      </vt:variant>
      <vt:variant>
        <vt:lpstr>Τίτλοι διαφανειών</vt:lpstr>
      </vt:variant>
      <vt:variant>
        <vt:i4>71</vt:i4>
      </vt:variant>
    </vt:vector>
  </HeadingPairs>
  <TitlesOfParts>
    <vt:vector size="73" baseType="lpstr">
      <vt:lpstr>Θέμα του Office</vt:lpstr>
      <vt:lpstr>Equation</vt:lpstr>
      <vt:lpstr>Διαφάνεια 1</vt:lpstr>
      <vt:lpstr>Εισαγωγή</vt:lpstr>
      <vt:lpstr>Δεκέμβρης 2013</vt:lpstr>
      <vt:lpstr>Αποθήκη1</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lpstr>Διαφάνεια 13</vt:lpstr>
      <vt:lpstr>Διαφάνεια 14</vt:lpstr>
      <vt:lpstr>Διαφάνεια 15</vt:lpstr>
      <vt:lpstr>Διαφάνεια 16</vt:lpstr>
      <vt:lpstr>Διαφάνεια 17</vt:lpstr>
      <vt:lpstr>Διαφάνεια 18</vt:lpstr>
      <vt:lpstr>Διαφάνεια 19</vt:lpstr>
      <vt:lpstr>Διαφάνεια 20</vt:lpstr>
      <vt:lpstr>Ο φέροντας οργανισμός ενός βιομηχανικού μεταλλικού κτιρίου ή ενός μεταλλικού υπόστεγου μπορεί να αποτελείται από τους κύριους φορείς, τις κεφαλοδοκούς, τις τεγίδες, τις μηκίδες πλευρικών και μετωπικών όψεων, τους μετωπικούς στύλους, τους οριζόντιους και κατακόρυφους συνδέσμους δυσκαμψίας, τους ελκυστήρες τεγίδων και τους ελκυστήρες μηκίδων πλευρικών όψεων, όπως φαίνεται στο παρακάτω σχήμα. </vt:lpstr>
      <vt:lpstr>Διαφάνεια 22</vt:lpstr>
      <vt:lpstr>Τα είδη των πλαισίων της αποθήκης 1&amp;2  κατά x΄x: </vt:lpstr>
      <vt:lpstr>Διαφάνεια 24</vt:lpstr>
      <vt:lpstr>Διαφάνεια 25</vt:lpstr>
      <vt:lpstr>Διαφάνεια 26</vt:lpstr>
      <vt:lpstr>Διαφάνεια 27</vt:lpstr>
      <vt:lpstr>Διαφάνεια 28</vt:lpstr>
      <vt:lpstr>Διαφάνεια 29</vt:lpstr>
      <vt:lpstr>Διαφάνεια 30</vt:lpstr>
      <vt:lpstr>Διαφάνεια 31</vt:lpstr>
      <vt:lpstr>Διαφάνεια 32</vt:lpstr>
      <vt:lpstr>Διαφάνεια 33</vt:lpstr>
      <vt:lpstr>Διαφάνεια 34</vt:lpstr>
      <vt:lpstr>Διαφάνεια 35</vt:lpstr>
      <vt:lpstr>Διαφάνεια 36</vt:lpstr>
      <vt:lpstr>Διαφάνεια 37</vt:lpstr>
      <vt:lpstr>Διαφάνεια 38</vt:lpstr>
      <vt:lpstr>Διαφάνεια 39</vt:lpstr>
      <vt:lpstr>Διαφάνεια 40</vt:lpstr>
      <vt:lpstr>Διαφάνεια 41</vt:lpstr>
      <vt:lpstr>Διαφάνεια 42</vt:lpstr>
      <vt:lpstr>Διαφάνεια 43</vt:lpstr>
      <vt:lpstr>Διαφάνεια 44</vt:lpstr>
      <vt:lpstr>Διαφάνεια 45</vt:lpstr>
      <vt:lpstr>Διαφάνεια 46</vt:lpstr>
      <vt:lpstr>Διαφάνεια 47</vt:lpstr>
      <vt:lpstr>Διαφάνεια 48</vt:lpstr>
      <vt:lpstr>Διαφάνεια 49</vt:lpstr>
      <vt:lpstr>Διαφάνεια 50</vt:lpstr>
      <vt:lpstr>Διαφάνεια 51</vt:lpstr>
      <vt:lpstr>Διαφάνεια 52</vt:lpstr>
      <vt:lpstr>Διαφάνεια 53</vt:lpstr>
      <vt:lpstr>Διαφάνεια 54</vt:lpstr>
      <vt:lpstr>Διαφάνεια 55</vt:lpstr>
      <vt:lpstr>Διαφάνεια 56</vt:lpstr>
      <vt:lpstr>Διαφάνεια 57</vt:lpstr>
      <vt:lpstr>Διαφάνεια 58</vt:lpstr>
      <vt:lpstr>Διαφάνεια 59</vt:lpstr>
      <vt:lpstr>Διαφάνεια 60</vt:lpstr>
      <vt:lpstr>Διαφάνεια 61</vt:lpstr>
      <vt:lpstr>Διαφάνεια 62</vt:lpstr>
      <vt:lpstr>Διαφάνεια 63</vt:lpstr>
      <vt:lpstr>Διαφάνεια 64</vt:lpstr>
      <vt:lpstr>Διαφάνεια 65</vt:lpstr>
      <vt:lpstr>Διαφάνεια 66</vt:lpstr>
      <vt:lpstr>Διαφάνεια 67</vt:lpstr>
      <vt:lpstr>Διαφάνεια 68</vt:lpstr>
      <vt:lpstr>Διαφάνεια 69</vt:lpstr>
      <vt:lpstr>Διαφάνεια 70</vt:lpstr>
      <vt:lpstr>Διαφάνεια 71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Argiris</dc:creator>
  <cp:lastModifiedBy>user</cp:lastModifiedBy>
  <cp:revision>155</cp:revision>
  <dcterms:created xsi:type="dcterms:W3CDTF">2016-04-02T12:42:39Z</dcterms:created>
  <dcterms:modified xsi:type="dcterms:W3CDTF">2016-04-12T21:14:22Z</dcterms:modified>
</cp:coreProperties>
</file>