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2.xml" ContentType="application/vnd.openxmlformats-officedocument.presentationml.notesSlide+xml"/>
  <Override PartName="/ppt/charts/chart2.xml" ContentType="application/vnd.openxmlformats-officedocument.drawingml.chart+xml"/>
  <Override PartName="/ppt/theme/themeOverride2.xml" ContentType="application/vnd.openxmlformats-officedocument.themeOverride+xml"/>
  <Override PartName="/ppt/charts/chart3.xml" ContentType="application/vnd.openxmlformats-officedocument.drawingml.chart+xml"/>
  <Override PartName="/ppt/theme/themeOverride3.xml" ContentType="application/vnd.openxmlformats-officedocument.themeOverride+xml"/>
  <Override PartName="/ppt/notesSlides/notesSlide3.xml" ContentType="application/vnd.openxmlformats-officedocument.presentationml.notesSlide+xml"/>
  <Override PartName="/ppt/charts/chart4.xml" ContentType="application/vnd.openxmlformats-officedocument.drawingml.chart+xml"/>
  <Override PartName="/ppt/theme/themeOverride4.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notesMasterIdLst>
    <p:notesMasterId r:id="rId28"/>
  </p:notesMasterIdLst>
  <p:sldIdLst>
    <p:sldId id="257" r:id="rId4"/>
    <p:sldId id="277" r:id="rId5"/>
    <p:sldId id="274" r:id="rId6"/>
    <p:sldId id="275" r:id="rId7"/>
    <p:sldId id="258" r:id="rId8"/>
    <p:sldId id="276" r:id="rId9"/>
    <p:sldId id="278" r:id="rId10"/>
    <p:sldId id="261" r:id="rId11"/>
    <p:sldId id="263" r:id="rId12"/>
    <p:sldId id="279" r:id="rId13"/>
    <p:sldId id="264" r:id="rId14"/>
    <p:sldId id="265" r:id="rId15"/>
    <p:sldId id="280" r:id="rId16"/>
    <p:sldId id="266" r:id="rId17"/>
    <p:sldId id="267" r:id="rId18"/>
    <p:sldId id="281" r:id="rId19"/>
    <p:sldId id="282" r:id="rId20"/>
    <p:sldId id="270" r:id="rId21"/>
    <p:sldId id="283" r:id="rId22"/>
    <p:sldId id="271" r:id="rId23"/>
    <p:sldId id="284" r:id="rId24"/>
    <p:sldId id="272" r:id="rId25"/>
    <p:sldId id="285" r:id="rId26"/>
    <p:sldId id="286" r:id="rId27"/>
  </p:sldIdLst>
  <p:sldSz cx="9144000" cy="6858000" type="screen4x3"/>
  <p:notesSz cx="6858000" cy="9144000"/>
  <p:defaultTextStyle>
    <a:defPPr>
      <a:defRPr lang="el-G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Μεσαίο στυλ 2 - Έμφαση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75DCB02-9BB8-47FD-8907-85C794F793BA}" styleName="Στυλ με θέμα 1 - Έμφαση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C7853C-536D-4A76-A0AE-DD22124D55A5}" styleName="Στυλ με θέμα 1 - Έμφαση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D5ABB26-0587-4C30-8999-92F81FD0307C}" styleName="Χωρίς στυλ, χωρίς πλέγμα">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C2FFA5D-87B4-456A-9821-1D502468CF0F}" styleName="Στυλ με θέμα 1 - Έμφαση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84E427A-3D55-4303-BF80-6455036E1DE7}" styleName="Στυλ με θέμα 1 - Έμφαση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961" autoAdjust="0"/>
    <p:restoredTop sz="94660"/>
  </p:normalViewPr>
  <p:slideViewPr>
    <p:cSldViewPr>
      <p:cViewPr varScale="1">
        <p:scale>
          <a:sx n="73" d="100"/>
          <a:sy n="73" d="100"/>
        </p:scale>
        <p:origin x="-1092"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slide" Target="slides/slide23.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slide" Target="slides/slide22.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slide" Target="slides/slide21.xml"/><Relationship Id="rId32" Type="http://schemas.openxmlformats.org/officeDocument/2006/relationships/tableStyles" Target="tableStyles.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slide" Target="slides/slide20.xml"/><Relationship Id="rId28" Type="http://schemas.openxmlformats.org/officeDocument/2006/relationships/notesMaster" Target="notesMasters/notesMaster1.xml"/><Relationship Id="rId10" Type="http://schemas.openxmlformats.org/officeDocument/2006/relationships/slide" Target="slides/slide7.xml"/><Relationship Id="rId19" Type="http://schemas.openxmlformats.org/officeDocument/2006/relationships/slide" Target="slides/slide16.xml"/><Relationship Id="rId31"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slide" Target="slides/slide24.xml"/><Relationship Id="rId30" Type="http://schemas.openxmlformats.org/officeDocument/2006/relationships/viewProps" Target="viewProps.xml"/></Relationships>
</file>

<file path=ppt/charts/_rels/chart1.xml.rels><?xml version="1.0" encoding="UTF-8" standalone="yes"?>
<Relationships xmlns="http://schemas.openxmlformats.org/package/2006/relationships"><Relationship Id="rId2" Type="http://schemas.openxmlformats.org/officeDocument/2006/relationships/package" Target="../embeddings/___________________Microsoft_Excel1.xlsx"/><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2" Type="http://schemas.openxmlformats.org/officeDocument/2006/relationships/package" Target="../embeddings/___________________Microsoft_Excel2.xlsx"/><Relationship Id="rId1" Type="http://schemas.openxmlformats.org/officeDocument/2006/relationships/themeOverride" Target="../theme/themeOverride2.xml"/></Relationships>
</file>

<file path=ppt/charts/_rels/chart3.xml.rels><?xml version="1.0" encoding="UTF-8" standalone="yes"?>
<Relationships xmlns="http://schemas.openxmlformats.org/package/2006/relationships"><Relationship Id="rId2" Type="http://schemas.openxmlformats.org/officeDocument/2006/relationships/package" Target="../embeddings/___________________Microsoft_Excel3.xlsx"/><Relationship Id="rId1" Type="http://schemas.openxmlformats.org/officeDocument/2006/relationships/themeOverride" Target="../theme/themeOverride3.xml"/></Relationships>
</file>

<file path=ppt/charts/_rels/chart4.xml.rels><?xml version="1.0" encoding="UTF-8" standalone="yes"?>
<Relationships xmlns="http://schemas.openxmlformats.org/package/2006/relationships"><Relationship Id="rId2" Type="http://schemas.openxmlformats.org/officeDocument/2006/relationships/package" Target="../embeddings/___________________Microsoft_Excel4.xlsx"/><Relationship Id="rId1" Type="http://schemas.openxmlformats.org/officeDocument/2006/relationships/themeOverride" Target="../theme/themeOverrid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5.8099518810148743E-2"/>
          <c:y val="2.8252405949256341E-2"/>
          <c:w val="0.6186227034120737"/>
          <c:h val="0.79523549139690863"/>
        </c:manualLayout>
      </c:layout>
      <c:lineChart>
        <c:grouping val="standard"/>
        <c:varyColors val="0"/>
        <c:ser>
          <c:idx val="0"/>
          <c:order val="0"/>
          <c:tx>
            <c:strRef>
              <c:f>αριθμοδείκτες!$A$2</c:f>
              <c:strCache>
                <c:ptCount val="1"/>
                <c:pt idx="0">
                  <c:v>Δείκτης Κυκλοφοριακής Ρευστότητας</c:v>
                </c:pt>
              </c:strCache>
            </c:strRef>
          </c:tx>
          <c:spPr>
            <a:ln w="38100"/>
          </c:spPr>
          <c:marker>
            <c:symbol val="none"/>
          </c:marker>
          <c:dPt>
            <c:idx val="14"/>
            <c:bubble3D val="0"/>
            <c:spPr>
              <a:ln w="38100"/>
            </c:spPr>
          </c:dPt>
          <c:cat>
            <c:numRef>
              <c:f>αριθμοδείκτες!$B$1:$Q$1</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αριθμοδείκτες!$B$2:$Q$2</c:f>
              <c:numCache>
                <c:formatCode>General</c:formatCode>
                <c:ptCount val="16"/>
                <c:pt idx="0">
                  <c:v>1.6490771885684887</c:v>
                </c:pt>
                <c:pt idx="1">
                  <c:v>2.3722450385825997</c:v>
                </c:pt>
                <c:pt idx="2">
                  <c:v>2.4997708008369703</c:v>
                </c:pt>
                <c:pt idx="3">
                  <c:v>2.3848827288895365</c:v>
                </c:pt>
                <c:pt idx="4">
                  <c:v>2.7384487526763843</c:v>
                </c:pt>
                <c:pt idx="5">
                  <c:v>2.409143254628328</c:v>
                </c:pt>
                <c:pt idx="6">
                  <c:v>2.998087679430157</c:v>
                </c:pt>
                <c:pt idx="7">
                  <c:v>3.270885666693645</c:v>
                </c:pt>
                <c:pt idx="8">
                  <c:v>3.9531232678691799</c:v>
                </c:pt>
                <c:pt idx="9">
                  <c:v>4.9976409016000023</c:v>
                </c:pt>
                <c:pt idx="10">
                  <c:v>5.7389554993338958</c:v>
                </c:pt>
                <c:pt idx="11">
                  <c:v>8.0781852585537148</c:v>
                </c:pt>
                <c:pt idx="12">
                  <c:v>12.087122192460843</c:v>
                </c:pt>
                <c:pt idx="13">
                  <c:v>15.15386450112709</c:v>
                </c:pt>
                <c:pt idx="14">
                  <c:v>10.398773960094021</c:v>
                </c:pt>
                <c:pt idx="15">
                  <c:v>5.8793092280611763</c:v>
                </c:pt>
              </c:numCache>
            </c:numRef>
          </c:val>
          <c:smooth val="0"/>
        </c:ser>
        <c:ser>
          <c:idx val="1"/>
          <c:order val="1"/>
          <c:tx>
            <c:strRef>
              <c:f>αριθμοδείκτες!$A$3</c:f>
              <c:strCache>
                <c:ptCount val="1"/>
                <c:pt idx="0">
                  <c:v>Δείκτης Άμεσης Ρευστότητας</c:v>
                </c:pt>
              </c:strCache>
            </c:strRef>
          </c:tx>
          <c:spPr>
            <a:ln w="38100"/>
          </c:spPr>
          <c:marker>
            <c:symbol val="none"/>
          </c:marker>
          <c:val>
            <c:numRef>
              <c:f>αριθμοδείκτες!$B$3:$Q$3</c:f>
              <c:numCache>
                <c:formatCode>General</c:formatCode>
                <c:ptCount val="16"/>
                <c:pt idx="0">
                  <c:v>1.4386299523833279</c:v>
                </c:pt>
                <c:pt idx="1">
                  <c:v>1.9638594381261691</c:v>
                </c:pt>
                <c:pt idx="2">
                  <c:v>2.1338699480254153</c:v>
                </c:pt>
                <c:pt idx="3">
                  <c:v>1.944368100637063</c:v>
                </c:pt>
                <c:pt idx="4">
                  <c:v>2.2648164581437471</c:v>
                </c:pt>
                <c:pt idx="5">
                  <c:v>1.9823726549702823</c:v>
                </c:pt>
                <c:pt idx="6">
                  <c:v>2.614606480751811</c:v>
                </c:pt>
                <c:pt idx="7">
                  <c:v>2.7028515647893889</c:v>
                </c:pt>
                <c:pt idx="8">
                  <c:v>3.058984747391293</c:v>
                </c:pt>
                <c:pt idx="9">
                  <c:v>4.2111164014971498</c:v>
                </c:pt>
                <c:pt idx="10">
                  <c:v>4.8548509922308183</c:v>
                </c:pt>
                <c:pt idx="11">
                  <c:v>6.4851177022845024</c:v>
                </c:pt>
                <c:pt idx="12">
                  <c:v>10.188867650559143</c:v>
                </c:pt>
                <c:pt idx="13">
                  <c:v>12.526315972068634</c:v>
                </c:pt>
                <c:pt idx="14">
                  <c:v>8.4204859246623371</c:v>
                </c:pt>
                <c:pt idx="15">
                  <c:v>4.5873172038257763</c:v>
                </c:pt>
              </c:numCache>
            </c:numRef>
          </c:val>
          <c:smooth val="0"/>
        </c:ser>
        <c:ser>
          <c:idx val="2"/>
          <c:order val="2"/>
          <c:tx>
            <c:strRef>
              <c:f>αριθμοδείκτες!$A$4</c:f>
              <c:strCache>
                <c:ptCount val="1"/>
                <c:pt idx="0">
                  <c:v>Cash Ratio</c:v>
                </c:pt>
              </c:strCache>
            </c:strRef>
          </c:tx>
          <c:spPr>
            <a:ln w="38100"/>
          </c:spPr>
          <c:marker>
            <c:symbol val="none"/>
          </c:marker>
          <c:val>
            <c:numRef>
              <c:f>αριθμοδείκτες!$B$4:$Q$4</c:f>
              <c:numCache>
                <c:formatCode>General</c:formatCode>
                <c:ptCount val="16"/>
                <c:pt idx="0">
                  <c:v>3.0124348836315932E-2</c:v>
                </c:pt>
                <c:pt idx="1">
                  <c:v>6.6922854660066266E-3</c:v>
                </c:pt>
                <c:pt idx="2">
                  <c:v>6.9047340233088797E-2</c:v>
                </c:pt>
                <c:pt idx="3">
                  <c:v>4.8020504269746633E-2</c:v>
                </c:pt>
                <c:pt idx="4">
                  <c:v>0.2132917396186452</c:v>
                </c:pt>
                <c:pt idx="5">
                  <c:v>7.0995472136486503E-3</c:v>
                </c:pt>
                <c:pt idx="6">
                  <c:v>0.10080149171246815</c:v>
                </c:pt>
                <c:pt idx="7">
                  <c:v>0.19449214572913623</c:v>
                </c:pt>
                <c:pt idx="8">
                  <c:v>0.12675515856501221</c:v>
                </c:pt>
                <c:pt idx="9">
                  <c:v>0.38746624792817841</c:v>
                </c:pt>
                <c:pt idx="10">
                  <c:v>1.1121030567472103</c:v>
                </c:pt>
                <c:pt idx="11">
                  <c:v>1.0526981041106924</c:v>
                </c:pt>
                <c:pt idx="12">
                  <c:v>2.413102143893322</c:v>
                </c:pt>
                <c:pt idx="13">
                  <c:v>1.3580295740822173</c:v>
                </c:pt>
                <c:pt idx="14">
                  <c:v>0.5786685916444817</c:v>
                </c:pt>
                <c:pt idx="15">
                  <c:v>0.29870450719980812</c:v>
                </c:pt>
              </c:numCache>
            </c:numRef>
          </c:val>
          <c:smooth val="0"/>
        </c:ser>
        <c:dLbls>
          <c:showLegendKey val="0"/>
          <c:showVal val="0"/>
          <c:showCatName val="0"/>
          <c:showSerName val="0"/>
          <c:showPercent val="0"/>
          <c:showBubbleSize val="0"/>
        </c:dLbls>
        <c:marker val="1"/>
        <c:smooth val="0"/>
        <c:axId val="75677696"/>
        <c:axId val="75679232"/>
      </c:lineChart>
      <c:catAx>
        <c:axId val="75677696"/>
        <c:scaling>
          <c:orientation val="minMax"/>
        </c:scaling>
        <c:delete val="0"/>
        <c:axPos val="b"/>
        <c:numFmt formatCode="General" sourceLinked="1"/>
        <c:majorTickMark val="out"/>
        <c:minorTickMark val="none"/>
        <c:tickLblPos val="nextTo"/>
        <c:txPr>
          <a:bodyPr/>
          <a:lstStyle/>
          <a:p>
            <a:pPr>
              <a:defRPr sz="1200" b="1"/>
            </a:pPr>
            <a:endParaRPr lang="el-GR"/>
          </a:p>
        </c:txPr>
        <c:crossAx val="75679232"/>
        <c:crosses val="autoZero"/>
        <c:auto val="1"/>
        <c:lblAlgn val="ctr"/>
        <c:lblOffset val="100"/>
        <c:noMultiLvlLbl val="0"/>
      </c:catAx>
      <c:valAx>
        <c:axId val="75679232"/>
        <c:scaling>
          <c:orientation val="minMax"/>
        </c:scaling>
        <c:delete val="0"/>
        <c:axPos val="l"/>
        <c:majorGridlines/>
        <c:numFmt formatCode="General" sourceLinked="1"/>
        <c:majorTickMark val="out"/>
        <c:minorTickMark val="none"/>
        <c:tickLblPos val="nextTo"/>
        <c:txPr>
          <a:bodyPr/>
          <a:lstStyle/>
          <a:p>
            <a:pPr>
              <a:defRPr sz="1200" b="1"/>
            </a:pPr>
            <a:endParaRPr lang="el-GR"/>
          </a:p>
        </c:txPr>
        <c:crossAx val="75677696"/>
        <c:crosses val="autoZero"/>
        <c:crossBetween val="between"/>
      </c:valAx>
    </c:plotArea>
    <c:legend>
      <c:legendPos val="r"/>
      <c:layout>
        <c:manualLayout>
          <c:xMode val="edge"/>
          <c:yMode val="edge"/>
          <c:x val="0.67691823899371084"/>
          <c:y val="3.8763684104355239E-2"/>
          <c:w val="0.30421383647798744"/>
          <c:h val="0.6390633330409462"/>
        </c:manualLayout>
      </c:layout>
      <c:overlay val="0"/>
      <c:txPr>
        <a:bodyPr/>
        <a:lstStyle/>
        <a:p>
          <a:pPr>
            <a:defRPr b="1"/>
          </a:pPr>
          <a:endParaRPr lang="el-GR"/>
        </a:p>
      </c:txPr>
    </c:legend>
    <c:plotVisOnly val="1"/>
    <c:dispBlanksAs val="gap"/>
    <c:showDLblsOverMax val="0"/>
  </c:chart>
  <c:txPr>
    <a:bodyPr/>
    <a:lstStyle/>
    <a:p>
      <a:pPr>
        <a:defRPr sz="1400"/>
      </a:pPr>
      <a:endParaRPr lang="el-GR"/>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4.5549579648858918E-2"/>
          <c:y val="2.6346397457944992E-2"/>
          <c:w val="0.6696127053747587"/>
          <c:h val="0.8771412948381454"/>
        </c:manualLayout>
      </c:layout>
      <c:lineChart>
        <c:grouping val="standard"/>
        <c:varyColors val="0"/>
        <c:ser>
          <c:idx val="0"/>
          <c:order val="0"/>
          <c:tx>
            <c:strRef>
              <c:f>αριθμοδείκτες!$A$5</c:f>
              <c:strCache>
                <c:ptCount val="1"/>
                <c:pt idx="0">
                  <c:v>Κυκλοφοριακή Ταχύτητα Εισπράξεων </c:v>
                </c:pt>
              </c:strCache>
            </c:strRef>
          </c:tx>
          <c:spPr>
            <a:ln w="38100">
              <a:solidFill>
                <a:srgbClr val="4F81BD"/>
              </a:solidFill>
            </a:ln>
          </c:spPr>
          <c:marker>
            <c:symbol val="none"/>
          </c:marker>
          <c:cat>
            <c:numRef>
              <c:f>αριθμοδείκτες!$B$1:$Q$1</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αριθμοδείκτες!$B$5:$Q$5</c:f>
              <c:numCache>
                <c:formatCode>General</c:formatCode>
                <c:ptCount val="16"/>
                <c:pt idx="0">
                  <c:v>1.9834078901374155</c:v>
                </c:pt>
                <c:pt idx="1">
                  <c:v>2.026029056528925</c:v>
                </c:pt>
                <c:pt idx="2">
                  <c:v>2.0828147795541407</c:v>
                </c:pt>
                <c:pt idx="3">
                  <c:v>1.9853322232998254</c:v>
                </c:pt>
                <c:pt idx="4">
                  <c:v>2.0584672566436728</c:v>
                </c:pt>
                <c:pt idx="5">
                  <c:v>1.7534647498941092</c:v>
                </c:pt>
                <c:pt idx="6">
                  <c:v>1.6383124325872085</c:v>
                </c:pt>
                <c:pt idx="7">
                  <c:v>2.0801775174263422</c:v>
                </c:pt>
                <c:pt idx="8">
                  <c:v>1.9176130058224075</c:v>
                </c:pt>
                <c:pt idx="9">
                  <c:v>1.5930711999137381</c:v>
                </c:pt>
                <c:pt idx="10">
                  <c:v>1.5429308159692137</c:v>
                </c:pt>
                <c:pt idx="11">
                  <c:v>1.5507245109947252</c:v>
                </c:pt>
                <c:pt idx="12">
                  <c:v>1.3135244731102917</c:v>
                </c:pt>
                <c:pt idx="13">
                  <c:v>1.0231574299229742</c:v>
                </c:pt>
                <c:pt idx="14">
                  <c:v>1.1453275783187555</c:v>
                </c:pt>
                <c:pt idx="15">
                  <c:v>1.5039292966922468</c:v>
                </c:pt>
              </c:numCache>
            </c:numRef>
          </c:val>
          <c:smooth val="0"/>
        </c:ser>
        <c:ser>
          <c:idx val="1"/>
          <c:order val="1"/>
          <c:tx>
            <c:strRef>
              <c:f>αριθμοδείκτες!$A$6</c:f>
              <c:strCache>
                <c:ptCount val="1"/>
                <c:pt idx="0">
                  <c:v>Κυκλοφοριακή Ταχύτητα Ενεργητικού </c:v>
                </c:pt>
              </c:strCache>
            </c:strRef>
          </c:tx>
          <c:spPr>
            <a:ln w="38100"/>
          </c:spPr>
          <c:marker>
            <c:symbol val="none"/>
          </c:marker>
          <c:val>
            <c:numRef>
              <c:f>αριθμοδείκτες!$B$6:$Q$6</c:f>
              <c:numCache>
                <c:formatCode>General</c:formatCode>
                <c:ptCount val="16"/>
                <c:pt idx="0">
                  <c:v>1.02222601997241</c:v>
                </c:pt>
                <c:pt idx="1">
                  <c:v>0.66251762341378651</c:v>
                </c:pt>
                <c:pt idx="2">
                  <c:v>0.71368184272753554</c:v>
                </c:pt>
                <c:pt idx="3">
                  <c:v>0.78439637560354381</c:v>
                </c:pt>
                <c:pt idx="4">
                  <c:v>0.79704541047848909</c:v>
                </c:pt>
                <c:pt idx="5">
                  <c:v>0.69896539831604587</c:v>
                </c:pt>
                <c:pt idx="6">
                  <c:v>0.62528245022746232</c:v>
                </c:pt>
                <c:pt idx="7">
                  <c:v>0.65273045833177812</c:v>
                </c:pt>
                <c:pt idx="8">
                  <c:v>0.68373689069086041</c:v>
                </c:pt>
                <c:pt idx="9">
                  <c:v>0.57615510092740629</c:v>
                </c:pt>
                <c:pt idx="10">
                  <c:v>0.51137786739734059</c:v>
                </c:pt>
                <c:pt idx="11">
                  <c:v>0.48651021902878117</c:v>
                </c:pt>
                <c:pt idx="12">
                  <c:v>0.43908682551851436</c:v>
                </c:pt>
                <c:pt idx="13">
                  <c:v>0.39361704145901066</c:v>
                </c:pt>
                <c:pt idx="14">
                  <c:v>0.36907254482411489</c:v>
                </c:pt>
                <c:pt idx="15">
                  <c:v>0.39800276218452246</c:v>
                </c:pt>
              </c:numCache>
            </c:numRef>
          </c:val>
          <c:smooth val="0"/>
        </c:ser>
        <c:ser>
          <c:idx val="2"/>
          <c:order val="2"/>
          <c:tx>
            <c:strRef>
              <c:f>αριθμοδείκτες!$A$7</c:f>
              <c:strCache>
                <c:ptCount val="1"/>
                <c:pt idx="0">
                  <c:v>Κυκλοφοριακή Ταχύτητα Αποθεμάτων</c:v>
                </c:pt>
              </c:strCache>
            </c:strRef>
          </c:tx>
          <c:spPr>
            <a:ln w="38100"/>
          </c:spPr>
          <c:marker>
            <c:symbol val="none"/>
          </c:marker>
          <c:val>
            <c:numRef>
              <c:f>αριθμοδείκτες!$B$7:$Q$7</c:f>
              <c:numCache>
                <c:formatCode>General</c:formatCode>
                <c:ptCount val="16"/>
                <c:pt idx="0">
                  <c:v>8.4321237094135064</c:v>
                </c:pt>
                <c:pt idx="1">
                  <c:v>5.6295968511731997</c:v>
                </c:pt>
                <c:pt idx="2">
                  <c:v>6.6224166284170085</c:v>
                </c:pt>
                <c:pt idx="3">
                  <c:v>4.9376061983512116</c:v>
                </c:pt>
                <c:pt idx="4">
                  <c:v>5.1236255524066179</c:v>
                </c:pt>
                <c:pt idx="5">
                  <c:v>4.8391576425308038</c:v>
                </c:pt>
                <c:pt idx="6">
                  <c:v>6.1317214656103145</c:v>
                </c:pt>
                <c:pt idx="7">
                  <c:v>5.1497113485831987</c:v>
                </c:pt>
                <c:pt idx="8">
                  <c:v>4.154527627955618</c:v>
                </c:pt>
                <c:pt idx="9">
                  <c:v>5.7355050959105904</c:v>
                </c:pt>
                <c:pt idx="10">
                  <c:v>4.9559538461056372</c:v>
                </c:pt>
                <c:pt idx="11">
                  <c:v>4.2163307876219989</c:v>
                </c:pt>
                <c:pt idx="12">
                  <c:v>4.2899600942960268</c:v>
                </c:pt>
                <c:pt idx="13">
                  <c:v>3.4276326777977228</c:v>
                </c:pt>
                <c:pt idx="14">
                  <c:v>3.3667520474742592</c:v>
                </c:pt>
                <c:pt idx="15">
                  <c:v>3.5617138438014151</c:v>
                </c:pt>
              </c:numCache>
            </c:numRef>
          </c:val>
          <c:smooth val="0"/>
        </c:ser>
        <c:dLbls>
          <c:showLegendKey val="0"/>
          <c:showVal val="0"/>
          <c:showCatName val="0"/>
          <c:showSerName val="0"/>
          <c:showPercent val="0"/>
          <c:showBubbleSize val="0"/>
        </c:dLbls>
        <c:marker val="1"/>
        <c:smooth val="0"/>
        <c:axId val="30538752"/>
        <c:axId val="28312320"/>
      </c:lineChart>
      <c:catAx>
        <c:axId val="30538752"/>
        <c:scaling>
          <c:orientation val="minMax"/>
        </c:scaling>
        <c:delete val="0"/>
        <c:axPos val="b"/>
        <c:numFmt formatCode="General" sourceLinked="1"/>
        <c:majorTickMark val="out"/>
        <c:minorTickMark val="none"/>
        <c:tickLblPos val="nextTo"/>
        <c:txPr>
          <a:bodyPr/>
          <a:lstStyle/>
          <a:p>
            <a:pPr>
              <a:defRPr sz="1200" b="1" i="0"/>
            </a:pPr>
            <a:endParaRPr lang="el-GR"/>
          </a:p>
        </c:txPr>
        <c:crossAx val="28312320"/>
        <c:crosses val="autoZero"/>
        <c:auto val="1"/>
        <c:lblAlgn val="ctr"/>
        <c:lblOffset val="100"/>
        <c:noMultiLvlLbl val="0"/>
      </c:catAx>
      <c:valAx>
        <c:axId val="28312320"/>
        <c:scaling>
          <c:orientation val="minMax"/>
        </c:scaling>
        <c:delete val="0"/>
        <c:axPos val="l"/>
        <c:majorGridlines/>
        <c:numFmt formatCode="General" sourceLinked="1"/>
        <c:majorTickMark val="out"/>
        <c:minorTickMark val="none"/>
        <c:tickLblPos val="nextTo"/>
        <c:txPr>
          <a:bodyPr/>
          <a:lstStyle/>
          <a:p>
            <a:pPr>
              <a:defRPr sz="1200" b="1"/>
            </a:pPr>
            <a:endParaRPr lang="el-GR"/>
          </a:p>
        </c:txPr>
        <c:crossAx val="30538752"/>
        <c:crosses val="autoZero"/>
        <c:crossBetween val="between"/>
      </c:valAx>
    </c:plotArea>
    <c:legend>
      <c:legendPos val="r"/>
      <c:legendEntry>
        <c:idx val="0"/>
        <c:txPr>
          <a:bodyPr/>
          <a:lstStyle/>
          <a:p>
            <a:pPr>
              <a:defRPr sz="1200" b="1"/>
            </a:pPr>
            <a:endParaRPr lang="el-GR"/>
          </a:p>
        </c:txPr>
      </c:legendEntry>
      <c:legendEntry>
        <c:idx val="1"/>
        <c:txPr>
          <a:bodyPr/>
          <a:lstStyle/>
          <a:p>
            <a:pPr>
              <a:defRPr sz="1200" b="1"/>
            </a:pPr>
            <a:endParaRPr lang="el-GR"/>
          </a:p>
        </c:txPr>
      </c:legendEntry>
      <c:legendEntry>
        <c:idx val="2"/>
        <c:txPr>
          <a:bodyPr/>
          <a:lstStyle/>
          <a:p>
            <a:pPr>
              <a:defRPr sz="1200" b="1"/>
            </a:pPr>
            <a:endParaRPr lang="el-GR"/>
          </a:p>
        </c:txPr>
      </c:legendEntry>
      <c:layout>
        <c:manualLayout>
          <c:xMode val="edge"/>
          <c:yMode val="edge"/>
          <c:x val="0.72281946676672593"/>
          <c:y val="2.4309055118110247E-2"/>
          <c:w val="0.26186616974705795"/>
          <c:h val="0.59860411198600161"/>
        </c:manualLayout>
      </c:layout>
      <c:overlay val="0"/>
      <c:txPr>
        <a:bodyPr/>
        <a:lstStyle/>
        <a:p>
          <a:pPr>
            <a:defRPr b="1"/>
          </a:pPr>
          <a:endParaRPr lang="el-GR"/>
        </a:p>
      </c:txPr>
    </c:legend>
    <c:plotVisOnly val="1"/>
    <c:dispBlanksAs val="gap"/>
    <c:showDLblsOverMax val="0"/>
  </c:chart>
  <c:externalData r:id="rId2">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αριθμοδείκτες!$A$8</c:f>
              <c:strCache>
                <c:ptCount val="1"/>
                <c:pt idx="0">
                  <c:v>Αποδοτικότητα Ιδίων Κεφαλαίων</c:v>
                </c:pt>
              </c:strCache>
            </c:strRef>
          </c:tx>
          <c:spPr>
            <a:ln w="38100"/>
          </c:spPr>
          <c:marker>
            <c:symbol val="none"/>
          </c:marker>
          <c:cat>
            <c:numRef>
              <c:f>αριθμοδείκτες!$B$1:$Q$1</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αριθμοδείκτες!$B$8:$Q$8</c:f>
              <c:numCache>
                <c:formatCode>General</c:formatCode>
                <c:ptCount val="16"/>
                <c:pt idx="0">
                  <c:v>0.3151821624559486</c:v>
                </c:pt>
                <c:pt idx="1">
                  <c:v>0.30229896621526742</c:v>
                </c:pt>
                <c:pt idx="2">
                  <c:v>0.28849774518849258</c:v>
                </c:pt>
                <c:pt idx="3">
                  <c:v>0.31463107998751699</c:v>
                </c:pt>
                <c:pt idx="4">
                  <c:v>0.27270916585197558</c:v>
                </c:pt>
                <c:pt idx="5">
                  <c:v>0.22147157502562179</c:v>
                </c:pt>
                <c:pt idx="6">
                  <c:v>0.22719335008457969</c:v>
                </c:pt>
                <c:pt idx="7">
                  <c:v>0.20751024797743833</c:v>
                </c:pt>
                <c:pt idx="8">
                  <c:v>0.11901484113905171</c:v>
                </c:pt>
                <c:pt idx="9">
                  <c:v>0.10147006330953504</c:v>
                </c:pt>
                <c:pt idx="10">
                  <c:v>2.9120705278192691E-2</c:v>
                </c:pt>
                <c:pt idx="11">
                  <c:v>-9.3003949524364665E-3</c:v>
                </c:pt>
                <c:pt idx="12">
                  <c:v>2.2078630993204035E-2</c:v>
                </c:pt>
                <c:pt idx="13">
                  <c:v>1.9905158640005655E-2</c:v>
                </c:pt>
                <c:pt idx="14">
                  <c:v>2.9225432302642237E-2</c:v>
                </c:pt>
                <c:pt idx="15">
                  <c:v>6.1589622240424954E-2</c:v>
                </c:pt>
              </c:numCache>
            </c:numRef>
          </c:val>
          <c:smooth val="0"/>
        </c:ser>
        <c:ser>
          <c:idx val="1"/>
          <c:order val="1"/>
          <c:tx>
            <c:strRef>
              <c:f>αριθμοδείκτες!$A$10</c:f>
              <c:strCache>
                <c:ptCount val="1"/>
                <c:pt idx="0">
                  <c:v>Αποδοτικότητα Ενεργητικού</c:v>
                </c:pt>
              </c:strCache>
            </c:strRef>
          </c:tx>
          <c:spPr>
            <a:ln w="38100"/>
          </c:spPr>
          <c:marker>
            <c:symbol val="none"/>
          </c:marker>
          <c:val>
            <c:numRef>
              <c:f>αριθμοδείκτες!$B$10:$Q$10</c:f>
              <c:numCache>
                <c:formatCode>General</c:formatCode>
                <c:ptCount val="16"/>
                <c:pt idx="0">
                  <c:v>0.19824130077695731</c:v>
                </c:pt>
                <c:pt idx="1">
                  <c:v>0.16332401861772847</c:v>
                </c:pt>
                <c:pt idx="2">
                  <c:v>0.17728218360618395</c:v>
                </c:pt>
                <c:pt idx="3">
                  <c:v>0.21629954255523356</c:v>
                </c:pt>
                <c:pt idx="4">
                  <c:v>0.20826281651794926</c:v>
                </c:pt>
                <c:pt idx="5">
                  <c:v>0.16080218620832903</c:v>
                </c:pt>
                <c:pt idx="6">
                  <c:v>0.16101387276608523</c:v>
                </c:pt>
                <c:pt idx="7">
                  <c:v>0.17934638783382295</c:v>
                </c:pt>
                <c:pt idx="8">
                  <c:v>0.10226770590638551</c:v>
                </c:pt>
                <c:pt idx="9">
                  <c:v>9.0879449652114669E-2</c:v>
                </c:pt>
                <c:pt idx="10">
                  <c:v>2.63196151464078E-2</c:v>
                </c:pt>
                <c:pt idx="11">
                  <c:v>-8.6791359192247997E-3</c:v>
                </c:pt>
                <c:pt idx="12">
                  <c:v>2.0948754414146287E-2</c:v>
                </c:pt>
                <c:pt idx="13">
                  <c:v>1.8975353894473065E-2</c:v>
                </c:pt>
                <c:pt idx="14">
                  <c:v>2.772222399453764E-2</c:v>
                </c:pt>
                <c:pt idx="15">
                  <c:v>5.7540712703453456E-2</c:v>
                </c:pt>
              </c:numCache>
            </c:numRef>
          </c:val>
          <c:smooth val="0"/>
        </c:ser>
        <c:dLbls>
          <c:showLegendKey val="0"/>
          <c:showVal val="0"/>
          <c:showCatName val="0"/>
          <c:showSerName val="0"/>
          <c:showPercent val="0"/>
          <c:showBubbleSize val="0"/>
        </c:dLbls>
        <c:marker val="1"/>
        <c:smooth val="0"/>
        <c:axId val="30633344"/>
        <c:axId val="89536768"/>
      </c:lineChart>
      <c:catAx>
        <c:axId val="30633344"/>
        <c:scaling>
          <c:orientation val="minMax"/>
        </c:scaling>
        <c:delete val="0"/>
        <c:axPos val="b"/>
        <c:numFmt formatCode="General" sourceLinked="1"/>
        <c:majorTickMark val="out"/>
        <c:minorTickMark val="none"/>
        <c:tickLblPos val="nextTo"/>
        <c:txPr>
          <a:bodyPr/>
          <a:lstStyle/>
          <a:p>
            <a:pPr>
              <a:defRPr sz="1400" b="1"/>
            </a:pPr>
            <a:endParaRPr lang="el-GR"/>
          </a:p>
        </c:txPr>
        <c:crossAx val="89536768"/>
        <c:crosses val="autoZero"/>
        <c:auto val="1"/>
        <c:lblAlgn val="ctr"/>
        <c:lblOffset val="100"/>
        <c:noMultiLvlLbl val="0"/>
      </c:catAx>
      <c:valAx>
        <c:axId val="89536768"/>
        <c:scaling>
          <c:orientation val="minMax"/>
        </c:scaling>
        <c:delete val="0"/>
        <c:axPos val="l"/>
        <c:majorGridlines/>
        <c:numFmt formatCode="General" sourceLinked="1"/>
        <c:majorTickMark val="out"/>
        <c:minorTickMark val="none"/>
        <c:tickLblPos val="nextTo"/>
        <c:txPr>
          <a:bodyPr/>
          <a:lstStyle/>
          <a:p>
            <a:pPr>
              <a:defRPr sz="1200" b="1"/>
            </a:pPr>
            <a:endParaRPr lang="el-GR"/>
          </a:p>
        </c:txPr>
        <c:crossAx val="30633344"/>
        <c:crosses val="autoZero"/>
        <c:crossBetween val="between"/>
      </c:valAx>
    </c:plotArea>
    <c:legend>
      <c:legendPos val="r"/>
      <c:layout>
        <c:manualLayout>
          <c:xMode val="edge"/>
          <c:yMode val="edge"/>
          <c:x val="0.66791690346471755"/>
          <c:y val="3.7376581285791265E-2"/>
          <c:w val="0.31582112600700984"/>
          <c:h val="0.52998693192927759"/>
        </c:manualLayout>
      </c:layout>
      <c:overlay val="0"/>
      <c:txPr>
        <a:bodyPr/>
        <a:lstStyle/>
        <a:p>
          <a:pPr>
            <a:defRPr sz="1200" b="1"/>
          </a:pPr>
          <a:endParaRPr lang="el-GR"/>
        </a:p>
      </c:txPr>
    </c:legend>
    <c:plotVisOnly val="1"/>
    <c:dispBlanksAs val="gap"/>
    <c:showDLblsOverMax val="0"/>
  </c:chart>
  <c:externalData r:id="rId2">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l-GR"/>
  <c:roundedCorners val="0"/>
  <mc:AlternateContent xmlns:mc="http://schemas.openxmlformats.org/markup-compatibility/2006">
    <mc:Choice xmlns:c14="http://schemas.microsoft.com/office/drawing/2007/8/2/chart" Requires="c14">
      <c14:style val="102"/>
    </mc:Choice>
    <mc:Fallback>
      <c:style val="2"/>
    </mc:Fallback>
  </mc:AlternateContent>
  <c:clrMapOvr bg1="lt1" tx1="dk1" bg2="lt2" tx2="dk2" accent1="accent1" accent2="accent2" accent3="accent3" accent4="accent4" accent5="accent5" accent6="accent6" hlink="hlink" folHlink="folHlink"/>
  <c:chart>
    <c:autoTitleDeleted val="0"/>
    <c:plotArea>
      <c:layout/>
      <c:lineChart>
        <c:grouping val="standard"/>
        <c:varyColors val="0"/>
        <c:ser>
          <c:idx val="0"/>
          <c:order val="0"/>
          <c:tx>
            <c:strRef>
              <c:f>αριθμοδείκτες!$A$9</c:f>
              <c:strCache>
                <c:ptCount val="1"/>
                <c:pt idx="0">
                  <c:v>Αριθμοδείκτης Αποσβέσεως Παγίων</c:v>
                </c:pt>
              </c:strCache>
            </c:strRef>
          </c:tx>
          <c:spPr>
            <a:ln w="38100"/>
          </c:spPr>
          <c:marker>
            <c:symbol val="none"/>
          </c:marker>
          <c:cat>
            <c:numRef>
              <c:f>αριθμοδείκτες!$B$1:$Q$1</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αριθμοδείκτες!$B$9:$Q$9</c:f>
              <c:numCache>
                <c:formatCode>General</c:formatCode>
                <c:ptCount val="16"/>
                <c:pt idx="0">
                  <c:v>0.45011902115409341</c:v>
                </c:pt>
                <c:pt idx="1">
                  <c:v>0.28065122856275299</c:v>
                </c:pt>
                <c:pt idx="2">
                  <c:v>0.30072339065720732</c:v>
                </c:pt>
                <c:pt idx="3">
                  <c:v>0.39314191203217208</c:v>
                </c:pt>
                <c:pt idx="4">
                  <c:v>0.46948358433925935</c:v>
                </c:pt>
                <c:pt idx="5">
                  <c:v>0.49227108126307012</c:v>
                </c:pt>
                <c:pt idx="6">
                  <c:v>0.4545647603539123</c:v>
                </c:pt>
                <c:pt idx="7">
                  <c:v>0.43291079187912751</c:v>
                </c:pt>
                <c:pt idx="8">
                  <c:v>0.55326369150216759</c:v>
                </c:pt>
                <c:pt idx="9">
                  <c:v>0.67471013103567823</c:v>
                </c:pt>
                <c:pt idx="10">
                  <c:v>0.74030087659348265</c:v>
                </c:pt>
                <c:pt idx="11">
                  <c:v>0.78822410898852557</c:v>
                </c:pt>
                <c:pt idx="12">
                  <c:v>0.82266986608618442</c:v>
                </c:pt>
                <c:pt idx="13">
                  <c:v>0.84220958122055312</c:v>
                </c:pt>
                <c:pt idx="14">
                  <c:v>0.84541762871834913</c:v>
                </c:pt>
                <c:pt idx="15">
                  <c:v>0.13782180880846609</c:v>
                </c:pt>
              </c:numCache>
            </c:numRef>
          </c:val>
          <c:smooth val="0"/>
        </c:ser>
        <c:ser>
          <c:idx val="1"/>
          <c:order val="1"/>
          <c:tx>
            <c:strRef>
              <c:f>αριθμοδείκτες!$A$11</c:f>
              <c:strCache>
                <c:ptCount val="1"/>
                <c:pt idx="0">
                  <c:v>Εντάσεως Παγίου</c:v>
                </c:pt>
              </c:strCache>
            </c:strRef>
          </c:tx>
          <c:spPr>
            <a:ln w="38100"/>
          </c:spPr>
          <c:marker>
            <c:symbol val="none"/>
          </c:marker>
          <c:cat>
            <c:numRef>
              <c:f>αριθμοδείκτες!$B$1:$Q$1</c:f>
              <c:numCache>
                <c:formatCode>General</c:formatCode>
                <c:ptCount val="16"/>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numCache>
            </c:numRef>
          </c:cat>
          <c:val>
            <c:numRef>
              <c:f>αριθμοδείκτες!$B$11:$Q$11</c:f>
              <c:numCache>
                <c:formatCode>General</c:formatCode>
                <c:ptCount val="16"/>
                <c:pt idx="0">
                  <c:v>0.38706424747512125</c:v>
                </c:pt>
                <c:pt idx="1">
                  <c:v>0.58269846627542221</c:v>
                </c:pt>
                <c:pt idx="2">
                  <c:v>0.54360428017862383</c:v>
                </c:pt>
                <c:pt idx="3">
                  <c:v>0.49175459903805241</c:v>
                </c:pt>
                <c:pt idx="4">
                  <c:v>0.49099605644313837</c:v>
                </c:pt>
                <c:pt idx="5">
                  <c:v>0.53735601915604769</c:v>
                </c:pt>
                <c:pt idx="6">
                  <c:v>0.54314136948667657</c:v>
                </c:pt>
                <c:pt idx="7">
                  <c:v>0.60389521451059502</c:v>
                </c:pt>
                <c:pt idx="8">
                  <c:v>0.56506956040691236</c:v>
                </c:pt>
                <c:pt idx="9">
                  <c:v>0.52710296052178229</c:v>
                </c:pt>
                <c:pt idx="10">
                  <c:v>0.49098753761704556</c:v>
                </c:pt>
                <c:pt idx="11">
                  <c:v>0.53327741660959904</c:v>
                </c:pt>
                <c:pt idx="12">
                  <c:v>0.47834444448465996</c:v>
                </c:pt>
                <c:pt idx="13">
                  <c:v>0.46811362715459692</c:v>
                </c:pt>
                <c:pt idx="14">
                  <c:v>0.57159134220728824</c:v>
                </c:pt>
                <c:pt idx="15">
                  <c:v>0.49177942364007898</c:v>
                </c:pt>
              </c:numCache>
            </c:numRef>
          </c:val>
          <c:smooth val="0"/>
        </c:ser>
        <c:dLbls>
          <c:showLegendKey val="0"/>
          <c:showVal val="0"/>
          <c:showCatName val="0"/>
          <c:showSerName val="0"/>
          <c:showPercent val="0"/>
          <c:showBubbleSize val="0"/>
        </c:dLbls>
        <c:marker val="1"/>
        <c:smooth val="0"/>
        <c:axId val="84598784"/>
        <c:axId val="84600320"/>
      </c:lineChart>
      <c:catAx>
        <c:axId val="84598784"/>
        <c:scaling>
          <c:orientation val="minMax"/>
        </c:scaling>
        <c:delete val="0"/>
        <c:axPos val="b"/>
        <c:numFmt formatCode="General" sourceLinked="1"/>
        <c:majorTickMark val="out"/>
        <c:minorTickMark val="none"/>
        <c:tickLblPos val="nextTo"/>
        <c:crossAx val="84600320"/>
        <c:crosses val="autoZero"/>
        <c:auto val="1"/>
        <c:lblAlgn val="ctr"/>
        <c:lblOffset val="100"/>
        <c:noMultiLvlLbl val="0"/>
      </c:catAx>
      <c:valAx>
        <c:axId val="84600320"/>
        <c:scaling>
          <c:orientation val="minMax"/>
        </c:scaling>
        <c:delete val="0"/>
        <c:axPos val="l"/>
        <c:majorGridlines/>
        <c:numFmt formatCode="General" sourceLinked="1"/>
        <c:majorTickMark val="out"/>
        <c:minorTickMark val="none"/>
        <c:tickLblPos val="nextTo"/>
        <c:crossAx val="84598784"/>
        <c:crosses val="autoZero"/>
        <c:crossBetween val="between"/>
      </c:valAx>
    </c:plotArea>
    <c:legend>
      <c:legendPos val="r"/>
      <c:layout>
        <c:manualLayout>
          <c:xMode val="edge"/>
          <c:yMode val="edge"/>
          <c:x val="0.7022909877297584"/>
          <c:y val="2.5484542121582437E-2"/>
          <c:w val="0.2830115712451704"/>
          <c:h val="0.54361059449382965"/>
        </c:manualLayout>
      </c:layout>
      <c:overlay val="0"/>
    </c:legend>
    <c:plotVisOnly val="1"/>
    <c:dispBlanksAs val="gap"/>
    <c:showDLblsOverMax val="0"/>
  </c:chart>
  <c:txPr>
    <a:bodyPr/>
    <a:lstStyle/>
    <a:p>
      <a:pPr>
        <a:defRPr sz="1200" b="1"/>
      </a:pPr>
      <a:endParaRPr lang="el-GR"/>
    </a:p>
  </c:txPr>
  <c:externalData r:id="rId2">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Θέση κεφαλίδας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l-GR"/>
          </a:p>
        </p:txBody>
      </p:sp>
      <p:sp>
        <p:nvSpPr>
          <p:cNvPr id="3" name="Θέση ημερομηνίας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AADA3B8-ECAF-4D9B-8FDB-A3ABF6941832}" type="datetimeFigureOut">
              <a:rPr lang="el-GR" smtClean="0"/>
              <a:pPr/>
              <a:t>3/7/2017</a:t>
            </a:fld>
            <a:endParaRPr lang="el-GR"/>
          </a:p>
        </p:txBody>
      </p:sp>
      <p:sp>
        <p:nvSpPr>
          <p:cNvPr id="4" name="Θέση εικόνας διαφάνειας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l-GR"/>
          </a:p>
        </p:txBody>
      </p:sp>
      <p:sp>
        <p:nvSpPr>
          <p:cNvPr id="5" name="Θέση σημειώσεων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l-GR" smtClean="0"/>
              <a:t>Στυλ υποδείγματος κειμένου</a:t>
            </a:r>
          </a:p>
          <a:p>
            <a:pPr lvl="1"/>
            <a:r>
              <a:rPr lang="el-GR" smtClean="0"/>
              <a:t>Δεύτερου επιπέδου</a:t>
            </a:r>
          </a:p>
          <a:p>
            <a:pPr lvl="2"/>
            <a:r>
              <a:rPr lang="el-GR" smtClean="0"/>
              <a:t>Τρίτου επιπέδου</a:t>
            </a:r>
          </a:p>
          <a:p>
            <a:pPr lvl="3"/>
            <a:r>
              <a:rPr lang="el-GR" smtClean="0"/>
              <a:t>Τέταρτου επιπέδου</a:t>
            </a:r>
          </a:p>
          <a:p>
            <a:pPr lvl="4"/>
            <a:r>
              <a:rPr lang="el-GR" smtClean="0"/>
              <a:t>Πέμπτου επιπέδου</a:t>
            </a:r>
            <a:endParaRPr lang="el-GR"/>
          </a:p>
        </p:txBody>
      </p:sp>
      <p:sp>
        <p:nvSpPr>
          <p:cNvPr id="6" name="Θέση υποσέλιδου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l-GR"/>
          </a:p>
        </p:txBody>
      </p:sp>
      <p:sp>
        <p:nvSpPr>
          <p:cNvPr id="7" name="Θέση αριθμού διαφάνειας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4D91B05C-B692-44E7-9B11-D5DB3F7197C6}" type="slidenum">
              <a:rPr lang="el-GR" smtClean="0"/>
              <a:pPr/>
              <a:t>‹#›</a:t>
            </a:fld>
            <a:endParaRPr lang="el-GR"/>
          </a:p>
        </p:txBody>
      </p:sp>
    </p:spTree>
    <p:extLst>
      <p:ext uri="{BB962C8B-B14F-4D97-AF65-F5344CB8AC3E}">
        <p14:creationId xmlns:p14="http://schemas.microsoft.com/office/powerpoint/2010/main" val="275240728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8D61D243-7E91-448F-9F35-BA555B49DD72}" type="slidenum">
              <a:rPr lang="el-GR" smtClean="0">
                <a:solidFill>
                  <a:prstClr val="black"/>
                </a:solidFill>
              </a:rPr>
              <a:pPr/>
              <a:t>5</a:t>
            </a:fld>
            <a:endParaRPr lang="el-GR">
              <a:solidFill>
                <a:prstClr val="black"/>
              </a:solidFill>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Θέση εικόνας διαφάνειας 1"/>
          <p:cNvSpPr>
            <a:spLocks noGrp="1" noRot="1" noChangeAspect="1"/>
          </p:cNvSpPr>
          <p:nvPr>
            <p:ph type="sldImg"/>
          </p:nvPr>
        </p:nvSpPr>
        <p:spPr/>
      </p:sp>
      <p:sp>
        <p:nvSpPr>
          <p:cNvPr id="3" name="Θέση σημειώσεων 2"/>
          <p:cNvSpPr>
            <a:spLocks noGrp="1"/>
          </p:cNvSpPr>
          <p:nvPr>
            <p:ph type="body" idx="1"/>
          </p:nvPr>
        </p:nvSpPr>
        <p:spPr/>
        <p:txBody>
          <a:bodyPr/>
          <a:lstStyle/>
          <a:p>
            <a:endParaRPr lang="el-GR" dirty="0"/>
          </a:p>
        </p:txBody>
      </p:sp>
      <p:sp>
        <p:nvSpPr>
          <p:cNvPr id="4" name="Θέση αριθμού διαφάνειας 3"/>
          <p:cNvSpPr>
            <a:spLocks noGrp="1"/>
          </p:cNvSpPr>
          <p:nvPr>
            <p:ph type="sldNum" sz="quarter" idx="10"/>
          </p:nvPr>
        </p:nvSpPr>
        <p:spPr/>
        <p:txBody>
          <a:bodyPr/>
          <a:lstStyle/>
          <a:p>
            <a:fld id="{4D91B05C-B692-44E7-9B11-D5DB3F7197C6}" type="slidenum">
              <a:rPr lang="el-GR" smtClean="0"/>
              <a:pPr/>
              <a:t>8</a:t>
            </a:fld>
            <a:endParaRPr lang="el-GR"/>
          </a:p>
        </p:txBody>
      </p:sp>
    </p:spTree>
    <p:extLst>
      <p:ext uri="{BB962C8B-B14F-4D97-AF65-F5344CB8AC3E}">
        <p14:creationId xmlns:p14="http://schemas.microsoft.com/office/powerpoint/2010/main" val="10140477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Θέση εικόνας διαφάνειας"/>
          <p:cNvSpPr>
            <a:spLocks noGrp="1" noRot="1" noChangeAspect="1"/>
          </p:cNvSpPr>
          <p:nvPr>
            <p:ph type="sldImg"/>
          </p:nvPr>
        </p:nvSpPr>
        <p:spPr/>
      </p:sp>
      <p:sp>
        <p:nvSpPr>
          <p:cNvPr id="3" name="2 - Θέση σημειώσεων"/>
          <p:cNvSpPr>
            <a:spLocks noGrp="1"/>
          </p:cNvSpPr>
          <p:nvPr>
            <p:ph type="body" idx="1"/>
          </p:nvPr>
        </p:nvSpPr>
        <p:spPr/>
        <p:txBody>
          <a:bodyPr>
            <a:normAutofit/>
          </a:bodyPr>
          <a:lstStyle/>
          <a:p>
            <a:endParaRPr lang="el-GR" dirty="0"/>
          </a:p>
        </p:txBody>
      </p:sp>
      <p:sp>
        <p:nvSpPr>
          <p:cNvPr id="4" name="3 - Θέση αριθμού διαφάνειας"/>
          <p:cNvSpPr>
            <a:spLocks noGrp="1"/>
          </p:cNvSpPr>
          <p:nvPr>
            <p:ph type="sldNum" sz="quarter" idx="10"/>
          </p:nvPr>
        </p:nvSpPr>
        <p:spPr/>
        <p:txBody>
          <a:bodyPr/>
          <a:lstStyle/>
          <a:p>
            <a:fld id="{8D61D243-7E91-448F-9F35-BA555B49DD72}" type="slidenum">
              <a:rPr lang="el-GR">
                <a:solidFill>
                  <a:prstClr val="black"/>
                </a:solidFill>
              </a:rPr>
              <a:pPr/>
              <a:t>14</a:t>
            </a:fld>
            <a:endParaRPr lang="el-GR">
              <a:solidFill>
                <a:prstClr val="black"/>
              </a:solidFill>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3">
        <a:schemeClr val="bg1"/>
      </p:bgRef>
    </p:bg>
    <p:spTree>
      <p:nvGrpSpPr>
        <p:cNvPr id="1" name=""/>
        <p:cNvGrpSpPr/>
        <p:nvPr/>
      </p:nvGrpSpPr>
      <p:grpSpPr>
        <a:xfrm>
          <a:off x="0" y="0"/>
          <a:ext cx="0" cy="0"/>
          <a:chOff x="0" y="0"/>
          <a:chExt cx="0" cy="0"/>
        </a:xfrm>
      </p:grpSpPr>
      <p:sp>
        <p:nvSpPr>
          <p:cNvPr id="12" name="11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3" name="12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8 - Υπότιτλος"/>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17" name="16 - Θέση υποσέλιδου"/>
          <p:cNvSpPr>
            <a:spLocks noGrp="1"/>
          </p:cNvSpPr>
          <p:nvPr>
            <p:ph type="ftr" sz="quarter" idx="11"/>
          </p:nvPr>
        </p:nvSpPr>
        <p:spPr/>
        <p:txBody>
          <a:bodyPr/>
          <a:lstStyle/>
          <a:p>
            <a:endParaRPr lang="el-GR">
              <a:solidFill>
                <a:srgbClr val="1F497D"/>
              </a:solidFill>
            </a:endParaRPr>
          </a:p>
        </p:txBody>
      </p:sp>
      <p:sp>
        <p:nvSpPr>
          <p:cNvPr id="29" name="28 - Θέση αριθμού διαφάνειας"/>
          <p:cNvSpPr>
            <a:spLocks noGrp="1"/>
          </p:cNvSpPr>
          <p:nvPr>
            <p:ph type="sldNum" sz="quarter" idx="12"/>
          </p:nvPr>
        </p:nvSpPr>
        <p:spPr/>
        <p:txBody>
          <a:bodyPr lIns="0" tIns="0" rIns="0" bIns="0">
            <a:noAutofit/>
          </a:bodyPr>
          <a:lstStyle>
            <a:lvl1pPr>
              <a:defRPr sz="1400">
                <a:solidFill>
                  <a:srgbClr val="FFFFFF"/>
                </a:solidFill>
              </a:defRPr>
            </a:lvl1pPr>
          </a:lstStyle>
          <a:p>
            <a:fld id="{F7AA3B41-5D30-4592-A899-45730B8DDA6A}" type="slidenum">
              <a:rPr lang="el-GR" smtClean="0"/>
              <a:pPr/>
              <a:t>‹#›</a:t>
            </a:fld>
            <a:endParaRPr lang="el-GR"/>
          </a:p>
        </p:txBody>
      </p:sp>
      <p:sp>
        <p:nvSpPr>
          <p:cNvPr id="7" name="6 - Ορθογώνιο"/>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9 - Ορθογώνιο"/>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10 - Ορθογώνιο"/>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 Τίτλος"/>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l-GR" smtClean="0"/>
              <a:t>Kλικ για επεξεργασία του τίτλου</a:t>
            </a:r>
            <a:endParaRPr kumimoji="0" lang="en-US"/>
          </a:p>
        </p:txBody>
      </p:sp>
    </p:spTree>
    <p:extLst>
      <p:ext uri="{BB962C8B-B14F-4D97-AF65-F5344CB8AC3E}">
        <p14:creationId xmlns:p14="http://schemas.microsoft.com/office/powerpoint/2010/main" val="3411938057"/>
      </p:ext>
    </p:extLst>
  </p:cSld>
  <p:clrMapOvr>
    <a:overrideClrMapping bg1="lt1" tx1="dk1" bg2="lt2" tx2="dk2" accent1="accent1" accent2="accent2" accent3="accent3" accent4="accent4" accent5="accent5" accent6="accent6" hlink="hlink" folHlink="folHlink"/>
  </p:clrMapOvr>
  <p:transition>
    <p:cover dir="ld"/>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97000907"/>
      </p:ext>
    </p:extLst>
  </p:cSld>
  <p:clrMapOvr>
    <a:masterClrMapping/>
  </p:clrMapOvr>
  <p:transition>
    <p:cover dir="ld"/>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41"/>
            <a:ext cx="201168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914400" y="274640"/>
            <a:ext cx="55626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957554121"/>
      </p:ext>
    </p:extLst>
  </p:cSld>
  <p:clrMapOvr>
    <a:masterClrMapping/>
  </p:clrMapOvr>
  <p:transition>
    <p:cover dir="ld"/>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3">
        <a:schemeClr val="bg1"/>
      </p:bgRef>
    </p:bg>
    <p:spTree>
      <p:nvGrpSpPr>
        <p:cNvPr id="1" name=""/>
        <p:cNvGrpSpPr/>
        <p:nvPr/>
      </p:nvGrpSpPr>
      <p:grpSpPr>
        <a:xfrm>
          <a:off x="0" y="0"/>
          <a:ext cx="0" cy="0"/>
          <a:chOff x="0" y="0"/>
          <a:chExt cx="0" cy="0"/>
        </a:xfrm>
      </p:grpSpPr>
      <p:sp>
        <p:nvSpPr>
          <p:cNvPr id="12" name="11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3" name="12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8 - Υπότιτλος"/>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17" name="16 - Θέση υποσέλιδου"/>
          <p:cNvSpPr>
            <a:spLocks noGrp="1"/>
          </p:cNvSpPr>
          <p:nvPr>
            <p:ph type="ftr" sz="quarter" idx="11"/>
          </p:nvPr>
        </p:nvSpPr>
        <p:spPr/>
        <p:txBody>
          <a:bodyPr/>
          <a:lstStyle/>
          <a:p>
            <a:endParaRPr lang="el-GR">
              <a:solidFill>
                <a:srgbClr val="1F497D"/>
              </a:solidFill>
            </a:endParaRPr>
          </a:p>
        </p:txBody>
      </p:sp>
      <p:sp>
        <p:nvSpPr>
          <p:cNvPr id="29" name="28 - Θέση αριθμού διαφάνειας"/>
          <p:cNvSpPr>
            <a:spLocks noGrp="1"/>
          </p:cNvSpPr>
          <p:nvPr>
            <p:ph type="sldNum" sz="quarter" idx="12"/>
          </p:nvPr>
        </p:nvSpPr>
        <p:spPr/>
        <p:txBody>
          <a:bodyPr lIns="0" tIns="0" rIns="0" bIns="0">
            <a:noAutofit/>
          </a:bodyPr>
          <a:lstStyle>
            <a:lvl1pPr>
              <a:defRPr sz="1400">
                <a:solidFill>
                  <a:srgbClr val="FFFFFF"/>
                </a:solidFill>
              </a:defRPr>
            </a:lvl1pPr>
          </a:lstStyle>
          <a:p>
            <a:fld id="{F7AA3B41-5D30-4592-A899-45730B8DDA6A}" type="slidenum">
              <a:rPr lang="el-GR" smtClean="0"/>
              <a:pPr/>
              <a:t>‹#›</a:t>
            </a:fld>
            <a:endParaRPr lang="el-GR"/>
          </a:p>
        </p:txBody>
      </p:sp>
      <p:sp>
        <p:nvSpPr>
          <p:cNvPr id="7" name="6 - Ορθογώνιο"/>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9 - Ορθογώνιο"/>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10 - Ορθογώνιο"/>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 Τίτλος"/>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l-GR" smtClean="0"/>
              <a:t>Kλικ για επεξεργασία του τίτλου</a:t>
            </a:r>
            <a:endParaRPr kumimoji="0" lang="en-US"/>
          </a:p>
        </p:txBody>
      </p:sp>
    </p:spTree>
    <p:extLst>
      <p:ext uri="{BB962C8B-B14F-4D97-AF65-F5344CB8AC3E}">
        <p14:creationId xmlns:p14="http://schemas.microsoft.com/office/powerpoint/2010/main" val="3538732818"/>
      </p:ext>
    </p:extLst>
  </p:cSld>
  <p:clrMapOvr>
    <a:overrideClrMapping bg1="lt1" tx1="dk1" bg2="lt2" tx2="dk2" accent1="accent1" accent2="accent2" accent3="accent3" accent4="accent4" accent5="accent5" accent6="accent6" hlink="hlink" folHlink="folHlink"/>
  </p:clrMapOvr>
  <p:transition>
    <p:cover dir="ld"/>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8" name="7 - Θέση περιεχομένου"/>
          <p:cNvSpPr>
            <a:spLocks noGrp="1"/>
          </p:cNvSpPr>
          <p:nvPr>
            <p:ph sz="quarter" idx="1"/>
          </p:nvPr>
        </p:nvSpPr>
        <p:spPr>
          <a:xfrm>
            <a:off x="914400" y="1447800"/>
            <a:ext cx="777240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882231673"/>
      </p:ext>
    </p:extLst>
  </p:cSld>
  <p:clrMapOvr>
    <a:masterClrMapping/>
  </p:clrMapOvr>
  <p:transition>
    <p:cover dir="ld"/>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11" name="10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0" name="9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1 - Τίτλος"/>
          <p:cNvSpPr>
            <a:spLocks noGrp="1"/>
          </p:cNvSpPr>
          <p:nvPr>
            <p:ph type="title"/>
          </p:nvPr>
        </p:nvSpPr>
        <p:spPr>
          <a:xfrm>
            <a:off x="722313" y="952500"/>
            <a:ext cx="7772400" cy="1362075"/>
          </a:xfrm>
        </p:spPr>
        <p:txBody>
          <a:bodyPr anchor="b" anchorCtr="0"/>
          <a:lstStyle>
            <a:lvl1pPr algn="l">
              <a:buNone/>
              <a:defRPr sz="4000" b="0" cap="none"/>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a:xfrm>
            <a:off x="800100" y="6172200"/>
            <a:ext cx="4000500" cy="457200"/>
          </a:xfrm>
        </p:spPr>
        <p:txBody>
          <a:bodyPr/>
          <a:lstStyle/>
          <a:p>
            <a:endParaRPr lang="el-GR">
              <a:solidFill>
                <a:srgbClr val="1F497D"/>
              </a:solidFill>
            </a:endParaRPr>
          </a:p>
        </p:txBody>
      </p:sp>
      <p:sp>
        <p:nvSpPr>
          <p:cNvPr id="7" name="6 - Ορθογώνιο"/>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 Ορθογώνιο"/>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8 - Ορθογώνιο"/>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5 - Θέση αριθμού διαφάνειας"/>
          <p:cNvSpPr>
            <a:spLocks noGrp="1"/>
          </p:cNvSpPr>
          <p:nvPr>
            <p:ph type="sldNum" sz="quarter" idx="12"/>
          </p:nvPr>
        </p:nvSpPr>
        <p:spPr>
          <a:xfrm>
            <a:off x="146304" y="6208776"/>
            <a:ext cx="457200" cy="457200"/>
          </a:xfrm>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1466924160"/>
      </p:ext>
    </p:extLst>
  </p:cSld>
  <p:clrMapOvr>
    <a:overrideClrMapping bg1="lt1" tx1="dk1" bg2="lt2" tx2="dk2" accent1="accent1" accent2="accent2" accent3="accent3" accent4="accent4" accent5="accent5" accent6="accent6" hlink="hlink" folHlink="folHlink"/>
  </p:clrMapOvr>
  <p:transition>
    <p:cover dir="ld"/>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9" name="8 - Θέση περιεχομένου"/>
          <p:cNvSpPr>
            <a:spLocks noGrp="1"/>
          </p:cNvSpPr>
          <p:nvPr>
            <p:ph sz="quarter" idx="1"/>
          </p:nvPr>
        </p:nvSpPr>
        <p:spPr>
          <a:xfrm>
            <a:off x="91440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1" name="10 - Θέση περιεχομένου"/>
          <p:cNvSpPr>
            <a:spLocks noGrp="1"/>
          </p:cNvSpPr>
          <p:nvPr>
            <p:ph sz="quarter" idx="2"/>
          </p:nvPr>
        </p:nvSpPr>
        <p:spPr>
          <a:xfrm>
            <a:off x="493395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4136279463"/>
      </p:ext>
    </p:extLst>
  </p:cSld>
  <p:clrMapOvr>
    <a:masterClrMapping/>
  </p:clrMapOvr>
  <p:transition>
    <p:cover dir="ld"/>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73050"/>
            <a:ext cx="7772400" cy="1143000"/>
          </a:xfrm>
        </p:spPr>
        <p:txBody>
          <a:bodyPr anchor="b" anchorCtr="0"/>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7" name="6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8" name="7 - Θέση υποσέλιδου"/>
          <p:cNvSpPr>
            <a:spLocks noGrp="1"/>
          </p:cNvSpPr>
          <p:nvPr>
            <p:ph type="ftr" sz="quarter" idx="11"/>
          </p:nvPr>
        </p:nvSpPr>
        <p:spPr/>
        <p:txBody>
          <a:bodyPr/>
          <a:lstStyle/>
          <a:p>
            <a:endParaRPr lang="el-GR">
              <a:solidFill>
                <a:srgbClr val="1F497D"/>
              </a:solidFill>
            </a:endParaRPr>
          </a:p>
        </p:txBody>
      </p:sp>
      <p:sp>
        <p:nvSpPr>
          <p:cNvPr id="9" name="8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11" name="10 - Θέση περιεχομένου"/>
          <p:cNvSpPr>
            <a:spLocks noGrp="1"/>
          </p:cNvSpPr>
          <p:nvPr>
            <p:ph sz="half" idx="2"/>
          </p:nvPr>
        </p:nvSpPr>
        <p:spPr>
          <a:xfrm>
            <a:off x="9144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4"/>
          </p:nvPr>
        </p:nvSpPr>
        <p:spPr>
          <a:xfrm>
            <a:off x="49530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3545856475"/>
      </p:ext>
    </p:extLst>
  </p:cSld>
  <p:clrMapOvr>
    <a:masterClrMapping/>
  </p:clrMapOvr>
  <p:transition>
    <p:cover dir="ld"/>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4" name="3 - Θέση υποσέλιδου"/>
          <p:cNvSpPr>
            <a:spLocks noGrp="1"/>
          </p:cNvSpPr>
          <p:nvPr>
            <p:ph type="ftr" sz="quarter" idx="11"/>
          </p:nvPr>
        </p:nvSpPr>
        <p:spPr/>
        <p:txBody>
          <a:bodyPr/>
          <a:lstStyle/>
          <a:p>
            <a:endParaRPr lang="el-GR">
              <a:solidFill>
                <a:srgbClr val="1F497D"/>
              </a:solidFill>
            </a:endParaRPr>
          </a:p>
        </p:txBody>
      </p:sp>
      <p:sp>
        <p:nvSpPr>
          <p:cNvPr id="5" name="4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03423290"/>
      </p:ext>
    </p:extLst>
  </p:cSld>
  <p:clrMapOvr>
    <a:masterClrMapping/>
  </p:clrMapOvr>
  <p:transition>
    <p:cover dir="ld"/>
  </p:transition>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3" name="2 - Θέση υποσέλιδου"/>
          <p:cNvSpPr>
            <a:spLocks noGrp="1"/>
          </p:cNvSpPr>
          <p:nvPr>
            <p:ph type="ftr" sz="quarter" idx="11"/>
          </p:nvPr>
        </p:nvSpPr>
        <p:spPr/>
        <p:txBody>
          <a:bodyPr/>
          <a:lstStyle/>
          <a:p>
            <a:endParaRPr lang="el-GR">
              <a:solidFill>
                <a:srgbClr val="1F497D"/>
              </a:solidFill>
            </a:endParaRPr>
          </a:p>
        </p:txBody>
      </p:sp>
      <p:sp>
        <p:nvSpPr>
          <p:cNvPr id="4" name="3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1205858818"/>
      </p:ext>
    </p:extLst>
  </p:cSld>
  <p:clrMapOvr>
    <a:masterClrMapping/>
  </p:clrMapOvr>
  <p:transition>
    <p:cover dir="ld"/>
  </p:transition>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8" name="7 - Ορθογώνιο"/>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9" name="8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1 - Τίτλος"/>
          <p:cNvSpPr>
            <a:spLocks noGrp="1"/>
          </p:cNvSpPr>
          <p:nvPr>
            <p:ph type="title"/>
          </p:nvPr>
        </p:nvSpPr>
        <p:spPr>
          <a:xfrm>
            <a:off x="914400" y="273050"/>
            <a:ext cx="7772400" cy="1143000"/>
          </a:xfrm>
        </p:spPr>
        <p:txBody>
          <a:bodyPr anchor="b" anchorCtr="0"/>
          <a:lstStyle>
            <a:lvl1pPr algn="l">
              <a:buNone/>
              <a:defRPr sz="4000" b="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11" name="10 - Θέση περιεχομένου"/>
          <p:cNvSpPr>
            <a:spLocks noGrp="1"/>
          </p:cNvSpPr>
          <p:nvPr>
            <p:ph sz="quarter" idx="1"/>
          </p:nvPr>
        </p:nvSpPr>
        <p:spPr>
          <a:xfrm>
            <a:off x="2971800" y="1600200"/>
            <a:ext cx="5715000" cy="44958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2129478122"/>
      </p:ext>
    </p:extLst>
  </p:cSld>
  <p:clrMapOvr>
    <a:masterClrMapping/>
  </p:clrMapOvr>
  <p:transition>
    <p:cover dir="ld"/>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8" name="7 - Θέση περιεχομένου"/>
          <p:cNvSpPr>
            <a:spLocks noGrp="1"/>
          </p:cNvSpPr>
          <p:nvPr>
            <p:ph sz="quarter" idx="1"/>
          </p:nvPr>
        </p:nvSpPr>
        <p:spPr>
          <a:xfrm>
            <a:off x="914400" y="1447800"/>
            <a:ext cx="777240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1431652418"/>
      </p:ext>
    </p:extLst>
  </p:cSld>
  <p:clrMapOvr>
    <a:masterClrMapping/>
  </p:clrMapOvr>
  <p:transition>
    <p:cover dir="ld"/>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a:xfrm>
            <a:off x="914400" y="6172200"/>
            <a:ext cx="3886200" cy="457200"/>
          </a:xfrm>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a:xfrm>
            <a:off x="146304" y="6208776"/>
            <a:ext cx="457200" cy="457200"/>
          </a:xfrm>
        </p:spPr>
        <p:txBody>
          <a:bodyPr/>
          <a:lstStyle/>
          <a:p>
            <a:fld id="{F7AA3B41-5D30-4592-A899-45730B8DDA6A}" type="slidenum">
              <a:rPr lang="el-GR" smtClean="0"/>
              <a:pPr/>
              <a:t>‹#›</a:t>
            </a:fld>
            <a:endParaRPr lang="el-GR"/>
          </a:p>
        </p:txBody>
      </p:sp>
      <p:sp>
        <p:nvSpPr>
          <p:cNvPr id="11" name="10 - Ορθογώνιο"/>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11 - Ορθογώνιο"/>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12 - Ορθογώνιο"/>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2 - Θέση εικόνας"/>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Tree>
    <p:extLst>
      <p:ext uri="{BB962C8B-B14F-4D97-AF65-F5344CB8AC3E}">
        <p14:creationId xmlns:p14="http://schemas.microsoft.com/office/powerpoint/2010/main" val="1703674100"/>
      </p:ext>
    </p:extLst>
  </p:cSld>
  <p:clrMapOvr>
    <a:masterClrMapping/>
  </p:clrMapOvr>
  <p:transition>
    <p:cover dir="ld"/>
  </p:transition>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282130529"/>
      </p:ext>
    </p:extLst>
  </p:cSld>
  <p:clrMapOvr>
    <a:masterClrMapping/>
  </p:clrMapOvr>
  <p:transition>
    <p:cover dir="ld"/>
  </p:transition>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41"/>
            <a:ext cx="201168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914400" y="274640"/>
            <a:ext cx="55626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929644629"/>
      </p:ext>
    </p:extLst>
  </p:cSld>
  <p:clrMapOvr>
    <a:masterClrMapping/>
  </p:clrMapOvr>
  <p:transition>
    <p:cover dir="ld"/>
  </p:transition>
</p:sldLayout>
</file>

<file path=ppt/slideLayouts/slideLayout23.xml><?xml version="1.0" encoding="utf-8"?>
<p:sldLayout xmlns:a="http://schemas.openxmlformats.org/drawingml/2006/main" xmlns:r="http://schemas.openxmlformats.org/officeDocument/2006/relationships" xmlns:p="http://schemas.openxmlformats.org/presentationml/2006/main" showMasterSp="0" type="title" preserve="1">
  <p:cSld name="Διαφάνεια τίτλου">
    <p:bg>
      <p:bgRef idx="1003">
        <a:schemeClr val="bg1"/>
      </p:bgRef>
    </p:bg>
    <p:spTree>
      <p:nvGrpSpPr>
        <p:cNvPr id="1" name=""/>
        <p:cNvGrpSpPr/>
        <p:nvPr/>
      </p:nvGrpSpPr>
      <p:grpSpPr>
        <a:xfrm>
          <a:off x="0" y="0"/>
          <a:ext cx="0" cy="0"/>
          <a:chOff x="0" y="0"/>
          <a:chExt cx="0" cy="0"/>
        </a:xfrm>
      </p:grpSpPr>
      <p:sp>
        <p:nvSpPr>
          <p:cNvPr id="12" name="11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3" name="12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8 - Υπότιτλος"/>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l-GR" smtClean="0"/>
              <a:t>Κάντε κλικ για να επεξεργαστείτε τον υπότιτλο του υποδείγματος</a:t>
            </a:r>
            <a:endParaRPr kumimoji="0" lang="en-US"/>
          </a:p>
        </p:txBody>
      </p:sp>
      <p:sp>
        <p:nvSpPr>
          <p:cNvPr id="28" name="27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17" name="16 - Θέση υποσέλιδου"/>
          <p:cNvSpPr>
            <a:spLocks noGrp="1"/>
          </p:cNvSpPr>
          <p:nvPr>
            <p:ph type="ftr" sz="quarter" idx="11"/>
          </p:nvPr>
        </p:nvSpPr>
        <p:spPr/>
        <p:txBody>
          <a:bodyPr/>
          <a:lstStyle/>
          <a:p>
            <a:endParaRPr lang="el-GR">
              <a:solidFill>
                <a:srgbClr val="1F497D"/>
              </a:solidFill>
            </a:endParaRPr>
          </a:p>
        </p:txBody>
      </p:sp>
      <p:sp>
        <p:nvSpPr>
          <p:cNvPr id="29" name="28 - Θέση αριθμού διαφάνειας"/>
          <p:cNvSpPr>
            <a:spLocks noGrp="1"/>
          </p:cNvSpPr>
          <p:nvPr>
            <p:ph type="sldNum" sz="quarter" idx="12"/>
          </p:nvPr>
        </p:nvSpPr>
        <p:spPr/>
        <p:txBody>
          <a:bodyPr lIns="0" tIns="0" rIns="0" bIns="0">
            <a:noAutofit/>
          </a:bodyPr>
          <a:lstStyle>
            <a:lvl1pPr>
              <a:defRPr sz="1400">
                <a:solidFill>
                  <a:srgbClr val="FFFFFF"/>
                </a:solidFill>
              </a:defRPr>
            </a:lvl1pPr>
          </a:lstStyle>
          <a:p>
            <a:fld id="{F7AA3B41-5D30-4592-A899-45730B8DDA6A}" type="slidenum">
              <a:rPr lang="el-GR" smtClean="0"/>
              <a:pPr/>
              <a:t>‹#›</a:t>
            </a:fld>
            <a:endParaRPr lang="el-GR"/>
          </a:p>
        </p:txBody>
      </p:sp>
      <p:sp>
        <p:nvSpPr>
          <p:cNvPr id="7" name="6 - Ορθογώνιο"/>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0" name="9 - Ορθογώνιο"/>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1" name="10 - Ορθογώνιο"/>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 Τίτλος"/>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el-GR" smtClean="0"/>
              <a:t>Kλικ για επεξεργασία του τίτλου</a:t>
            </a:r>
            <a:endParaRPr kumimoji="0" lang="en-US"/>
          </a:p>
        </p:txBody>
      </p:sp>
    </p:spTree>
    <p:extLst>
      <p:ext uri="{BB962C8B-B14F-4D97-AF65-F5344CB8AC3E}">
        <p14:creationId xmlns:p14="http://schemas.microsoft.com/office/powerpoint/2010/main" val="1952093552"/>
      </p:ext>
    </p:extLst>
  </p:cSld>
  <p:clrMapOvr>
    <a:overrideClrMapping bg1="lt1" tx1="dk1" bg2="lt2" tx2="dk2" accent1="accent1" accent2="accent2" accent3="accent3" accent4="accent4" accent5="accent5" accent6="accent6" hlink="hlink" folHlink="folHlink"/>
  </p:clrMapOvr>
  <p:transition>
    <p:cover dir="ld"/>
  </p:transition>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Τίτλος και Αντι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8" name="7 - Θέση περιεχομένου"/>
          <p:cNvSpPr>
            <a:spLocks noGrp="1"/>
          </p:cNvSpPr>
          <p:nvPr>
            <p:ph sz="quarter" idx="1"/>
          </p:nvPr>
        </p:nvSpPr>
        <p:spPr>
          <a:xfrm>
            <a:off x="914400" y="1447800"/>
            <a:ext cx="777240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3029495071"/>
      </p:ext>
    </p:extLst>
  </p:cSld>
  <p:clrMapOvr>
    <a:masterClrMapping/>
  </p:clrMapOvr>
  <p:transition>
    <p:cover dir="ld"/>
  </p:transition>
</p:sldLayout>
</file>

<file path=ppt/slideLayouts/slideLayout25.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11" name="10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0" name="9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1 - Τίτλος"/>
          <p:cNvSpPr>
            <a:spLocks noGrp="1"/>
          </p:cNvSpPr>
          <p:nvPr>
            <p:ph type="title"/>
          </p:nvPr>
        </p:nvSpPr>
        <p:spPr>
          <a:xfrm>
            <a:off x="722313" y="952500"/>
            <a:ext cx="7772400" cy="1362075"/>
          </a:xfrm>
        </p:spPr>
        <p:txBody>
          <a:bodyPr anchor="b" anchorCtr="0"/>
          <a:lstStyle>
            <a:lvl1pPr algn="l">
              <a:buNone/>
              <a:defRPr sz="4000" b="0" cap="none"/>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a:xfrm>
            <a:off x="800100" y="6172200"/>
            <a:ext cx="4000500" cy="457200"/>
          </a:xfrm>
        </p:spPr>
        <p:txBody>
          <a:bodyPr/>
          <a:lstStyle/>
          <a:p>
            <a:endParaRPr lang="el-GR">
              <a:solidFill>
                <a:srgbClr val="1F497D"/>
              </a:solidFill>
            </a:endParaRPr>
          </a:p>
        </p:txBody>
      </p:sp>
      <p:sp>
        <p:nvSpPr>
          <p:cNvPr id="7" name="6 - Ορθογώνιο"/>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 Ορθογώνιο"/>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8 - Ορθογώνιο"/>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5 - Θέση αριθμού διαφάνειας"/>
          <p:cNvSpPr>
            <a:spLocks noGrp="1"/>
          </p:cNvSpPr>
          <p:nvPr>
            <p:ph type="sldNum" sz="quarter" idx="12"/>
          </p:nvPr>
        </p:nvSpPr>
        <p:spPr>
          <a:xfrm>
            <a:off x="146304" y="6208776"/>
            <a:ext cx="457200" cy="457200"/>
          </a:xfrm>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28007898"/>
      </p:ext>
    </p:extLst>
  </p:cSld>
  <p:clrMapOvr>
    <a:overrideClrMapping bg1="lt1" tx1="dk1" bg2="lt2" tx2="dk2" accent1="accent1" accent2="accent2" accent3="accent3" accent4="accent4" accent5="accent5" accent6="accent6" hlink="hlink" folHlink="folHlink"/>
  </p:clrMapOvr>
  <p:transition>
    <p:cover dir="ld"/>
  </p:transition>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9" name="8 - Θέση περιεχομένου"/>
          <p:cNvSpPr>
            <a:spLocks noGrp="1"/>
          </p:cNvSpPr>
          <p:nvPr>
            <p:ph sz="quarter" idx="1"/>
          </p:nvPr>
        </p:nvSpPr>
        <p:spPr>
          <a:xfrm>
            <a:off x="91440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1" name="10 - Θέση περιεχομένου"/>
          <p:cNvSpPr>
            <a:spLocks noGrp="1"/>
          </p:cNvSpPr>
          <p:nvPr>
            <p:ph sz="quarter" idx="2"/>
          </p:nvPr>
        </p:nvSpPr>
        <p:spPr>
          <a:xfrm>
            <a:off x="493395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1308373910"/>
      </p:ext>
    </p:extLst>
  </p:cSld>
  <p:clrMapOvr>
    <a:masterClrMapping/>
  </p:clrMapOvr>
  <p:transition>
    <p:cover dir="ld"/>
  </p:transition>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73050"/>
            <a:ext cx="7772400" cy="1143000"/>
          </a:xfrm>
        </p:spPr>
        <p:txBody>
          <a:bodyPr anchor="b" anchorCtr="0"/>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7" name="6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8" name="7 - Θέση υποσέλιδου"/>
          <p:cNvSpPr>
            <a:spLocks noGrp="1"/>
          </p:cNvSpPr>
          <p:nvPr>
            <p:ph type="ftr" sz="quarter" idx="11"/>
          </p:nvPr>
        </p:nvSpPr>
        <p:spPr/>
        <p:txBody>
          <a:bodyPr/>
          <a:lstStyle/>
          <a:p>
            <a:endParaRPr lang="el-GR">
              <a:solidFill>
                <a:srgbClr val="1F497D"/>
              </a:solidFill>
            </a:endParaRPr>
          </a:p>
        </p:txBody>
      </p:sp>
      <p:sp>
        <p:nvSpPr>
          <p:cNvPr id="9" name="8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11" name="10 - Θέση περιεχομένου"/>
          <p:cNvSpPr>
            <a:spLocks noGrp="1"/>
          </p:cNvSpPr>
          <p:nvPr>
            <p:ph sz="half" idx="2"/>
          </p:nvPr>
        </p:nvSpPr>
        <p:spPr>
          <a:xfrm>
            <a:off x="9144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4"/>
          </p:nvPr>
        </p:nvSpPr>
        <p:spPr>
          <a:xfrm>
            <a:off x="49530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991209782"/>
      </p:ext>
    </p:extLst>
  </p:cSld>
  <p:clrMapOvr>
    <a:masterClrMapping/>
  </p:clrMapOvr>
  <p:transition>
    <p:cover dir="ld"/>
  </p:transition>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4" name="3 - Θέση υποσέλιδου"/>
          <p:cNvSpPr>
            <a:spLocks noGrp="1"/>
          </p:cNvSpPr>
          <p:nvPr>
            <p:ph type="ftr" sz="quarter" idx="11"/>
          </p:nvPr>
        </p:nvSpPr>
        <p:spPr/>
        <p:txBody>
          <a:bodyPr/>
          <a:lstStyle/>
          <a:p>
            <a:endParaRPr lang="el-GR">
              <a:solidFill>
                <a:srgbClr val="1F497D"/>
              </a:solidFill>
            </a:endParaRPr>
          </a:p>
        </p:txBody>
      </p:sp>
      <p:sp>
        <p:nvSpPr>
          <p:cNvPr id="5" name="4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621515440"/>
      </p:ext>
    </p:extLst>
  </p:cSld>
  <p:clrMapOvr>
    <a:masterClrMapping/>
  </p:clrMapOvr>
  <p:transition>
    <p:cover dir="ld"/>
  </p:transition>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3" name="2 - Θέση υποσέλιδου"/>
          <p:cNvSpPr>
            <a:spLocks noGrp="1"/>
          </p:cNvSpPr>
          <p:nvPr>
            <p:ph type="ftr" sz="quarter" idx="11"/>
          </p:nvPr>
        </p:nvSpPr>
        <p:spPr/>
        <p:txBody>
          <a:bodyPr/>
          <a:lstStyle/>
          <a:p>
            <a:endParaRPr lang="el-GR">
              <a:solidFill>
                <a:srgbClr val="1F497D"/>
              </a:solidFill>
            </a:endParaRPr>
          </a:p>
        </p:txBody>
      </p:sp>
      <p:sp>
        <p:nvSpPr>
          <p:cNvPr id="4" name="3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874667435"/>
      </p:ext>
    </p:extLst>
  </p:cSld>
  <p:clrMapOvr>
    <a:masterClrMapping/>
  </p:clrMapOvr>
  <p:transition>
    <p:cover dir="ld"/>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Κεφαλίδα ενότητας">
    <p:bg>
      <p:bgRef idx="1003">
        <a:schemeClr val="bg1"/>
      </p:bgRef>
    </p:bg>
    <p:spTree>
      <p:nvGrpSpPr>
        <p:cNvPr id="1" name=""/>
        <p:cNvGrpSpPr/>
        <p:nvPr/>
      </p:nvGrpSpPr>
      <p:grpSpPr>
        <a:xfrm>
          <a:off x="0" y="0"/>
          <a:ext cx="0" cy="0"/>
          <a:chOff x="0" y="0"/>
          <a:chExt cx="0" cy="0"/>
        </a:xfrm>
      </p:grpSpPr>
      <p:sp>
        <p:nvSpPr>
          <p:cNvPr id="11" name="10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10" name="9 - Στρογγυλεμένο ορθογώνιο"/>
          <p:cNvSpPr/>
          <p:nvPr/>
        </p:nvSpPr>
        <p:spPr>
          <a:xfrm>
            <a:off x="65313" y="69755"/>
            <a:ext cx="9013372" cy="6692201"/>
          </a:xfrm>
          <a:prstGeom prst="roundRect">
            <a:avLst>
              <a:gd name="adj" fmla="val 4929"/>
            </a:avLst>
          </a:prstGeom>
          <a:ln w="6350" cap="sq" cmpd="sng" algn="ctr">
            <a:solidFill>
              <a:schemeClr val="tx1">
                <a:alpha val="100000"/>
              </a:schemeClr>
            </a:solidFill>
            <a:prstDash val="solid"/>
          </a:ln>
          <a:effectLst/>
        </p:spPr>
        <p:style>
          <a:lnRef idx="3">
            <a:schemeClr val="lt1"/>
          </a:lnRef>
          <a:fillRef idx="1003">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1 - Τίτλος"/>
          <p:cNvSpPr>
            <a:spLocks noGrp="1"/>
          </p:cNvSpPr>
          <p:nvPr>
            <p:ph type="title"/>
          </p:nvPr>
        </p:nvSpPr>
        <p:spPr>
          <a:xfrm>
            <a:off x="722313" y="952500"/>
            <a:ext cx="7772400" cy="1362075"/>
          </a:xfrm>
        </p:spPr>
        <p:txBody>
          <a:bodyPr anchor="b" anchorCtr="0"/>
          <a:lstStyle>
            <a:lvl1pPr algn="l">
              <a:buNone/>
              <a:defRPr sz="4000" b="0" cap="none"/>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l-GR" smtClean="0"/>
              <a:t>Kλικ για επεξεργασία των στυλ του υποδείγματος</a:t>
            </a:r>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a:xfrm>
            <a:off x="800100" y="6172200"/>
            <a:ext cx="4000500" cy="457200"/>
          </a:xfrm>
        </p:spPr>
        <p:txBody>
          <a:bodyPr/>
          <a:lstStyle/>
          <a:p>
            <a:endParaRPr lang="el-GR">
              <a:solidFill>
                <a:srgbClr val="1F497D"/>
              </a:solidFill>
            </a:endParaRPr>
          </a:p>
        </p:txBody>
      </p:sp>
      <p:sp>
        <p:nvSpPr>
          <p:cNvPr id="7" name="6 - Ορθογώνιο"/>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8" name="7 - Ορθογώνιο"/>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9" name="8 - Ορθογώνιο"/>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6" name="5 - Θέση αριθμού διαφάνειας"/>
          <p:cNvSpPr>
            <a:spLocks noGrp="1"/>
          </p:cNvSpPr>
          <p:nvPr>
            <p:ph type="sldNum" sz="quarter" idx="12"/>
          </p:nvPr>
        </p:nvSpPr>
        <p:spPr>
          <a:xfrm>
            <a:off x="146304" y="6208776"/>
            <a:ext cx="457200" cy="457200"/>
          </a:xfrm>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00039278"/>
      </p:ext>
    </p:extLst>
  </p:cSld>
  <p:clrMapOvr>
    <a:overrideClrMapping bg1="lt1" tx1="dk1" bg2="lt2" tx2="dk2" accent1="accent1" accent2="accent2" accent3="accent3" accent4="accent4" accent5="accent5" accent6="accent6" hlink="hlink" folHlink="folHlink"/>
  </p:clrMapOvr>
  <p:transition>
    <p:cover dir="ld"/>
  </p:transition>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8" name="7 - Ορθογώνιο"/>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9" name="8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1 - Τίτλος"/>
          <p:cNvSpPr>
            <a:spLocks noGrp="1"/>
          </p:cNvSpPr>
          <p:nvPr>
            <p:ph type="title"/>
          </p:nvPr>
        </p:nvSpPr>
        <p:spPr>
          <a:xfrm>
            <a:off x="914400" y="273050"/>
            <a:ext cx="7772400" cy="1143000"/>
          </a:xfrm>
        </p:spPr>
        <p:txBody>
          <a:bodyPr anchor="b" anchorCtr="0"/>
          <a:lstStyle>
            <a:lvl1pPr algn="l">
              <a:buNone/>
              <a:defRPr sz="4000" b="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11" name="10 - Θέση περιεχομένου"/>
          <p:cNvSpPr>
            <a:spLocks noGrp="1"/>
          </p:cNvSpPr>
          <p:nvPr>
            <p:ph sz="quarter" idx="1"/>
          </p:nvPr>
        </p:nvSpPr>
        <p:spPr>
          <a:xfrm>
            <a:off x="2971800" y="1600200"/>
            <a:ext cx="5715000" cy="44958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2782011431"/>
      </p:ext>
    </p:extLst>
  </p:cSld>
  <p:clrMapOvr>
    <a:masterClrMapping/>
  </p:clrMapOvr>
  <p:transition>
    <p:cover dir="ld"/>
  </p:transition>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a:xfrm>
            <a:off x="914400" y="6172200"/>
            <a:ext cx="3886200" cy="457200"/>
          </a:xfrm>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a:xfrm>
            <a:off x="146304" y="6208776"/>
            <a:ext cx="457200" cy="457200"/>
          </a:xfrm>
        </p:spPr>
        <p:txBody>
          <a:bodyPr/>
          <a:lstStyle/>
          <a:p>
            <a:fld id="{F7AA3B41-5D30-4592-A899-45730B8DDA6A}" type="slidenum">
              <a:rPr lang="el-GR" smtClean="0"/>
              <a:pPr/>
              <a:t>‹#›</a:t>
            </a:fld>
            <a:endParaRPr lang="el-GR"/>
          </a:p>
        </p:txBody>
      </p:sp>
      <p:sp>
        <p:nvSpPr>
          <p:cNvPr id="11" name="10 - Ορθογώνιο"/>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11 - Ορθογώνιο"/>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12 - Ορθογώνιο"/>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2 - Θέση εικόνας"/>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Tree>
    <p:extLst>
      <p:ext uri="{BB962C8B-B14F-4D97-AF65-F5344CB8AC3E}">
        <p14:creationId xmlns:p14="http://schemas.microsoft.com/office/powerpoint/2010/main" val="3798335631"/>
      </p:ext>
    </p:extLst>
  </p:cSld>
  <p:clrMapOvr>
    <a:masterClrMapping/>
  </p:clrMapOvr>
  <p:transition>
    <p:cover dir="ld"/>
  </p:transition>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Τίτλος και Κατακόρυφο κείμενο">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142458810"/>
      </p:ext>
    </p:extLst>
  </p:cSld>
  <p:clrMapOvr>
    <a:masterClrMapping/>
  </p:clrMapOvr>
  <p:transition>
    <p:cover dir="ld"/>
  </p:transition>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Κατακόρυφος τίτλος και Κείμενο">
    <p:spTree>
      <p:nvGrpSpPr>
        <p:cNvPr id="1" name=""/>
        <p:cNvGrpSpPr/>
        <p:nvPr/>
      </p:nvGrpSpPr>
      <p:grpSpPr>
        <a:xfrm>
          <a:off x="0" y="0"/>
          <a:ext cx="0" cy="0"/>
          <a:chOff x="0" y="0"/>
          <a:chExt cx="0" cy="0"/>
        </a:xfrm>
      </p:grpSpPr>
      <p:sp>
        <p:nvSpPr>
          <p:cNvPr id="2" name="1 - Κατακόρυφος τίτλος"/>
          <p:cNvSpPr>
            <a:spLocks noGrp="1"/>
          </p:cNvSpPr>
          <p:nvPr>
            <p:ph type="title" orient="vert"/>
          </p:nvPr>
        </p:nvSpPr>
        <p:spPr>
          <a:xfrm>
            <a:off x="6629400" y="274641"/>
            <a:ext cx="2011680" cy="5851525"/>
          </a:xfrm>
        </p:spPr>
        <p:txBody>
          <a:bodyPr vert="eaVert"/>
          <a:lstStyle/>
          <a:p>
            <a:r>
              <a:rPr kumimoji="0" lang="el-GR" smtClean="0"/>
              <a:t>Kλικ για επεξεργασία του τίτλου</a:t>
            </a:r>
            <a:endParaRPr kumimoji="0" lang="en-US"/>
          </a:p>
        </p:txBody>
      </p:sp>
      <p:sp>
        <p:nvSpPr>
          <p:cNvPr id="3" name="2 - Θέση κατακόρυφου κειμένου"/>
          <p:cNvSpPr>
            <a:spLocks noGrp="1"/>
          </p:cNvSpPr>
          <p:nvPr>
            <p:ph type="body" orient="vert" idx="1"/>
          </p:nvPr>
        </p:nvSpPr>
        <p:spPr>
          <a:xfrm>
            <a:off x="914400" y="274640"/>
            <a:ext cx="5562600" cy="5851525"/>
          </a:xfrm>
        </p:spPr>
        <p:txBody>
          <a:bodyPr vert="eaVert"/>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4" name="3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5" name="4 - Θέση υποσέλιδου"/>
          <p:cNvSpPr>
            <a:spLocks noGrp="1"/>
          </p:cNvSpPr>
          <p:nvPr>
            <p:ph type="ftr" sz="quarter" idx="11"/>
          </p:nvPr>
        </p:nvSpPr>
        <p:spPr/>
        <p:txBody>
          <a:bodyPr/>
          <a:lstStyle/>
          <a:p>
            <a:endParaRPr lang="el-GR">
              <a:solidFill>
                <a:srgbClr val="1F497D"/>
              </a:solidFill>
            </a:endParaRPr>
          </a:p>
        </p:txBody>
      </p:sp>
      <p:sp>
        <p:nvSpPr>
          <p:cNvPr id="6" name="5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211254022"/>
      </p:ext>
    </p:extLst>
  </p:cSld>
  <p:clrMapOvr>
    <a:masterClrMapping/>
  </p:clrMapOvr>
  <p:transition>
    <p:cover dir="ld"/>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Δύο περιεχόμενα">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9" name="8 - Θέση περιεχομένου"/>
          <p:cNvSpPr>
            <a:spLocks noGrp="1"/>
          </p:cNvSpPr>
          <p:nvPr>
            <p:ph sz="quarter" idx="1"/>
          </p:nvPr>
        </p:nvSpPr>
        <p:spPr>
          <a:xfrm>
            <a:off x="91440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1" name="10 - Θέση περιεχομένου"/>
          <p:cNvSpPr>
            <a:spLocks noGrp="1"/>
          </p:cNvSpPr>
          <p:nvPr>
            <p:ph sz="quarter" idx="2"/>
          </p:nvPr>
        </p:nvSpPr>
        <p:spPr>
          <a:xfrm>
            <a:off x="4933950" y="1447800"/>
            <a:ext cx="3749040" cy="45720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1663180657"/>
      </p:ext>
    </p:extLst>
  </p:cSld>
  <p:clrMapOvr>
    <a:masterClrMapping/>
  </p:clrMapOvr>
  <p:transition>
    <p:cover dir="ld"/>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Σύγκριση">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273050"/>
            <a:ext cx="7772400" cy="1143000"/>
          </a:xfrm>
        </p:spPr>
        <p:txBody>
          <a:bodyPr anchor="b" anchorCtr="0"/>
          <a:lstStyle>
            <a:lvl1pPr>
              <a:defRPr/>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4" name="3 - Θέση κειμένου"/>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l-GR" smtClean="0"/>
              <a:t>Kλικ για επεξεργασία των στυλ του υποδείγματος</a:t>
            </a:r>
          </a:p>
        </p:txBody>
      </p:sp>
      <p:sp>
        <p:nvSpPr>
          <p:cNvPr id="7" name="6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8" name="7 - Θέση υποσέλιδου"/>
          <p:cNvSpPr>
            <a:spLocks noGrp="1"/>
          </p:cNvSpPr>
          <p:nvPr>
            <p:ph type="ftr" sz="quarter" idx="11"/>
          </p:nvPr>
        </p:nvSpPr>
        <p:spPr/>
        <p:txBody>
          <a:bodyPr/>
          <a:lstStyle/>
          <a:p>
            <a:endParaRPr lang="el-GR">
              <a:solidFill>
                <a:srgbClr val="1F497D"/>
              </a:solidFill>
            </a:endParaRPr>
          </a:p>
        </p:txBody>
      </p:sp>
      <p:sp>
        <p:nvSpPr>
          <p:cNvPr id="9" name="8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11" name="10 - Θέση περιεχομένου"/>
          <p:cNvSpPr>
            <a:spLocks noGrp="1"/>
          </p:cNvSpPr>
          <p:nvPr>
            <p:ph sz="half" idx="2"/>
          </p:nvPr>
        </p:nvSpPr>
        <p:spPr>
          <a:xfrm>
            <a:off x="9144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
        <p:nvSpPr>
          <p:cNvPr id="13" name="12 - Θέση περιεχομένου"/>
          <p:cNvSpPr>
            <a:spLocks noGrp="1"/>
          </p:cNvSpPr>
          <p:nvPr>
            <p:ph sz="half" idx="4"/>
          </p:nvPr>
        </p:nvSpPr>
        <p:spPr>
          <a:xfrm>
            <a:off x="4953000" y="2247900"/>
            <a:ext cx="3733800" cy="38862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860716732"/>
      </p:ext>
    </p:extLst>
  </p:cSld>
  <p:clrMapOvr>
    <a:masterClrMapping/>
  </p:clrMapOvr>
  <p:transition>
    <p:cover dir="ld"/>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Μόνο τίτλος">
    <p:spTree>
      <p:nvGrpSpPr>
        <p:cNvPr id="1" name=""/>
        <p:cNvGrpSpPr/>
        <p:nvPr/>
      </p:nvGrpSpPr>
      <p:grpSpPr>
        <a:xfrm>
          <a:off x="0" y="0"/>
          <a:ext cx="0" cy="0"/>
          <a:chOff x="0" y="0"/>
          <a:chExt cx="0" cy="0"/>
        </a:xfrm>
      </p:grpSpPr>
      <p:sp>
        <p:nvSpPr>
          <p:cNvPr id="2" name="1 - Τίτλος"/>
          <p:cNvSpPr>
            <a:spLocks noGrp="1"/>
          </p:cNvSpPr>
          <p:nvPr>
            <p:ph type="title"/>
          </p:nvPr>
        </p:nvSpPr>
        <p:spPr/>
        <p:txBody>
          <a:bodyPr/>
          <a:lstStyle/>
          <a:p>
            <a:r>
              <a:rPr kumimoji="0" lang="el-GR" smtClean="0"/>
              <a:t>Kλικ για επεξεργασία του τίτλου</a:t>
            </a:r>
            <a:endParaRPr kumimoji="0" lang="en-US"/>
          </a:p>
        </p:txBody>
      </p:sp>
      <p:sp>
        <p:nvSpPr>
          <p:cNvPr id="3" name="2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4" name="3 - Θέση υποσέλιδου"/>
          <p:cNvSpPr>
            <a:spLocks noGrp="1"/>
          </p:cNvSpPr>
          <p:nvPr>
            <p:ph type="ftr" sz="quarter" idx="11"/>
          </p:nvPr>
        </p:nvSpPr>
        <p:spPr/>
        <p:txBody>
          <a:bodyPr/>
          <a:lstStyle/>
          <a:p>
            <a:endParaRPr lang="el-GR">
              <a:solidFill>
                <a:srgbClr val="1F497D"/>
              </a:solidFill>
            </a:endParaRPr>
          </a:p>
        </p:txBody>
      </p:sp>
      <p:sp>
        <p:nvSpPr>
          <p:cNvPr id="5" name="4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2231506802"/>
      </p:ext>
    </p:extLst>
  </p:cSld>
  <p:clrMapOvr>
    <a:masterClrMapping/>
  </p:clrMapOvr>
  <p:transition>
    <p:cover dir="ld"/>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Κενή">
    <p:spTree>
      <p:nvGrpSpPr>
        <p:cNvPr id="1" name=""/>
        <p:cNvGrpSpPr/>
        <p:nvPr/>
      </p:nvGrpSpPr>
      <p:grpSpPr>
        <a:xfrm>
          <a:off x="0" y="0"/>
          <a:ext cx="0" cy="0"/>
          <a:chOff x="0" y="0"/>
          <a:chExt cx="0" cy="0"/>
        </a:xfrm>
      </p:grpSpPr>
      <p:sp>
        <p:nvSpPr>
          <p:cNvPr id="2" name="1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3" name="2 - Θέση υποσέλιδου"/>
          <p:cNvSpPr>
            <a:spLocks noGrp="1"/>
          </p:cNvSpPr>
          <p:nvPr>
            <p:ph type="ftr" sz="quarter" idx="11"/>
          </p:nvPr>
        </p:nvSpPr>
        <p:spPr/>
        <p:txBody>
          <a:bodyPr/>
          <a:lstStyle/>
          <a:p>
            <a:endParaRPr lang="el-GR">
              <a:solidFill>
                <a:srgbClr val="1F497D"/>
              </a:solidFill>
            </a:endParaRPr>
          </a:p>
        </p:txBody>
      </p:sp>
      <p:sp>
        <p:nvSpPr>
          <p:cNvPr id="4" name="3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Tree>
    <p:extLst>
      <p:ext uri="{BB962C8B-B14F-4D97-AF65-F5344CB8AC3E}">
        <p14:creationId xmlns:p14="http://schemas.microsoft.com/office/powerpoint/2010/main" val="3821862481"/>
      </p:ext>
    </p:extLst>
  </p:cSld>
  <p:clrMapOvr>
    <a:masterClrMapping/>
  </p:clrMapOvr>
  <p:transition>
    <p:cover dir="ld"/>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Περιεχόμενο με λεζάντα">
    <p:spTree>
      <p:nvGrpSpPr>
        <p:cNvPr id="1" name=""/>
        <p:cNvGrpSpPr/>
        <p:nvPr/>
      </p:nvGrpSpPr>
      <p:grpSpPr>
        <a:xfrm>
          <a:off x="0" y="0"/>
          <a:ext cx="0" cy="0"/>
          <a:chOff x="0" y="0"/>
          <a:chExt cx="0" cy="0"/>
        </a:xfrm>
      </p:grpSpPr>
      <p:sp>
        <p:nvSpPr>
          <p:cNvPr id="8" name="7 - Ορθογώνιο"/>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useBgFill="1">
        <p:nvSpPr>
          <p:cNvPr id="9" name="8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 name="1 - Τίτλος"/>
          <p:cNvSpPr>
            <a:spLocks noGrp="1"/>
          </p:cNvSpPr>
          <p:nvPr>
            <p:ph type="title"/>
          </p:nvPr>
        </p:nvSpPr>
        <p:spPr>
          <a:xfrm>
            <a:off x="914400" y="273050"/>
            <a:ext cx="7772400" cy="1143000"/>
          </a:xfrm>
        </p:spPr>
        <p:txBody>
          <a:bodyPr anchor="b" anchorCtr="0"/>
          <a:lstStyle>
            <a:lvl1pPr algn="l">
              <a:buNone/>
              <a:defRPr sz="4000" b="0"/>
            </a:lvl1pPr>
          </a:lstStyle>
          <a:p>
            <a:r>
              <a:rPr kumimoji="0" lang="el-GR" smtClean="0"/>
              <a:t>Kλικ για επεξεργασία του τίτλου</a:t>
            </a:r>
            <a:endParaRPr kumimoji="0" lang="en-US"/>
          </a:p>
        </p:txBody>
      </p:sp>
      <p:sp>
        <p:nvSpPr>
          <p:cNvPr id="3" name="2 - Θέση κειμένου"/>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p:txBody>
          <a:bodyPr/>
          <a:lstStyle/>
          <a:p>
            <a:fld id="{F7AA3B41-5D30-4592-A899-45730B8DDA6A}" type="slidenum">
              <a:rPr lang="el-GR" smtClean="0"/>
              <a:pPr/>
              <a:t>‹#›</a:t>
            </a:fld>
            <a:endParaRPr lang="el-GR"/>
          </a:p>
        </p:txBody>
      </p:sp>
      <p:sp>
        <p:nvSpPr>
          <p:cNvPr id="11" name="10 - Θέση περιεχομένου"/>
          <p:cNvSpPr>
            <a:spLocks noGrp="1"/>
          </p:cNvSpPr>
          <p:nvPr>
            <p:ph sz="quarter" idx="1"/>
          </p:nvPr>
        </p:nvSpPr>
        <p:spPr>
          <a:xfrm>
            <a:off x="2971800" y="1600200"/>
            <a:ext cx="5715000" cy="4495800"/>
          </a:xfrm>
        </p:spPr>
        <p:txBody>
          <a:bodyPr vert="horz"/>
          <a:lstStyle/>
          <a:p>
            <a:pPr lvl="0" eaLnBrk="1" latinLnBrk="0" hangingPunct="1"/>
            <a:r>
              <a:rPr lang="el-GR" smtClean="0"/>
              <a:t>Kλικ για επεξεργασία των στυλ του υποδείγματος</a:t>
            </a:r>
          </a:p>
          <a:p>
            <a:pPr lvl="1" eaLnBrk="1" latinLnBrk="0" hangingPunct="1"/>
            <a:r>
              <a:rPr lang="el-GR" smtClean="0"/>
              <a:t>Δεύτερου επιπέδου</a:t>
            </a:r>
          </a:p>
          <a:p>
            <a:pPr lvl="2" eaLnBrk="1" latinLnBrk="0" hangingPunct="1"/>
            <a:r>
              <a:rPr lang="el-GR" smtClean="0"/>
              <a:t>Τρίτου επιπέδου</a:t>
            </a:r>
          </a:p>
          <a:p>
            <a:pPr lvl="3" eaLnBrk="1" latinLnBrk="0" hangingPunct="1"/>
            <a:r>
              <a:rPr lang="el-GR" smtClean="0"/>
              <a:t>Τέταρτου επιπέδου</a:t>
            </a:r>
          </a:p>
          <a:p>
            <a:pPr lvl="4" eaLnBrk="1" latinLnBrk="0" hangingPunct="1"/>
            <a:r>
              <a:rPr lang="el-GR" smtClean="0"/>
              <a:t>Πέμπτου επιπέδου</a:t>
            </a:r>
            <a:endParaRPr kumimoji="0" lang="en-US"/>
          </a:p>
        </p:txBody>
      </p:sp>
    </p:spTree>
    <p:extLst>
      <p:ext uri="{BB962C8B-B14F-4D97-AF65-F5344CB8AC3E}">
        <p14:creationId xmlns:p14="http://schemas.microsoft.com/office/powerpoint/2010/main" val="2161175004"/>
      </p:ext>
    </p:extLst>
  </p:cSld>
  <p:clrMapOvr>
    <a:masterClrMapping/>
  </p:clrMapOvr>
  <p:transition>
    <p:cover dir="ld"/>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Εικόνα με λεζάντα">
    <p:spTree>
      <p:nvGrpSpPr>
        <p:cNvPr id="1" name=""/>
        <p:cNvGrpSpPr/>
        <p:nvPr/>
      </p:nvGrpSpPr>
      <p:grpSpPr>
        <a:xfrm>
          <a:off x="0" y="0"/>
          <a:ext cx="0" cy="0"/>
          <a:chOff x="0" y="0"/>
          <a:chExt cx="0" cy="0"/>
        </a:xfrm>
      </p:grpSpPr>
      <p:sp>
        <p:nvSpPr>
          <p:cNvPr id="2" name="1 - Τίτλος"/>
          <p:cNvSpPr>
            <a:spLocks noGrp="1"/>
          </p:cNvSpPr>
          <p:nvPr>
            <p:ph type="title"/>
          </p:nvPr>
        </p:nvSpPr>
        <p:spPr>
          <a:xfrm>
            <a:off x="914400" y="4900550"/>
            <a:ext cx="7315200" cy="522288"/>
          </a:xfrm>
        </p:spPr>
        <p:txBody>
          <a:bodyPr anchor="ctr">
            <a:noAutofit/>
          </a:bodyPr>
          <a:lstStyle>
            <a:lvl1pPr algn="l">
              <a:buNone/>
              <a:defRPr sz="2800" b="0"/>
            </a:lvl1pPr>
          </a:lstStyle>
          <a:p>
            <a:r>
              <a:rPr kumimoji="0" lang="el-GR" smtClean="0"/>
              <a:t>Kλικ για επεξεργασία του τίτλου</a:t>
            </a:r>
            <a:endParaRPr kumimoji="0" lang="en-US"/>
          </a:p>
        </p:txBody>
      </p:sp>
      <p:sp>
        <p:nvSpPr>
          <p:cNvPr id="4" name="3 - Θέση κειμένου"/>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el-GR" smtClean="0"/>
              <a:t>Kλικ για επεξεργασία των στυλ του υποδείγματος</a:t>
            </a:r>
          </a:p>
        </p:txBody>
      </p:sp>
      <p:sp>
        <p:nvSpPr>
          <p:cNvPr id="5" name="4 - Θέση ημερομηνίας"/>
          <p:cNvSpPr>
            <a:spLocks noGrp="1"/>
          </p:cNvSpPr>
          <p:nvPr>
            <p:ph type="dt" sz="half" idx="10"/>
          </p:nvPr>
        </p:nvSpPr>
        <p:spPr/>
        <p:txBody>
          <a:bodyPr/>
          <a:lstStyle/>
          <a:p>
            <a:fld id="{6C5859C0-0A57-4421-B326-FFCD3C7C0472}" type="datetimeFigureOut">
              <a:rPr lang="el-GR" smtClean="0">
                <a:solidFill>
                  <a:srgbClr val="1F497D"/>
                </a:solidFill>
              </a:rPr>
              <a:pPr/>
              <a:t>3/7/2017</a:t>
            </a:fld>
            <a:endParaRPr lang="el-GR">
              <a:solidFill>
                <a:srgbClr val="1F497D"/>
              </a:solidFill>
            </a:endParaRPr>
          </a:p>
        </p:txBody>
      </p:sp>
      <p:sp>
        <p:nvSpPr>
          <p:cNvPr id="6" name="5 - Θέση υποσέλιδου"/>
          <p:cNvSpPr>
            <a:spLocks noGrp="1"/>
          </p:cNvSpPr>
          <p:nvPr>
            <p:ph type="ftr" sz="quarter" idx="11"/>
          </p:nvPr>
        </p:nvSpPr>
        <p:spPr>
          <a:xfrm>
            <a:off x="914400" y="6172200"/>
            <a:ext cx="3886200" cy="457200"/>
          </a:xfrm>
        </p:spPr>
        <p:txBody>
          <a:bodyPr/>
          <a:lstStyle/>
          <a:p>
            <a:endParaRPr lang="el-GR">
              <a:solidFill>
                <a:srgbClr val="1F497D"/>
              </a:solidFill>
            </a:endParaRPr>
          </a:p>
        </p:txBody>
      </p:sp>
      <p:sp>
        <p:nvSpPr>
          <p:cNvPr id="7" name="6 - Θέση αριθμού διαφάνειας"/>
          <p:cNvSpPr>
            <a:spLocks noGrp="1"/>
          </p:cNvSpPr>
          <p:nvPr>
            <p:ph type="sldNum" sz="quarter" idx="12"/>
          </p:nvPr>
        </p:nvSpPr>
        <p:spPr>
          <a:xfrm>
            <a:off x="146304" y="6208776"/>
            <a:ext cx="457200" cy="457200"/>
          </a:xfrm>
        </p:spPr>
        <p:txBody>
          <a:bodyPr/>
          <a:lstStyle/>
          <a:p>
            <a:fld id="{F7AA3B41-5D30-4592-A899-45730B8DDA6A}" type="slidenum">
              <a:rPr lang="el-GR" smtClean="0"/>
              <a:pPr/>
              <a:t>‹#›</a:t>
            </a:fld>
            <a:endParaRPr lang="el-GR"/>
          </a:p>
        </p:txBody>
      </p:sp>
      <p:sp>
        <p:nvSpPr>
          <p:cNvPr id="11" name="10 - Ορθογώνιο"/>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2" name="11 - Ορθογώνιο"/>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13" name="12 - Ορθογώνιο"/>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lang="en-US">
              <a:solidFill>
                <a:prstClr val="white"/>
              </a:solidFill>
            </a:endParaRPr>
          </a:p>
        </p:txBody>
      </p:sp>
      <p:sp>
        <p:nvSpPr>
          <p:cNvPr id="3" name="2 - Θέση εικόνας"/>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el-GR" smtClean="0"/>
              <a:t>Κάντε κλικ στο εικονίδιο για να προσθέσετε μια εικόνα</a:t>
            </a:r>
            <a:endParaRPr kumimoji="0" lang="en-US" dirty="0"/>
          </a:p>
        </p:txBody>
      </p:sp>
    </p:spTree>
    <p:extLst>
      <p:ext uri="{BB962C8B-B14F-4D97-AF65-F5344CB8AC3E}">
        <p14:creationId xmlns:p14="http://schemas.microsoft.com/office/powerpoint/2010/main" val="2739985141"/>
      </p:ext>
    </p:extLst>
  </p:cSld>
  <p:clrMapOvr>
    <a:masterClrMapping/>
  </p:clrMapOvr>
  <p:transition>
    <p:cover dir="ld"/>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7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21 - Θέση τίτλου"/>
          <p:cNvSpPr>
            <a:spLocks noGrp="1"/>
          </p:cNvSpPr>
          <p:nvPr>
            <p:ph type="title"/>
          </p:nvPr>
        </p:nvSpPr>
        <p:spPr>
          <a:xfrm>
            <a:off x="914400" y="274638"/>
            <a:ext cx="7772400" cy="1143000"/>
          </a:xfrm>
          <a:prstGeom prst="rect">
            <a:avLst/>
          </a:prstGeom>
        </p:spPr>
        <p:txBody>
          <a:bodyPr bIns="91440" anchor="b" anchorCtr="0">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C5859C0-0A57-4421-B326-FFCD3C7C0472}" type="datetimeFigureOut">
              <a:rPr lang="el-GR" smtClean="0">
                <a:solidFill>
                  <a:srgbClr val="1F497D"/>
                </a:solidFill>
              </a:rPr>
              <a:pPr/>
              <a:t>3/7/2017</a:t>
            </a:fld>
            <a:endParaRPr lang="el-GR">
              <a:solidFill>
                <a:srgbClr val="1F497D"/>
              </a:solidFill>
            </a:endParaRPr>
          </a:p>
        </p:txBody>
      </p:sp>
      <p:sp>
        <p:nvSpPr>
          <p:cNvPr id="3" name="2 - Θέση υποσέλιδου"/>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l-GR">
              <a:solidFill>
                <a:srgbClr val="1F497D"/>
              </a:solidFill>
            </a:endParaRPr>
          </a:p>
        </p:txBody>
      </p:sp>
      <p:sp>
        <p:nvSpPr>
          <p:cNvPr id="23" name="22 - Θέση αριθμού διαφάνειας"/>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7AA3B41-5D30-4592-A899-45730B8DDA6A}" type="slidenum">
              <a:rPr lang="el-GR" smtClean="0"/>
              <a:pPr/>
              <a:t>‹#›</a:t>
            </a:fld>
            <a:endParaRPr lang="el-GR"/>
          </a:p>
        </p:txBody>
      </p:sp>
    </p:spTree>
    <p:extLst>
      <p:ext uri="{BB962C8B-B14F-4D97-AF65-F5344CB8AC3E}">
        <p14:creationId xmlns:p14="http://schemas.microsoft.com/office/powerpoint/2010/main" val="392695750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p:cover dir="l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7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21 - Θέση τίτλου"/>
          <p:cNvSpPr>
            <a:spLocks noGrp="1"/>
          </p:cNvSpPr>
          <p:nvPr>
            <p:ph type="title"/>
          </p:nvPr>
        </p:nvSpPr>
        <p:spPr>
          <a:xfrm>
            <a:off x="914400" y="274638"/>
            <a:ext cx="7772400" cy="1143000"/>
          </a:xfrm>
          <a:prstGeom prst="rect">
            <a:avLst/>
          </a:prstGeom>
        </p:spPr>
        <p:txBody>
          <a:bodyPr bIns="91440" anchor="b" anchorCtr="0">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C5859C0-0A57-4421-B326-FFCD3C7C0472}" type="datetimeFigureOut">
              <a:rPr lang="el-GR" smtClean="0">
                <a:solidFill>
                  <a:srgbClr val="1F497D"/>
                </a:solidFill>
              </a:rPr>
              <a:pPr/>
              <a:t>3/7/2017</a:t>
            </a:fld>
            <a:endParaRPr lang="el-GR">
              <a:solidFill>
                <a:srgbClr val="1F497D"/>
              </a:solidFill>
            </a:endParaRPr>
          </a:p>
        </p:txBody>
      </p:sp>
      <p:sp>
        <p:nvSpPr>
          <p:cNvPr id="3" name="2 - Θέση υποσέλιδου"/>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l-GR">
              <a:solidFill>
                <a:srgbClr val="1F497D"/>
              </a:solidFill>
            </a:endParaRPr>
          </a:p>
        </p:txBody>
      </p:sp>
      <p:sp>
        <p:nvSpPr>
          <p:cNvPr id="23" name="22 - Θέση αριθμού διαφάνειας"/>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7AA3B41-5D30-4592-A899-45730B8DDA6A}" type="slidenum">
              <a:rPr lang="el-GR" smtClean="0"/>
              <a:pPr/>
              <a:t>‹#›</a:t>
            </a:fld>
            <a:endParaRPr lang="el-GR"/>
          </a:p>
        </p:txBody>
      </p:sp>
    </p:spTree>
    <p:extLst>
      <p:ext uri="{BB962C8B-B14F-4D97-AF65-F5344CB8AC3E}">
        <p14:creationId xmlns:p14="http://schemas.microsoft.com/office/powerpoint/2010/main" val="374855724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over dir="l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8 - Ορθογώνιο"/>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lang="en-US">
              <a:solidFill>
                <a:prstClr val="white"/>
              </a:solidFill>
            </a:endParaRPr>
          </a:p>
        </p:txBody>
      </p:sp>
      <p:sp useBgFill="1">
        <p:nvSpPr>
          <p:cNvPr id="8" name="7 - Στρογγυλεμένο ορθογώνιο"/>
          <p:cNvSpPr/>
          <p:nvPr/>
        </p:nvSpPr>
        <p:spPr>
          <a:xfrm>
            <a:off x="64008" y="69755"/>
            <a:ext cx="9013372" cy="6693408"/>
          </a:xfrm>
          <a:prstGeom prst="roundRect">
            <a:avLst>
              <a:gd name="adj" fmla="val 4929"/>
            </a:avLst>
          </a:prstGeom>
          <a:ln w="6350" cap="sq" cmpd="sng" algn="ctr">
            <a:solidFill>
              <a:schemeClr val="tx1">
                <a:alpha val="100000"/>
              </a:schemeClr>
            </a:solidFill>
            <a:prstDash val="solid"/>
          </a:ln>
          <a:effectLst/>
        </p:spPr>
        <p:style>
          <a:lnRef idx="3">
            <a:schemeClr val="lt1"/>
          </a:lnRef>
          <a:fillRef idx="1001">
            <a:schemeClr val="lt1"/>
          </a:fillRef>
          <a:effectRef idx="1">
            <a:schemeClr val="accent1"/>
          </a:effectRef>
          <a:fontRef idx="minor">
            <a:schemeClr val="lt1"/>
          </a:fontRef>
        </p:style>
        <p:txBody>
          <a:bodyPr anchor="ctr"/>
          <a:lstStyle/>
          <a:p>
            <a:pPr algn="ctr"/>
            <a:endParaRPr lang="en-US">
              <a:solidFill>
                <a:prstClr val="white"/>
              </a:solidFill>
            </a:endParaRPr>
          </a:p>
        </p:txBody>
      </p:sp>
      <p:sp>
        <p:nvSpPr>
          <p:cNvPr id="22" name="21 - Θέση τίτλου"/>
          <p:cNvSpPr>
            <a:spLocks noGrp="1"/>
          </p:cNvSpPr>
          <p:nvPr>
            <p:ph type="title"/>
          </p:nvPr>
        </p:nvSpPr>
        <p:spPr>
          <a:xfrm>
            <a:off x="914400" y="274638"/>
            <a:ext cx="7772400" cy="1143000"/>
          </a:xfrm>
          <a:prstGeom prst="rect">
            <a:avLst/>
          </a:prstGeom>
        </p:spPr>
        <p:txBody>
          <a:bodyPr bIns="91440" anchor="b" anchorCtr="0">
            <a:normAutofit/>
          </a:bodyPr>
          <a:lstStyle/>
          <a:p>
            <a:r>
              <a:rPr kumimoji="0" lang="el-GR" smtClean="0"/>
              <a:t>Kλικ για επεξεργασία του τίτλου</a:t>
            </a:r>
            <a:endParaRPr kumimoji="0" lang="en-US"/>
          </a:p>
        </p:txBody>
      </p:sp>
      <p:sp>
        <p:nvSpPr>
          <p:cNvPr id="13" name="12 - Θέση κειμένου"/>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el-GR" smtClean="0"/>
              <a:t>Kλικ για επεξεργασία των στυλ του υποδείγματος</a:t>
            </a:r>
          </a:p>
          <a:p>
            <a:pPr lvl="1" eaLnBrk="1" latinLnBrk="0" hangingPunct="1"/>
            <a:r>
              <a:rPr kumimoji="0" lang="el-GR" smtClean="0"/>
              <a:t>Δεύτερου επιπέδου</a:t>
            </a:r>
          </a:p>
          <a:p>
            <a:pPr lvl="2" eaLnBrk="1" latinLnBrk="0" hangingPunct="1"/>
            <a:r>
              <a:rPr kumimoji="0" lang="el-GR" smtClean="0"/>
              <a:t>Τρίτου επιπέδου</a:t>
            </a:r>
          </a:p>
          <a:p>
            <a:pPr lvl="3" eaLnBrk="1" latinLnBrk="0" hangingPunct="1"/>
            <a:r>
              <a:rPr kumimoji="0" lang="el-GR" smtClean="0"/>
              <a:t>Τέταρτου επιπέδου</a:t>
            </a:r>
          </a:p>
          <a:p>
            <a:pPr lvl="4" eaLnBrk="1" latinLnBrk="0" hangingPunct="1"/>
            <a:r>
              <a:rPr kumimoji="0" lang="el-GR" smtClean="0"/>
              <a:t>Πέμπτου επιπέδου</a:t>
            </a:r>
            <a:endParaRPr kumimoji="0" lang="en-US"/>
          </a:p>
        </p:txBody>
      </p:sp>
      <p:sp>
        <p:nvSpPr>
          <p:cNvPr id="14" name="13 - Θέση ημερομηνίας"/>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6C5859C0-0A57-4421-B326-FFCD3C7C0472}" type="datetimeFigureOut">
              <a:rPr lang="el-GR" smtClean="0">
                <a:solidFill>
                  <a:srgbClr val="1F497D"/>
                </a:solidFill>
              </a:rPr>
              <a:pPr/>
              <a:t>3/7/2017</a:t>
            </a:fld>
            <a:endParaRPr lang="el-GR">
              <a:solidFill>
                <a:srgbClr val="1F497D"/>
              </a:solidFill>
            </a:endParaRPr>
          </a:p>
        </p:txBody>
      </p:sp>
      <p:sp>
        <p:nvSpPr>
          <p:cNvPr id="3" name="2 - Θέση υποσέλιδου"/>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lang="el-GR">
              <a:solidFill>
                <a:srgbClr val="1F497D"/>
              </a:solidFill>
            </a:endParaRPr>
          </a:p>
        </p:txBody>
      </p:sp>
      <p:sp>
        <p:nvSpPr>
          <p:cNvPr id="23" name="22 - Θέση αριθμού διαφάνειας"/>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F7AA3B41-5D30-4592-A899-45730B8DDA6A}" type="slidenum">
              <a:rPr lang="el-GR" smtClean="0"/>
              <a:pPr/>
              <a:t>‹#›</a:t>
            </a:fld>
            <a:endParaRPr lang="el-GR"/>
          </a:p>
        </p:txBody>
      </p:sp>
    </p:spTree>
    <p:extLst>
      <p:ext uri="{BB962C8B-B14F-4D97-AF65-F5344CB8AC3E}">
        <p14:creationId xmlns:p14="http://schemas.microsoft.com/office/powerpoint/2010/main" val="1580138467"/>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ransition>
    <p:cover dir="ld"/>
  </p:transition>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0"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0"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0"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0"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0"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0"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0"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0" sz="18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5.xml.rels><?xml version="1.0" encoding="UTF-8" standalone="yes"?>
<Relationships xmlns="http://schemas.openxmlformats.org/package/2006/relationships"><Relationship Id="rId2" Type="http://schemas.openxmlformats.org/officeDocument/2006/relationships/chart" Target="../charts/chart4.xml"/><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image" Target="../media/image16.emf"/><Relationship Id="rId1" Type="http://schemas.openxmlformats.org/officeDocument/2006/relationships/slideLayout" Target="../slideLayouts/slideLayout7.xml"/><Relationship Id="rId4" Type="http://schemas.openxmlformats.org/officeDocument/2006/relationships/image" Target="../media/image18.emf"/></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image" Target="../media/image20.emf"/><Relationship Id="rId1" Type="http://schemas.openxmlformats.org/officeDocument/2006/relationships/slideLayout" Target="../slideLayouts/slideLayout7.xml"/><Relationship Id="rId4" Type="http://schemas.openxmlformats.org/officeDocument/2006/relationships/image" Target="../media/image22.emf"/></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3.xml"/><Relationship Id="rId5" Type="http://schemas.openxmlformats.org/officeDocument/2006/relationships/image" Target="../media/image6.png"/><Relationship Id="rId4"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image" Target="../media/image7.png"/><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24.xml"/><Relationship Id="rId5" Type="http://schemas.openxmlformats.org/officeDocument/2006/relationships/image" Target="../media/image10.png"/><Relationship Id="rId4" Type="http://schemas.openxmlformats.org/officeDocument/2006/relationships/image" Target="../media/image9.png"/></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a:xfrm>
            <a:off x="142844" y="3200400"/>
            <a:ext cx="8858312" cy="3657600"/>
          </a:xfrm>
        </p:spPr>
        <p:txBody>
          <a:bodyPr>
            <a:normAutofit/>
          </a:bodyPr>
          <a:lstStyle/>
          <a:p>
            <a:r>
              <a:rPr lang="el-GR" sz="1800" b="1" dirty="0" smtClean="0"/>
              <a:t>Χρηματοοικονομική&amp; στατιστική ανάλυση της εταιρίας </a:t>
            </a:r>
            <a:r>
              <a:rPr lang="en-US" sz="1800" b="1" dirty="0" smtClean="0">
                <a:latin typeface="Cambria" pitchFamily="18" charset="0"/>
              </a:rPr>
              <a:t>FIBRAN</a:t>
            </a:r>
            <a:r>
              <a:rPr lang="el-GR" sz="1800" b="1" dirty="0" smtClean="0"/>
              <a:t> Α.Ε. σε περιόδους οικονομικής κρίσης.</a:t>
            </a:r>
          </a:p>
          <a:p>
            <a:endParaRPr lang="el-GR" sz="1800" b="1" dirty="0" smtClean="0"/>
          </a:p>
          <a:p>
            <a:r>
              <a:rPr lang="en-US" sz="1800" b="1" dirty="0" smtClean="0"/>
              <a:t> </a:t>
            </a:r>
            <a:r>
              <a:rPr lang="el-GR" sz="1800" b="1" dirty="0" smtClean="0">
                <a:latin typeface="Cambria" pitchFamily="18" charset="0"/>
              </a:rPr>
              <a:t>Ονοματεπώνυμο σπουδάστριας: Π</a:t>
            </a:r>
            <a:r>
              <a:rPr lang="el-GR" sz="1800" b="1" dirty="0" smtClean="0"/>
              <a:t>λιάτσικα Άννα</a:t>
            </a:r>
          </a:p>
          <a:p>
            <a:endParaRPr lang="el-GR" sz="1800" b="1" dirty="0" smtClean="0"/>
          </a:p>
          <a:p>
            <a:endParaRPr lang="el-GR" sz="1800" b="1" dirty="0" smtClean="0"/>
          </a:p>
          <a:p>
            <a:r>
              <a:rPr lang="el-GR" sz="1800" b="1" dirty="0" smtClean="0"/>
              <a:t>Επιβλέπων καθηγητής: Παντελίδης Παναγιώτης</a:t>
            </a:r>
          </a:p>
          <a:p>
            <a:endParaRPr lang="el-GR" dirty="0" smtClean="0"/>
          </a:p>
          <a:p>
            <a:r>
              <a:rPr lang="el-GR" sz="1800" b="1" dirty="0" smtClean="0"/>
              <a:t>Σέρρες</a:t>
            </a:r>
            <a:r>
              <a:rPr lang="el-GR" sz="1800" b="1" dirty="0"/>
              <a:t>, </a:t>
            </a:r>
            <a:r>
              <a:rPr lang="el-GR" sz="1800" b="1" dirty="0" smtClean="0"/>
              <a:t>Ιούλιος 2017</a:t>
            </a:r>
            <a:endParaRPr lang="el-GR" sz="1800" b="1" dirty="0"/>
          </a:p>
        </p:txBody>
      </p:sp>
      <p:sp>
        <p:nvSpPr>
          <p:cNvPr id="2" name="Τίτλος 1"/>
          <p:cNvSpPr>
            <a:spLocks noGrp="1"/>
          </p:cNvSpPr>
          <p:nvPr>
            <p:ph type="ctrTitle"/>
          </p:nvPr>
        </p:nvSpPr>
        <p:spPr>
          <a:xfrm>
            <a:off x="428596" y="1571612"/>
            <a:ext cx="8229600" cy="1475781"/>
          </a:xfrm>
        </p:spPr>
        <p:txBody>
          <a:bodyPr>
            <a:noAutofit/>
          </a:bodyPr>
          <a:lstStyle/>
          <a:p>
            <a:r>
              <a:rPr lang="el-GR" sz="2000" dirty="0" smtClean="0">
                <a:solidFill>
                  <a:schemeClr val="bg1"/>
                </a:solidFill>
              </a:rPr>
              <a:t>ΤΕΧΝΟΛΟΓΙΚΟ ΕΚΠΑΙ∆ΕΥΤΙΚΟ Ι∆ΡΥΜΑ (ΤΕΙ) ΣΕΡΡΩΝ</a:t>
            </a:r>
            <a:r>
              <a:rPr lang="en-US" sz="2000" dirty="0">
                <a:solidFill>
                  <a:schemeClr val="bg1"/>
                </a:solidFill>
              </a:rPr>
              <a:t/>
            </a:r>
            <a:br>
              <a:rPr lang="en-US" sz="2000" dirty="0">
                <a:solidFill>
                  <a:schemeClr val="bg1"/>
                </a:solidFill>
              </a:rPr>
            </a:br>
            <a:r>
              <a:rPr lang="el-GR" sz="2000" dirty="0" smtClean="0">
                <a:solidFill>
                  <a:schemeClr val="bg1"/>
                </a:solidFill>
              </a:rPr>
              <a:t>ΔΙΟΙΚΗΣΗΣ ΕΠΙΧΕΙΡΗΣΕΩΝ</a:t>
            </a:r>
            <a:br>
              <a:rPr lang="el-GR" sz="2000" dirty="0" smtClean="0">
                <a:solidFill>
                  <a:schemeClr val="bg1"/>
                </a:solidFill>
              </a:rPr>
            </a:br>
            <a:r>
              <a:rPr lang="el-GR" sz="2000" dirty="0" smtClean="0">
                <a:solidFill>
                  <a:schemeClr val="bg1"/>
                </a:solidFill>
              </a:rPr>
              <a:t>ΠΡΟΓΡΑΜΜΑ ΜΕΤΑΠΤΥΧΙΑΚΩΝ ΣΠΟΥ∆ΩΝ ΣΤΗ «ΔΙΟΙΚΗΣΗ ΕΠΙΧΕΙΡΗΣΕΩΝ»</a:t>
            </a:r>
            <a:br>
              <a:rPr lang="el-GR" sz="2000" dirty="0" smtClean="0">
                <a:solidFill>
                  <a:schemeClr val="bg1"/>
                </a:solidFill>
              </a:rPr>
            </a:br>
            <a:r>
              <a:rPr lang="el-GR" sz="2000" dirty="0" smtClean="0">
                <a:solidFill>
                  <a:schemeClr val="bg1"/>
                </a:solidFill>
              </a:rPr>
              <a:t>ΚΑΤΕΥΘΥΝΣΗ: ΚΟΣΤΟΛΟΓΗΣΗ &amp; ΕΛΕΓΚΤΙΚΗ</a:t>
            </a:r>
            <a:br>
              <a:rPr lang="el-GR" sz="2000" dirty="0" smtClean="0">
                <a:solidFill>
                  <a:schemeClr val="bg1"/>
                </a:solidFill>
              </a:rPr>
            </a:br>
            <a:endParaRPr lang="el-GR" sz="2000" dirty="0">
              <a:solidFill>
                <a:schemeClr val="bg1"/>
              </a:solidFill>
              <a:latin typeface="Times New Roman" pitchFamily="18" charset="0"/>
              <a:cs typeface="Times New Roman" pitchFamily="18" charset="0"/>
            </a:endParaRPr>
          </a:p>
        </p:txBody>
      </p:sp>
      <p:pic>
        <p:nvPicPr>
          <p:cNvPr id="4" name="3 - Εικόνα"/>
          <p:cNvPicPr/>
          <p:nvPr/>
        </p:nvPicPr>
        <p:blipFill>
          <a:blip r:embed="rId2">
            <a:extLst>
              <a:ext uri="{28A0092B-C50C-407E-A947-70E740481C1C}">
                <a14:useLocalDpi xmlns:a14="http://schemas.microsoft.com/office/drawing/2010/main" val="0"/>
              </a:ext>
            </a:extLst>
          </a:blip>
          <a:srcRect/>
          <a:stretch>
            <a:fillRect/>
          </a:stretch>
        </p:blipFill>
        <p:spPr bwMode="auto">
          <a:xfrm>
            <a:off x="3571868" y="142852"/>
            <a:ext cx="1828800" cy="1256030"/>
          </a:xfrm>
          <a:prstGeom prst="roundRect">
            <a:avLst/>
          </a:prstGeom>
          <a:noFill/>
          <a:ln>
            <a:solidFill>
              <a:schemeClr val="tx1"/>
            </a:solidFill>
          </a:ln>
        </p:spPr>
      </p:pic>
    </p:spTree>
    <p:extLst>
      <p:ext uri="{BB962C8B-B14F-4D97-AF65-F5344CB8AC3E}">
        <p14:creationId xmlns:p14="http://schemas.microsoft.com/office/powerpoint/2010/main" val="1253275294"/>
      </p:ext>
    </p:extLst>
  </p:cSld>
  <p:clrMapOvr>
    <a:masterClrMapping/>
  </p:clrMapOvr>
  <p:transition>
    <p:cover dir="ld"/>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0"/>
            <a:ext cx="8229600" cy="836712"/>
          </a:xfrm>
        </p:spPr>
        <p:txBody>
          <a:bodyPr>
            <a:normAutofit/>
          </a:bodyPr>
          <a:lstStyle/>
          <a:p>
            <a:r>
              <a:rPr lang="el-GR" sz="3200" b="1" dirty="0" smtClean="0">
                <a:solidFill>
                  <a:schemeClr val="tx2"/>
                </a:solidFill>
              </a:rPr>
              <a:t>Αποτελέσματα Δεικτών Δραστηριότητας</a:t>
            </a:r>
            <a:endParaRPr lang="el-GR" sz="3200" b="1" dirty="0">
              <a:solidFill>
                <a:schemeClr val="tx2"/>
              </a:solidFill>
            </a:endParaRPr>
          </a:p>
        </p:txBody>
      </p:sp>
      <p:sp>
        <p:nvSpPr>
          <p:cNvPr id="3" name="TextBox 2"/>
          <p:cNvSpPr txBox="1"/>
          <p:nvPr/>
        </p:nvSpPr>
        <p:spPr>
          <a:xfrm>
            <a:off x="1043608" y="980728"/>
            <a:ext cx="6912768" cy="5355312"/>
          </a:xfrm>
          <a:prstGeom prst="rect">
            <a:avLst/>
          </a:prstGeom>
          <a:noFill/>
        </p:spPr>
        <p:txBody>
          <a:bodyPr wrap="square" rtlCol="0">
            <a:spAutoFit/>
          </a:bodyPr>
          <a:lstStyle/>
          <a:p>
            <a:pPr marL="342900" indent="-342900">
              <a:buFont typeface="+mj-lt"/>
              <a:buAutoNum type="arabicPeriod"/>
            </a:pPr>
            <a:r>
              <a:rPr lang="el-GR" b="1" u="sng" dirty="0" smtClean="0"/>
              <a:t>Κυκλοφοριακή Ταχύτητα Εισπράξεων:</a:t>
            </a:r>
          </a:p>
          <a:p>
            <a:pPr marL="342900" indent="-342900">
              <a:buFont typeface="Arial" pitchFamily="34" charset="0"/>
              <a:buChar char="•"/>
            </a:pPr>
            <a:r>
              <a:rPr lang="el-GR" dirty="0" smtClean="0"/>
              <a:t>Έτη 2000 τιμή στο 2 (μπορεί να καλύψει έως και 2 φορές τους λογαριασμούς της</a:t>
            </a:r>
          </a:p>
          <a:p>
            <a:pPr marL="342900" indent="-342900">
              <a:buFont typeface="Arial" pitchFamily="34" charset="0"/>
              <a:buChar char="•"/>
            </a:pPr>
            <a:r>
              <a:rPr lang="el-GR" dirty="0" smtClean="0"/>
              <a:t>Έτη 2001-2013 συνεχόμενη πτωτική πορεία </a:t>
            </a:r>
          </a:p>
          <a:p>
            <a:pPr marL="342900" indent="-342900">
              <a:buFont typeface="Arial" pitchFamily="34" charset="0"/>
              <a:buChar char="•"/>
            </a:pPr>
            <a:r>
              <a:rPr lang="el-GR" dirty="0" smtClean="0"/>
              <a:t>Έτη 2013-2014 τιμή ίση με 1</a:t>
            </a:r>
          </a:p>
          <a:p>
            <a:pPr marL="342900" indent="-342900">
              <a:buFont typeface="Arial" pitchFamily="34" charset="0"/>
              <a:buChar char="•"/>
            </a:pPr>
            <a:r>
              <a:rPr lang="el-GR" dirty="0" smtClean="0"/>
              <a:t>Έτη 2015 άνοδος </a:t>
            </a:r>
          </a:p>
          <a:p>
            <a:pPr marL="342900" indent="-342900">
              <a:buFont typeface="Arial" pitchFamily="34" charset="0"/>
              <a:buChar char="•"/>
            </a:pPr>
            <a:endParaRPr lang="el-GR" dirty="0"/>
          </a:p>
          <a:p>
            <a:endParaRPr lang="el-GR" dirty="0" smtClean="0"/>
          </a:p>
          <a:p>
            <a:r>
              <a:rPr lang="el-GR" b="1" u="sng" dirty="0" smtClean="0"/>
              <a:t>2. Κυκλοφοριακή Ταχύτητα Ενεργητικού:</a:t>
            </a:r>
          </a:p>
          <a:p>
            <a:pPr marL="285750" indent="-285750">
              <a:buFont typeface="Arial" pitchFamily="34" charset="0"/>
              <a:buChar char="•"/>
            </a:pPr>
            <a:r>
              <a:rPr lang="el-GR" dirty="0" smtClean="0"/>
              <a:t>Έτη 2000 τιμή ίση με 1 ευρώ (1€ επένδυσης = 1€ μέσω της δραστηριότητας</a:t>
            </a:r>
          </a:p>
          <a:p>
            <a:pPr marL="285750" indent="-285750">
              <a:buFont typeface="Arial" pitchFamily="34" charset="0"/>
              <a:buChar char="•"/>
            </a:pPr>
            <a:r>
              <a:rPr lang="el-GR" dirty="0" smtClean="0"/>
              <a:t>Έτη 2001-2014 σημαντική πτώση </a:t>
            </a:r>
          </a:p>
          <a:p>
            <a:pPr marL="285750" indent="-285750">
              <a:buFont typeface="Arial" pitchFamily="34" charset="0"/>
              <a:buChar char="•"/>
            </a:pPr>
            <a:r>
              <a:rPr lang="el-GR" dirty="0" smtClean="0"/>
              <a:t>Έτη 2015 μικρή άνοδος</a:t>
            </a:r>
          </a:p>
          <a:p>
            <a:pPr marL="285750" indent="-285750">
              <a:buFont typeface="Arial" pitchFamily="34" charset="0"/>
              <a:buChar char="•"/>
            </a:pPr>
            <a:endParaRPr lang="el-GR" dirty="0"/>
          </a:p>
          <a:p>
            <a:endParaRPr lang="el-GR" dirty="0" smtClean="0"/>
          </a:p>
          <a:p>
            <a:r>
              <a:rPr lang="el-GR" b="1" u="sng" dirty="0" smtClean="0"/>
              <a:t>3. Κυκλοφοριακή Ταχύτητα Αποθεμάτων:</a:t>
            </a:r>
          </a:p>
          <a:p>
            <a:pPr marL="285750" indent="-285750">
              <a:buFont typeface="Arial" pitchFamily="34" charset="0"/>
              <a:buChar char="•"/>
            </a:pPr>
            <a:r>
              <a:rPr lang="el-GR" dirty="0" smtClean="0"/>
              <a:t>Έτη 2000-2013 πτωτική πορεία </a:t>
            </a:r>
          </a:p>
          <a:p>
            <a:pPr marL="285750" indent="-285750">
              <a:buFont typeface="Arial" pitchFamily="34" charset="0"/>
              <a:buChar char="•"/>
            </a:pPr>
            <a:r>
              <a:rPr lang="el-GR" dirty="0"/>
              <a:t>Έ</a:t>
            </a:r>
            <a:r>
              <a:rPr lang="el-GR" dirty="0" smtClean="0"/>
              <a:t>τη 2014-2015 μικρή άνοδος</a:t>
            </a:r>
          </a:p>
          <a:p>
            <a:r>
              <a:rPr lang="el-GR" b="1" u="sng" dirty="0" smtClean="0"/>
              <a:t> </a:t>
            </a:r>
            <a:endParaRPr lang="el-GR" b="1" u="sng" dirty="0"/>
          </a:p>
        </p:txBody>
      </p:sp>
    </p:spTree>
    <p:extLst>
      <p:ext uri="{BB962C8B-B14F-4D97-AF65-F5344CB8AC3E}">
        <p14:creationId xmlns:p14="http://schemas.microsoft.com/office/powerpoint/2010/main" val="3207204541"/>
      </p:ext>
    </p:extLst>
  </p:cSld>
  <p:clrMapOvr>
    <a:masterClrMapping/>
  </p:clrMapOvr>
  <p:transition>
    <p:cover dir="ld"/>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282" y="274638"/>
            <a:ext cx="8472518" cy="654032"/>
          </a:xfrm>
        </p:spPr>
        <p:txBody>
          <a:bodyPr>
            <a:normAutofit fontScale="90000"/>
          </a:bodyPr>
          <a:lstStyle/>
          <a:p>
            <a:pPr algn="ctr"/>
            <a:r>
              <a:rPr lang="el-GR" sz="3200" b="1" dirty="0" smtClean="0">
                <a:latin typeface="+mn-lt"/>
              </a:rPr>
              <a:t>Κατηγορίες Αριθμοδεικτών Αποδοτικότητας</a:t>
            </a:r>
            <a:endParaRPr lang="el-GR" sz="3200" b="1" dirty="0">
              <a:latin typeface="+mn-lt"/>
            </a:endParaRPr>
          </a:p>
        </p:txBody>
      </p:sp>
      <p:sp>
        <p:nvSpPr>
          <p:cNvPr id="3" name="2 - Θέση περιεχομένου"/>
          <p:cNvSpPr>
            <a:spLocks noGrp="1"/>
          </p:cNvSpPr>
          <p:nvPr>
            <p:ph sz="quarter" idx="1"/>
          </p:nvPr>
        </p:nvSpPr>
        <p:spPr>
          <a:xfrm>
            <a:off x="142844" y="928670"/>
            <a:ext cx="8543956" cy="5091130"/>
          </a:xfrm>
        </p:spPr>
        <p:txBody>
          <a:bodyPr>
            <a:normAutofit/>
          </a:bodyPr>
          <a:lstStyle/>
          <a:p>
            <a:pPr marL="0" indent="0" algn="just" fontAlgn="base">
              <a:spcBef>
                <a:spcPct val="0"/>
              </a:spcBef>
              <a:spcAft>
                <a:spcPct val="0"/>
              </a:spcAft>
              <a:buClrTx/>
              <a:buSzTx/>
              <a:buNone/>
            </a:pPr>
            <a:r>
              <a:rPr lang="el-GR" sz="2000" dirty="0" smtClean="0"/>
              <a:t>Αριθμοδείκτες Αποδοτικότητας (</a:t>
            </a:r>
            <a:r>
              <a:rPr lang="en-US" sz="2000" dirty="0" smtClean="0"/>
              <a:t>Profitability ratios</a:t>
            </a:r>
            <a:r>
              <a:rPr lang="el-GR" sz="2000" dirty="0" smtClean="0"/>
              <a:t>). Με αυτούς που μετράται η αποδοτικότητα της επιχειρήσεως, η δυναμικότητα των κερδών της και η ικανότητα της διοικήσεως της. Με άλλα λόγια οι αριθμοδείκτες αποδοτικότητας μετρούν το βαθμό επιτυχίας ή αποτυχίας μιας επιχειρήσεως σε δεδομένη χρονική περίοδο.</a:t>
            </a: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r>
              <a:rPr lang="el-GR" sz="1900" dirty="0" smtClean="0">
                <a:ea typeface="Times New Roman" pitchFamily="18" charset="0"/>
                <a:cs typeface="Times New Roman" pitchFamily="18" charset="0"/>
              </a:rPr>
              <a:t>Δείκτης Αποδοτικότητας Ιδίων Κεφαλαίων</a:t>
            </a:r>
          </a:p>
          <a:p>
            <a:pPr marL="0" lvl="0" indent="0" algn="just" fontAlgn="base">
              <a:spcBef>
                <a:spcPct val="0"/>
              </a:spcBef>
              <a:spcAft>
                <a:spcPct val="0"/>
              </a:spcAft>
              <a:buClrTx/>
              <a:buSzTx/>
              <a:buFont typeface="Arial" pitchFamily="34" charset="0"/>
              <a:buChar char="•"/>
            </a:pPr>
            <a:endParaRPr lang="el-GR" sz="1900" dirty="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r>
              <a:rPr lang="el-GR" sz="1900" dirty="0" smtClean="0">
                <a:ea typeface="Times New Roman" pitchFamily="18" charset="0"/>
                <a:cs typeface="Times New Roman" pitchFamily="18" charset="0"/>
              </a:rPr>
              <a:t>Δείκτης Αποδοτικότητας Ενεργητικού </a:t>
            </a:r>
          </a:p>
          <a:p>
            <a:pPr marL="0" lvl="0" indent="0" algn="just" fontAlgn="base">
              <a:spcBef>
                <a:spcPct val="0"/>
              </a:spcBef>
              <a:spcAft>
                <a:spcPct val="0"/>
              </a:spcAft>
              <a:buClrTx/>
              <a:buSzTx/>
              <a:buFont typeface="Arial" pitchFamily="34" charset="0"/>
              <a:buChar char="•"/>
            </a:pPr>
            <a:endParaRPr lang="el-GR" sz="1900" dirty="0" smtClean="0">
              <a:cs typeface="Arial" pitchFamily="34" charset="0"/>
            </a:endParaRPr>
          </a:p>
          <a:p>
            <a:endParaRPr lang="el-GR" sz="1900" dirty="0"/>
          </a:p>
        </p:txBody>
      </p:sp>
      <mc:AlternateContent xmlns:mc="http://schemas.openxmlformats.org/markup-compatibility/2006" xmlns:a14="http://schemas.microsoft.com/office/drawing/2010/main">
        <mc:Choice Requires="a14">
          <p:sp>
            <p:nvSpPr>
              <p:cNvPr id="4" name="Ορθογώνιο 3"/>
              <p:cNvSpPr/>
              <p:nvPr/>
            </p:nvSpPr>
            <p:spPr>
              <a:xfrm>
                <a:off x="323528" y="3488757"/>
                <a:ext cx="813690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Αριθμοδείκτης</m:t>
                      </m:r>
                      <m:r>
                        <a:rPr lang="el-GR" b="0" i="0" smtClean="0">
                          <a:latin typeface="Cambria Math"/>
                        </a:rPr>
                        <m:t> </m:t>
                      </m:r>
                      <m:r>
                        <m:rPr>
                          <m:sty m:val="p"/>
                        </m:rPr>
                        <a:rPr lang="el-GR" b="0" i="0" smtClean="0">
                          <a:latin typeface="Cambria Math"/>
                        </a:rPr>
                        <m:t>Απόδοσης</m:t>
                      </m:r>
                      <m:r>
                        <a:rPr lang="el-GR" b="0" i="0" smtClean="0">
                          <a:latin typeface="Cambria Math"/>
                        </a:rPr>
                        <m:t> </m:t>
                      </m:r>
                      <m:r>
                        <m:rPr>
                          <m:sty m:val="p"/>
                        </m:rPr>
                        <a:rPr lang="el-GR" b="0" i="0" smtClean="0">
                          <a:latin typeface="Cambria Math"/>
                        </a:rPr>
                        <m:t>Ιδίων</m:t>
                      </m:r>
                      <m:r>
                        <a:rPr lang="el-GR" b="0" i="0" smtClean="0">
                          <a:latin typeface="Cambria Math"/>
                        </a:rPr>
                        <m:t> </m:t>
                      </m:r>
                      <m:r>
                        <m:rPr>
                          <m:sty m:val="p"/>
                        </m:rPr>
                        <a:rPr lang="el-GR" b="0" i="0" smtClean="0">
                          <a:latin typeface="Cambria Math"/>
                        </a:rPr>
                        <m:t>Κεφαλαίων</m:t>
                      </m:r>
                      <m:r>
                        <a:rPr lang="el-GR" b="0" i="1" smtClean="0">
                          <a:latin typeface="Cambria Math"/>
                          <a:ea typeface="Cambria Math"/>
                        </a:rPr>
                        <m:t>=100 </m:t>
                      </m:r>
                      <m:r>
                        <m:rPr>
                          <m:sty m:val="p"/>
                        </m:rPr>
                        <a:rPr lang="en-US" b="0" i="0" smtClean="0">
                          <a:latin typeface="Cambria Math"/>
                          <a:ea typeface="Cambria Math"/>
                        </a:rPr>
                        <m:t>x</m:t>
                      </m:r>
                      <m:r>
                        <a:rPr lang="en-US" b="0" i="1" smtClean="0">
                          <a:latin typeface="Cambria Math"/>
                          <a:ea typeface="Cambria Math"/>
                        </a:rPr>
                        <m:t> </m:t>
                      </m:r>
                      <m:f>
                        <m:fPr>
                          <m:ctrlPr>
                            <a:rPr lang="el-GR" b="0" i="1" smtClean="0">
                              <a:latin typeface="Cambria Math"/>
                              <a:ea typeface="Cambria Math"/>
                            </a:rPr>
                          </m:ctrlPr>
                        </m:fPr>
                        <m:num>
                          <m:r>
                            <m:rPr>
                              <m:sty m:val="p"/>
                            </m:rPr>
                            <a:rPr lang="el-GR" b="0" i="0" smtClean="0">
                              <a:latin typeface="Cambria Math"/>
                              <a:ea typeface="Cambria Math"/>
                            </a:rPr>
                            <m:t>Καθαρά</m:t>
                          </m:r>
                          <m:r>
                            <a:rPr lang="el-GR" b="0" i="0" smtClean="0">
                              <a:latin typeface="Cambria Math"/>
                              <a:ea typeface="Cambria Math"/>
                            </a:rPr>
                            <m:t> </m:t>
                          </m:r>
                          <m:r>
                            <m:rPr>
                              <m:sty m:val="p"/>
                            </m:rPr>
                            <a:rPr lang="el-GR" b="0" i="0" smtClean="0">
                              <a:latin typeface="Cambria Math"/>
                              <a:ea typeface="Cambria Math"/>
                            </a:rPr>
                            <m:t>Κέρδη</m:t>
                          </m:r>
                          <m:r>
                            <a:rPr lang="el-GR" b="0" i="0" smtClean="0">
                              <a:latin typeface="Cambria Math"/>
                              <a:ea typeface="Cambria Math"/>
                            </a:rPr>
                            <m:t> </m:t>
                          </m:r>
                          <m:r>
                            <m:rPr>
                              <m:sty m:val="p"/>
                            </m:rPr>
                            <a:rPr lang="el-GR" b="0" i="0" smtClean="0">
                              <a:latin typeface="Cambria Math"/>
                              <a:ea typeface="Cambria Math"/>
                            </a:rPr>
                            <m:t>Χρήσης</m:t>
                          </m:r>
                        </m:num>
                        <m:den>
                          <m:r>
                            <m:rPr>
                              <m:sty m:val="p"/>
                            </m:rPr>
                            <a:rPr lang="el-GR" b="0" i="0" smtClean="0">
                              <a:latin typeface="Cambria Math"/>
                              <a:ea typeface="Cambria Math"/>
                            </a:rPr>
                            <m:t>Σύνολο</m:t>
                          </m:r>
                          <m:r>
                            <a:rPr lang="el-GR" b="0" i="0" smtClean="0">
                              <a:latin typeface="Cambria Math"/>
                              <a:ea typeface="Cambria Math"/>
                            </a:rPr>
                            <m:t> </m:t>
                          </m:r>
                          <m:r>
                            <m:rPr>
                              <m:sty m:val="p"/>
                            </m:rPr>
                            <a:rPr lang="el-GR" b="0" i="0" smtClean="0">
                              <a:latin typeface="Cambria Math"/>
                              <a:ea typeface="Cambria Math"/>
                            </a:rPr>
                            <m:t>Ιδ</m:t>
                          </m:r>
                          <m:r>
                            <a:rPr lang="el-GR" b="0" i="1" smtClean="0">
                              <a:latin typeface="Cambria Math"/>
                              <a:ea typeface="Cambria Math"/>
                            </a:rPr>
                            <m:t>𝜄𝜔𝜈</m:t>
                          </m:r>
                          <m:r>
                            <a:rPr lang="el-GR" b="0" i="1" smtClean="0">
                              <a:latin typeface="Cambria Math"/>
                              <a:ea typeface="Cambria Math"/>
                            </a:rPr>
                            <m:t> </m:t>
                          </m:r>
                          <m:r>
                            <m:rPr>
                              <m:sty m:val="p"/>
                            </m:rPr>
                            <a:rPr lang="el-GR" b="0" i="0" smtClean="0">
                              <a:latin typeface="Cambria Math"/>
                              <a:ea typeface="Cambria Math"/>
                            </a:rPr>
                            <m:t>Κεφαλ</m:t>
                          </m:r>
                          <m:r>
                            <a:rPr lang="el-GR" b="0" i="1" smtClean="0">
                              <a:latin typeface="Cambria Math"/>
                              <a:ea typeface="Cambria Math"/>
                            </a:rPr>
                            <m:t>𝛼𝜄𝜔𝜈</m:t>
                          </m:r>
                        </m:den>
                      </m:f>
                    </m:oMath>
                  </m:oMathPara>
                </a14:m>
                <a:endParaRPr lang="el-GR" dirty="0"/>
              </a:p>
            </p:txBody>
          </p:sp>
        </mc:Choice>
        <mc:Fallback xmlns="">
          <p:sp>
            <p:nvSpPr>
              <p:cNvPr id="4" name="Ορθογώνιο 3"/>
              <p:cNvSpPr>
                <a:spLocks noRot="1" noChangeAspect="1" noMove="1" noResize="1" noEditPoints="1" noAdjustHandles="1" noChangeArrowheads="1" noChangeShapeType="1" noTextEdit="1"/>
              </p:cNvSpPr>
              <p:nvPr/>
            </p:nvSpPr>
            <p:spPr>
              <a:xfrm>
                <a:off x="323528" y="3488757"/>
                <a:ext cx="8136904" cy="936104"/>
              </a:xfrm>
              <a:prstGeom prst="rect">
                <a:avLst/>
              </a:prstGeom>
              <a:blipFill rotWithShape="1">
                <a:blip r:embed="rId2"/>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5" name="Ορθογώνιο 4"/>
              <p:cNvSpPr/>
              <p:nvPr/>
            </p:nvSpPr>
            <p:spPr>
              <a:xfrm>
                <a:off x="323528" y="5077152"/>
                <a:ext cx="8136904"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Αριθμοδείκτης</m:t>
                      </m:r>
                      <m:r>
                        <a:rPr lang="el-GR" b="0" i="0" smtClean="0">
                          <a:latin typeface="Cambria Math"/>
                        </a:rPr>
                        <m:t> </m:t>
                      </m:r>
                      <m:r>
                        <m:rPr>
                          <m:sty m:val="p"/>
                        </m:rPr>
                        <a:rPr lang="el-GR" b="0" i="0" smtClean="0">
                          <a:latin typeface="Cambria Math"/>
                        </a:rPr>
                        <m:t>Απόδοσης</m:t>
                      </m:r>
                      <m:r>
                        <a:rPr lang="el-GR" b="0" i="0" smtClean="0">
                          <a:latin typeface="Cambria Math"/>
                        </a:rPr>
                        <m:t> </m:t>
                      </m:r>
                      <m:r>
                        <m:rPr>
                          <m:sty m:val="p"/>
                        </m:rPr>
                        <a:rPr lang="el-GR" b="0" i="0" smtClean="0">
                          <a:latin typeface="Cambria Math"/>
                        </a:rPr>
                        <m:t>Ενεργητικού</m:t>
                      </m:r>
                      <m:r>
                        <a:rPr lang="el-GR" b="0" i="1" smtClean="0">
                          <a:latin typeface="Cambria Math"/>
                          <a:ea typeface="Cambria Math"/>
                        </a:rPr>
                        <m:t>=100 </m:t>
                      </m:r>
                      <m:r>
                        <a:rPr lang="en-US" b="0" i="1" smtClean="0">
                          <a:latin typeface="Cambria Math"/>
                          <a:ea typeface="Cambria Math"/>
                        </a:rPr>
                        <m:t>𝑥</m:t>
                      </m:r>
                      <m:f>
                        <m:fPr>
                          <m:ctrlPr>
                            <a:rPr lang="el-GR" b="0" i="1" smtClean="0">
                              <a:latin typeface="Cambria Math"/>
                              <a:ea typeface="Cambria Math"/>
                            </a:rPr>
                          </m:ctrlPr>
                        </m:fPr>
                        <m:num>
                          <m:r>
                            <m:rPr>
                              <m:sty m:val="p"/>
                            </m:rPr>
                            <a:rPr lang="el-GR" b="0" i="0" smtClean="0">
                              <a:latin typeface="Cambria Math"/>
                              <a:ea typeface="Cambria Math"/>
                            </a:rPr>
                            <m:t>Καθαρά</m:t>
                          </m:r>
                          <m:r>
                            <a:rPr lang="el-GR" b="0" i="0" smtClean="0">
                              <a:latin typeface="Cambria Math"/>
                              <a:ea typeface="Cambria Math"/>
                            </a:rPr>
                            <m:t> </m:t>
                          </m:r>
                          <m:r>
                            <m:rPr>
                              <m:sty m:val="p"/>
                            </m:rPr>
                            <a:rPr lang="el-GR" b="0" i="0" smtClean="0">
                              <a:latin typeface="Cambria Math"/>
                              <a:ea typeface="Cambria Math"/>
                            </a:rPr>
                            <m:t>Κέρδη</m:t>
                          </m:r>
                          <m:r>
                            <a:rPr lang="el-GR" b="0" i="0" smtClean="0">
                              <a:latin typeface="Cambria Math"/>
                              <a:ea typeface="Cambria Math"/>
                            </a:rPr>
                            <m:t> </m:t>
                          </m:r>
                          <m:r>
                            <m:rPr>
                              <m:sty m:val="p"/>
                            </m:rPr>
                            <a:rPr lang="el-GR" b="0" i="0" smtClean="0">
                              <a:latin typeface="Cambria Math"/>
                              <a:ea typeface="Cambria Math"/>
                            </a:rPr>
                            <m:t>Χρήσης</m:t>
                          </m:r>
                        </m:num>
                        <m:den>
                          <m:r>
                            <m:rPr>
                              <m:sty m:val="p"/>
                            </m:rPr>
                            <a:rPr lang="el-GR" b="0" i="0" smtClean="0">
                              <a:latin typeface="Cambria Math"/>
                              <a:ea typeface="Cambria Math"/>
                            </a:rPr>
                            <m:t>Σύνολο</m:t>
                          </m:r>
                          <m:r>
                            <a:rPr lang="el-GR" b="0" i="0" smtClean="0">
                              <a:latin typeface="Cambria Math"/>
                              <a:ea typeface="Cambria Math"/>
                            </a:rPr>
                            <m:t> </m:t>
                          </m:r>
                          <m:r>
                            <m:rPr>
                              <m:sty m:val="p"/>
                            </m:rPr>
                            <a:rPr lang="el-GR" b="0" i="0" smtClean="0">
                              <a:latin typeface="Cambria Math"/>
                              <a:ea typeface="Cambria Math"/>
                            </a:rPr>
                            <m:t>Ενεργητικού</m:t>
                          </m:r>
                        </m:den>
                      </m:f>
                    </m:oMath>
                  </m:oMathPara>
                </a14:m>
                <a:endParaRPr lang="el-GR" dirty="0"/>
              </a:p>
            </p:txBody>
          </p:sp>
        </mc:Choice>
        <mc:Fallback xmlns="">
          <p:sp>
            <p:nvSpPr>
              <p:cNvPr id="5" name="Ορθογώνιο 4"/>
              <p:cNvSpPr>
                <a:spLocks noRot="1" noChangeAspect="1" noMove="1" noResize="1" noEditPoints="1" noAdjustHandles="1" noChangeArrowheads="1" noChangeShapeType="1" noTextEdit="1"/>
              </p:cNvSpPr>
              <p:nvPr/>
            </p:nvSpPr>
            <p:spPr>
              <a:xfrm>
                <a:off x="323528" y="5077152"/>
                <a:ext cx="8136904" cy="864096"/>
              </a:xfrm>
              <a:prstGeom prst="rect">
                <a:avLst/>
              </a:prstGeom>
              <a:blipFill rotWithShape="1">
                <a:blip r:embed="rId3"/>
                <a:stretch>
                  <a:fillRect/>
                </a:stretch>
              </a:blipFill>
            </p:spPr>
            <p:txBody>
              <a:bodyPr/>
              <a:lstStyle/>
              <a:p>
                <a:r>
                  <a:rPr lang="el-GR">
                    <a:noFill/>
                  </a:rPr>
                  <a:t> </a:t>
                </a:r>
              </a:p>
            </p:txBody>
          </p:sp>
        </mc:Fallback>
      </mc:AlternateContent>
    </p:spTree>
    <p:extLst>
      <p:ext uri="{BB962C8B-B14F-4D97-AF65-F5344CB8AC3E}">
        <p14:creationId xmlns:p14="http://schemas.microsoft.com/office/powerpoint/2010/main" val="3538025471"/>
      </p:ext>
    </p:extLst>
  </p:cSld>
  <p:clrMapOvr>
    <a:masterClrMapping/>
  </p:clrMapOvr>
  <p:transition>
    <p:cover dir="ld"/>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634082"/>
          </a:xfrm>
        </p:spPr>
        <p:txBody>
          <a:bodyPr/>
          <a:lstStyle/>
          <a:p>
            <a:pPr algn="ctr"/>
            <a:r>
              <a:rPr lang="el-GR" sz="3200" b="1" dirty="0">
                <a:solidFill>
                  <a:srgbClr val="1F497D"/>
                </a:solidFill>
              </a:rPr>
              <a:t>Δείκτες Α</a:t>
            </a:r>
            <a:r>
              <a:rPr lang="el-GR" sz="3200" b="1" dirty="0" smtClean="0">
                <a:solidFill>
                  <a:srgbClr val="1F497D"/>
                </a:solidFill>
              </a:rPr>
              <a:t>ποδοτικότητας</a:t>
            </a:r>
            <a:endParaRPr lang="el-GR" dirty="0"/>
          </a:p>
        </p:txBody>
      </p:sp>
      <p:graphicFrame>
        <p:nvGraphicFramePr>
          <p:cNvPr id="7" name="Θέση περιεχομένου 6"/>
          <p:cNvGraphicFramePr>
            <a:graphicFrameLocks noGrp="1"/>
          </p:cNvGraphicFramePr>
          <p:nvPr>
            <p:ph sz="quarter" idx="1"/>
            <p:extLst>
              <p:ext uri="{D42A27DB-BD31-4B8C-83A1-F6EECF244321}">
                <p14:modId xmlns:p14="http://schemas.microsoft.com/office/powerpoint/2010/main" val="2473834740"/>
              </p:ext>
            </p:extLst>
          </p:nvPr>
        </p:nvGraphicFramePr>
        <p:xfrm>
          <a:off x="827584" y="908720"/>
          <a:ext cx="2692400" cy="5616666"/>
        </p:xfrm>
        <a:graphic>
          <a:graphicData uri="http://schemas.openxmlformats.org/drawingml/2006/table">
            <a:tbl>
              <a:tblPr/>
              <a:tblGrid>
                <a:gridCol w="608882"/>
                <a:gridCol w="1179709"/>
                <a:gridCol w="903809"/>
              </a:tblGrid>
              <a:tr h="312037">
                <a:tc>
                  <a:txBody>
                    <a:bodyPr/>
                    <a:lstStyle/>
                    <a:p>
                      <a:pPr algn="r" fontAlgn="b"/>
                      <a:r>
                        <a:rPr lang="el-GR" sz="1200" b="1" i="0" u="none" strike="noStrike" dirty="0">
                          <a:solidFill>
                            <a:srgbClr val="000000"/>
                          </a:solidFill>
                          <a:effectLst/>
                          <a:latin typeface="Times New Roman"/>
                        </a:rPr>
                        <a:t>ΕΤΗ</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l-GR" sz="1200" b="1" i="0" u="none" strike="noStrike" dirty="0">
                          <a:solidFill>
                            <a:srgbClr val="000000"/>
                          </a:solidFill>
                          <a:effectLst/>
                          <a:latin typeface="Times New Roman"/>
                        </a:rPr>
                        <a:t>ΑΡΙΘΜΟΔΕΙΚΤΗΣ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r>
              <a:tr h="312037">
                <a:tc>
                  <a:txBody>
                    <a:bodyPr/>
                    <a:lstStyle/>
                    <a:p>
                      <a:pPr algn="r" fontAlgn="b"/>
                      <a:r>
                        <a:rPr lang="el-GR" sz="1200" b="1" i="0" u="none" strike="noStrike">
                          <a:solidFill>
                            <a:srgbClr val="000000"/>
                          </a:solidFill>
                          <a:effectLst/>
                          <a:latin typeface="Times New Roman"/>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ιδιών κεφαλαίων</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ενεργητικού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0,315182162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0,198241301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0,302298966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0,163324019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0,288497745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0,177282184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0,31463108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0,216299543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0,272709166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0,208262817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0,221471575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0,160802186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0,22719335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0,161013873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0,207510248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0,179346388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0,119014841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0,102267706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0,101470063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0,09087945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0,029120705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0,026319615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-0,009300395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-0,008679136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0,022078631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0,020948754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0,019905159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Times New Roman"/>
                        </a:rPr>
                        <a:t>0,018975354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0,029225432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a:solidFill>
                            <a:srgbClr val="000000"/>
                          </a:solidFill>
                          <a:effectLst/>
                          <a:latin typeface="Calibri"/>
                        </a:rPr>
                        <a:t>0,027722224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12037">
                <a:tc>
                  <a:txBody>
                    <a:bodyPr/>
                    <a:lstStyle/>
                    <a:p>
                      <a:pPr algn="r" fontAlgn="b"/>
                      <a:r>
                        <a:rPr lang="el-GR" sz="1200" b="1" i="0" u="none" strike="noStrike">
                          <a:solidFill>
                            <a:srgbClr val="000000"/>
                          </a:solidFill>
                          <a:effectLst/>
                          <a:latin typeface="Times New Roman"/>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dirty="0">
                          <a:solidFill>
                            <a:srgbClr val="000000"/>
                          </a:solidFill>
                          <a:effectLst/>
                          <a:latin typeface="Calibri"/>
                        </a:rPr>
                        <a:t>0,061589622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100" b="0" i="0" u="none" strike="noStrike" dirty="0">
                          <a:solidFill>
                            <a:srgbClr val="000000"/>
                          </a:solidFill>
                          <a:effectLst/>
                          <a:latin typeface="Calibri"/>
                        </a:rPr>
                        <a:t>0,057540713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8" name="Θέση περιεχομένου 7"/>
          <p:cNvGraphicFramePr>
            <a:graphicFrameLocks noGrp="1"/>
          </p:cNvGraphicFramePr>
          <p:nvPr>
            <p:ph sz="quarter" idx="2"/>
            <p:extLst>
              <p:ext uri="{D42A27DB-BD31-4B8C-83A1-F6EECF244321}">
                <p14:modId xmlns:p14="http://schemas.microsoft.com/office/powerpoint/2010/main" val="1349983438"/>
              </p:ext>
            </p:extLst>
          </p:nvPr>
        </p:nvGraphicFramePr>
        <p:xfrm>
          <a:off x="3995936" y="908720"/>
          <a:ext cx="4685779" cy="5687144"/>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3791876391"/>
      </p:ext>
    </p:extLst>
  </p:cSld>
  <p:clrMapOvr>
    <a:masterClrMapping/>
  </p:clrMapOvr>
  <p:transition>
    <p:cover dir="ld"/>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16632"/>
            <a:ext cx="8229600" cy="792088"/>
          </a:xfrm>
        </p:spPr>
        <p:txBody>
          <a:bodyPr>
            <a:normAutofit/>
          </a:bodyPr>
          <a:lstStyle/>
          <a:p>
            <a:r>
              <a:rPr lang="el-GR" sz="3200" b="1" dirty="0" smtClean="0">
                <a:solidFill>
                  <a:schemeClr val="tx2"/>
                </a:solidFill>
              </a:rPr>
              <a:t>Αποτελέσματα Δεικτών Αποδοτικότητας</a:t>
            </a:r>
            <a:endParaRPr lang="el-GR" sz="3200" b="1" dirty="0">
              <a:solidFill>
                <a:schemeClr val="tx2"/>
              </a:solidFill>
            </a:endParaRPr>
          </a:p>
        </p:txBody>
      </p:sp>
      <p:sp>
        <p:nvSpPr>
          <p:cNvPr id="4" name="TextBox 3"/>
          <p:cNvSpPr txBox="1"/>
          <p:nvPr/>
        </p:nvSpPr>
        <p:spPr>
          <a:xfrm>
            <a:off x="467544" y="1340768"/>
            <a:ext cx="8280920" cy="3416320"/>
          </a:xfrm>
          <a:prstGeom prst="rect">
            <a:avLst/>
          </a:prstGeom>
          <a:noFill/>
        </p:spPr>
        <p:txBody>
          <a:bodyPr wrap="square" rtlCol="0">
            <a:spAutoFit/>
          </a:bodyPr>
          <a:lstStyle/>
          <a:p>
            <a:r>
              <a:rPr lang="el-GR" b="1" u="sng" dirty="0" smtClean="0"/>
              <a:t>1.     Αποδοτικότητα Ιδίων Κεφαλαίων </a:t>
            </a:r>
            <a:r>
              <a:rPr lang="en-US" b="1" u="sng" dirty="0" smtClean="0"/>
              <a:t>(ROE)</a:t>
            </a:r>
            <a:r>
              <a:rPr lang="el-GR" b="1" u="sng" dirty="0" smtClean="0"/>
              <a:t>:</a:t>
            </a:r>
            <a:endParaRPr lang="en-US" b="1" u="sng" dirty="0" smtClean="0"/>
          </a:p>
          <a:p>
            <a:pPr marL="742950" lvl="1" indent="-285750">
              <a:buFont typeface="Arial" pitchFamily="34" charset="0"/>
              <a:buChar char="•"/>
            </a:pPr>
            <a:r>
              <a:rPr lang="el-GR" dirty="0" smtClean="0"/>
              <a:t>Έτη 2000-2015 πτωτική πορεία</a:t>
            </a:r>
          </a:p>
          <a:p>
            <a:pPr marL="742950" lvl="1" indent="-285750">
              <a:buFont typeface="Arial" pitchFamily="34" charset="0"/>
              <a:buChar char="•"/>
            </a:pPr>
            <a:r>
              <a:rPr lang="el-GR" dirty="0"/>
              <a:t>Έ</a:t>
            </a:r>
            <a:r>
              <a:rPr lang="el-GR" dirty="0" smtClean="0"/>
              <a:t>τη 2004-2009 δεν επιτυγχάνει κέρδη</a:t>
            </a:r>
          </a:p>
          <a:p>
            <a:pPr marL="742950" lvl="1" indent="-285750">
              <a:buFont typeface="Arial" pitchFamily="34" charset="0"/>
              <a:buChar char="•"/>
            </a:pPr>
            <a:r>
              <a:rPr lang="el-GR" dirty="0" smtClean="0"/>
              <a:t>Έτη 2011 καταγράφει ζημίες</a:t>
            </a:r>
          </a:p>
          <a:p>
            <a:pPr marL="285750" indent="-285750">
              <a:buFont typeface="Arial" pitchFamily="34" charset="0"/>
              <a:buChar char="•"/>
            </a:pPr>
            <a:endParaRPr lang="el-GR" dirty="0"/>
          </a:p>
          <a:p>
            <a:endParaRPr lang="el-GR" b="1" u="sng" dirty="0" smtClean="0"/>
          </a:p>
          <a:p>
            <a:r>
              <a:rPr lang="el-GR" b="1" u="sng" dirty="0" smtClean="0"/>
              <a:t>2.     Αποδοτικότητα Ενεργητικού (</a:t>
            </a:r>
            <a:r>
              <a:rPr lang="en-US" b="1" u="sng" dirty="0" smtClean="0"/>
              <a:t>ROA)</a:t>
            </a:r>
            <a:r>
              <a:rPr lang="el-GR" b="1" u="sng" dirty="0" smtClean="0"/>
              <a:t>:</a:t>
            </a:r>
          </a:p>
          <a:p>
            <a:pPr marL="742950" lvl="1" indent="-285750">
              <a:buFont typeface="Arial" pitchFamily="34" charset="0"/>
              <a:buChar char="•"/>
            </a:pPr>
            <a:r>
              <a:rPr lang="el-GR" dirty="0" smtClean="0"/>
              <a:t>Έτη 2000-2006 διακυμάνσεις ενεργητικού</a:t>
            </a:r>
          </a:p>
          <a:p>
            <a:pPr marL="742950" lvl="1" indent="-285750">
              <a:buFont typeface="Arial" pitchFamily="34" charset="0"/>
              <a:buChar char="•"/>
            </a:pPr>
            <a:r>
              <a:rPr lang="el-GR" dirty="0" smtClean="0"/>
              <a:t>Έτη 2007-2010 όχι ικανοποιητικά κέρδη</a:t>
            </a:r>
          </a:p>
          <a:p>
            <a:pPr marL="742950" lvl="1" indent="-285750">
              <a:buFont typeface="Arial" pitchFamily="34" charset="0"/>
              <a:buChar char="•"/>
            </a:pPr>
            <a:r>
              <a:rPr lang="el-GR" dirty="0" smtClean="0"/>
              <a:t>Έτη 2011 αρνητικές τιμές</a:t>
            </a:r>
          </a:p>
          <a:p>
            <a:pPr marL="742950" lvl="1" indent="-285750">
              <a:buFont typeface="Arial" pitchFamily="34" charset="0"/>
              <a:buChar char="•"/>
            </a:pPr>
            <a:r>
              <a:rPr lang="el-GR" dirty="0" smtClean="0"/>
              <a:t>Έτη 2012-2015 ελάχιστη άνοδος</a:t>
            </a:r>
          </a:p>
          <a:p>
            <a:pPr marL="342900" indent="-342900">
              <a:buFont typeface="Arial" pitchFamily="34" charset="0"/>
              <a:buChar char="•"/>
            </a:pPr>
            <a:endParaRPr lang="el-GR" dirty="0"/>
          </a:p>
        </p:txBody>
      </p:sp>
    </p:spTree>
    <p:extLst>
      <p:ext uri="{BB962C8B-B14F-4D97-AF65-F5344CB8AC3E}">
        <p14:creationId xmlns:p14="http://schemas.microsoft.com/office/powerpoint/2010/main" val="2537289739"/>
      </p:ext>
    </p:extLst>
  </p:cSld>
  <p:clrMapOvr>
    <a:masterClrMapping/>
  </p:clrMapOvr>
  <p:transition>
    <p:cover dir="ld"/>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28662" y="142852"/>
            <a:ext cx="7772400" cy="981892"/>
          </a:xfrm>
        </p:spPr>
        <p:txBody>
          <a:bodyPr>
            <a:noAutofit/>
          </a:bodyPr>
          <a:lstStyle/>
          <a:p>
            <a:pPr algn="ctr"/>
            <a:r>
              <a:rPr lang="el-GR" sz="3200" b="1" dirty="0" smtClean="0">
                <a:latin typeface="+mn-lt"/>
              </a:rPr>
              <a:t>Κατηγορίες Αριθμοδεικτών Παγιοποίησης</a:t>
            </a:r>
            <a:endParaRPr lang="el-GR" sz="3200" b="1" dirty="0">
              <a:latin typeface="+mn-lt"/>
            </a:endParaRPr>
          </a:p>
        </p:txBody>
      </p:sp>
      <p:sp>
        <p:nvSpPr>
          <p:cNvPr id="3" name="Θέση περιεχομένου 2"/>
          <p:cNvSpPr>
            <a:spLocks noGrp="1"/>
          </p:cNvSpPr>
          <p:nvPr>
            <p:ph sz="quarter" idx="1"/>
          </p:nvPr>
        </p:nvSpPr>
        <p:spPr>
          <a:xfrm>
            <a:off x="142844" y="642918"/>
            <a:ext cx="8858312" cy="6072230"/>
          </a:xfrm>
        </p:spPr>
        <p:txBody>
          <a:bodyPr>
            <a:normAutofit/>
          </a:bodyPr>
          <a:lstStyle/>
          <a:p>
            <a:pPr>
              <a:buNone/>
            </a:pPr>
            <a:endParaRPr lang="el-GR" dirty="0" smtClean="0"/>
          </a:p>
          <a:p>
            <a:pPr lvl="0" algn="just">
              <a:buNone/>
            </a:pPr>
            <a:r>
              <a:rPr lang="el-GR" sz="1900" dirty="0" smtClean="0"/>
              <a:t>     Ανήκουν στην κατηγορία των αριθμοδεικτών αποδοτικότητας.</a:t>
            </a:r>
            <a:r>
              <a:rPr lang="el-GR" sz="1900" dirty="0"/>
              <a:t> </a:t>
            </a:r>
            <a:r>
              <a:rPr lang="el-GR" sz="1900" dirty="0" smtClean="0"/>
              <a:t>Συγκεκριμένα μετρούν πόσο είναι το ποσοστό των παγίων που αποσβένει η οικονομική μονάδα από κάθε μονάδα παγίων σε μια χρονική περίοδο.  </a:t>
            </a:r>
            <a:endParaRPr lang="en-US" sz="1900" dirty="0" smtClean="0"/>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r>
              <a:rPr lang="el-GR" sz="1900" dirty="0" smtClean="0"/>
              <a:t>Δείκτης </a:t>
            </a:r>
            <a:r>
              <a:rPr lang="el-GR" sz="1900" dirty="0"/>
              <a:t>Ε</a:t>
            </a:r>
            <a:r>
              <a:rPr lang="el-GR" sz="1900" dirty="0" smtClean="0"/>
              <a:t>ντάσεως Παγίων</a:t>
            </a:r>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r>
              <a:rPr lang="el-GR" sz="1900" dirty="0" smtClean="0"/>
              <a:t>Δείκτης Απ</a:t>
            </a:r>
            <a:r>
              <a:rPr lang="el-GR" sz="1900" dirty="0" smtClean="0">
                <a:latin typeface="Cambria" pitchFamily="18" charset="0"/>
              </a:rPr>
              <a:t>όσβεσης Παγίων</a:t>
            </a:r>
            <a:endParaRPr lang="el-GR" sz="1900" dirty="0" smtClean="0"/>
          </a:p>
          <a:p>
            <a:pPr lvl="0" algn="just">
              <a:buFont typeface="Arial" pitchFamily="34" charset="0"/>
              <a:buChar char="•"/>
            </a:pPr>
            <a:endParaRPr lang="en-US" sz="1900" dirty="0" smtClean="0"/>
          </a:p>
          <a:p>
            <a:pPr lvl="0" algn="just">
              <a:buFont typeface="Arial" pitchFamily="34" charset="0"/>
              <a:buChar char="•"/>
            </a:pPr>
            <a:endParaRPr lang="el-GR" sz="1900" dirty="0" smtClean="0"/>
          </a:p>
          <a:p>
            <a:pPr marL="514350" indent="-514350">
              <a:buFont typeface="+mj-lt"/>
              <a:buAutoNum type="arabicPeriod"/>
            </a:pPr>
            <a:endParaRPr lang="el-GR" dirty="0" smtClean="0"/>
          </a:p>
          <a:p>
            <a:pPr>
              <a:buFont typeface="Arial" pitchFamily="34" charset="0"/>
              <a:buChar char="•"/>
            </a:pPr>
            <a:endParaRPr lang="el-GR" dirty="0" smtClean="0"/>
          </a:p>
          <a:p>
            <a:pPr>
              <a:buFont typeface="Arial" pitchFamily="34" charset="0"/>
              <a:buChar char="•"/>
            </a:pPr>
            <a:endParaRPr lang="el-GR" dirty="0"/>
          </a:p>
        </p:txBody>
      </p:sp>
      <mc:AlternateContent xmlns:mc="http://schemas.openxmlformats.org/markup-compatibility/2006" xmlns:a14="http://schemas.microsoft.com/office/drawing/2010/main">
        <mc:Choice Requires="a14">
          <p:sp>
            <p:nvSpPr>
              <p:cNvPr id="4" name="Ορθογώνιο 3"/>
              <p:cNvSpPr/>
              <p:nvPr/>
            </p:nvSpPr>
            <p:spPr>
              <a:xfrm>
                <a:off x="429978" y="3212976"/>
                <a:ext cx="7632848"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Εντάσεων</m:t>
                      </m:r>
                      <m:r>
                        <a:rPr lang="el-GR" b="0" i="0" smtClean="0">
                          <a:latin typeface="Cambria Math"/>
                        </a:rPr>
                        <m:t> </m:t>
                      </m:r>
                      <m:r>
                        <m:rPr>
                          <m:sty m:val="p"/>
                        </m:rPr>
                        <a:rPr lang="el-GR" b="0" i="0" smtClean="0">
                          <a:latin typeface="Cambria Math"/>
                        </a:rPr>
                        <m:t>παγίων</m:t>
                      </m:r>
                      <m:r>
                        <a:rPr lang="el-GR" b="0" i="1" smtClean="0">
                          <a:latin typeface="Cambria Math"/>
                          <a:ea typeface="Cambria Math"/>
                        </a:rPr>
                        <m:t>=</m:t>
                      </m:r>
                      <m:f>
                        <m:fPr>
                          <m:ctrlPr>
                            <a:rPr lang="el-GR" b="0" i="1" smtClean="0">
                              <a:latin typeface="Cambria Math"/>
                              <a:ea typeface="Cambria Math"/>
                            </a:rPr>
                          </m:ctrlPr>
                        </m:fPr>
                        <m:num>
                          <m:r>
                            <m:rPr>
                              <m:sty m:val="p"/>
                            </m:rPr>
                            <a:rPr lang="el-GR" b="0" i="0" smtClean="0">
                              <a:latin typeface="Cambria Math"/>
                              <a:ea typeface="Cambria Math"/>
                            </a:rPr>
                            <m:t>Σύνολο</m:t>
                          </m:r>
                          <m:r>
                            <a:rPr lang="el-GR" b="0" i="0" smtClean="0">
                              <a:latin typeface="Cambria Math"/>
                              <a:ea typeface="Cambria Math"/>
                            </a:rPr>
                            <m:t> </m:t>
                          </m:r>
                          <m:r>
                            <m:rPr>
                              <m:sty m:val="p"/>
                            </m:rPr>
                            <a:rPr lang="el-GR" b="0" i="0" smtClean="0">
                              <a:latin typeface="Cambria Math"/>
                              <a:ea typeface="Cambria Math"/>
                            </a:rPr>
                            <m:t>Παγίων</m:t>
                          </m:r>
                          <m:r>
                            <a:rPr lang="el-GR" b="0" i="0" smtClean="0">
                              <a:latin typeface="Cambria Math"/>
                              <a:ea typeface="Cambria Math"/>
                            </a:rPr>
                            <m:t> </m:t>
                          </m:r>
                          <m:r>
                            <m:rPr>
                              <m:sty m:val="p"/>
                            </m:rPr>
                            <a:rPr lang="el-GR" b="0" i="0" smtClean="0">
                              <a:latin typeface="Cambria Math"/>
                              <a:ea typeface="Cambria Math"/>
                            </a:rPr>
                            <m:t>Ενεργητικού</m:t>
                          </m:r>
                        </m:num>
                        <m:den>
                          <m:r>
                            <m:rPr>
                              <m:sty m:val="p"/>
                            </m:rPr>
                            <a:rPr lang="el-GR" b="0" i="0" smtClean="0">
                              <a:latin typeface="Cambria Math"/>
                              <a:ea typeface="Cambria Math"/>
                            </a:rPr>
                            <m:t>Σύνολο</m:t>
                          </m:r>
                          <m:r>
                            <a:rPr lang="el-GR" b="0" i="0" smtClean="0">
                              <a:latin typeface="Cambria Math"/>
                              <a:ea typeface="Cambria Math"/>
                            </a:rPr>
                            <m:t> </m:t>
                          </m:r>
                          <m:r>
                            <m:rPr>
                              <m:sty m:val="p"/>
                            </m:rPr>
                            <a:rPr lang="el-GR" b="0" i="0" smtClean="0">
                              <a:latin typeface="Cambria Math"/>
                              <a:ea typeface="Cambria Math"/>
                            </a:rPr>
                            <m:t>Ενεργητικο</m:t>
                          </m:r>
                          <m:r>
                            <m:rPr>
                              <m:sty m:val="p"/>
                            </m:rPr>
                            <a:rPr lang="el-GR" b="0" i="1" smtClean="0">
                              <a:latin typeface="Cambria Math"/>
                              <a:ea typeface="Cambria Math"/>
                            </a:rPr>
                            <m:t>ύ</m:t>
                          </m:r>
                          <m:r>
                            <a:rPr lang="el-GR" b="0" i="1" smtClean="0">
                              <a:latin typeface="Cambria Math"/>
                              <a:ea typeface="Cambria Math"/>
                            </a:rPr>
                            <m:t> </m:t>
                          </m:r>
                        </m:den>
                      </m:f>
                      <m:r>
                        <a:rPr lang="el-GR" b="0" i="0" smtClean="0">
                          <a:latin typeface="Cambria Math"/>
                        </a:rPr>
                        <m:t> </m:t>
                      </m:r>
                    </m:oMath>
                  </m:oMathPara>
                </a14:m>
                <a:endParaRPr lang="el-GR" dirty="0"/>
              </a:p>
            </p:txBody>
          </p:sp>
        </mc:Choice>
        <mc:Fallback xmlns="">
          <p:sp>
            <p:nvSpPr>
              <p:cNvPr id="4" name="Ορθογώνιο 3"/>
              <p:cNvSpPr>
                <a:spLocks noRot="1" noChangeAspect="1" noMove="1" noResize="1" noEditPoints="1" noAdjustHandles="1" noChangeArrowheads="1" noChangeShapeType="1" noTextEdit="1"/>
              </p:cNvSpPr>
              <p:nvPr/>
            </p:nvSpPr>
            <p:spPr>
              <a:xfrm>
                <a:off x="429978" y="3212976"/>
                <a:ext cx="7632848" cy="936104"/>
              </a:xfrm>
              <a:prstGeom prst="rect">
                <a:avLst/>
              </a:prstGeom>
              <a:blipFill rotWithShape="1">
                <a:blip r:embed="rId3"/>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8" name="Ορθογώνιο 7"/>
              <p:cNvSpPr/>
              <p:nvPr/>
            </p:nvSpPr>
            <p:spPr>
              <a:xfrm>
                <a:off x="539552" y="4941168"/>
                <a:ext cx="7523274"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Απόσβεση</m:t>
                      </m:r>
                      <m:r>
                        <a:rPr lang="el-GR" b="0" i="0" smtClean="0">
                          <a:latin typeface="Cambria Math"/>
                        </a:rPr>
                        <m:t> </m:t>
                      </m:r>
                      <m:r>
                        <m:rPr>
                          <m:sty m:val="p"/>
                        </m:rPr>
                        <a:rPr lang="el-GR" b="0" i="0" smtClean="0">
                          <a:latin typeface="Cambria Math"/>
                        </a:rPr>
                        <m:t>Παγίων</m:t>
                      </m:r>
                      <m:r>
                        <a:rPr lang="el-GR" b="0" i="0" smtClean="0">
                          <a:latin typeface="Cambria Math"/>
                        </a:rPr>
                        <m:t>=</m:t>
                      </m:r>
                      <m:f>
                        <m:fPr>
                          <m:ctrlPr>
                            <a:rPr lang="en-US" b="0" i="1" smtClean="0">
                              <a:latin typeface="Cambria Math"/>
                            </a:rPr>
                          </m:ctrlPr>
                        </m:fPr>
                        <m:num>
                          <m:r>
                            <m:rPr>
                              <m:sty m:val="p"/>
                            </m:rPr>
                            <a:rPr lang="el-GR" b="0" i="0" smtClean="0">
                              <a:latin typeface="Cambria Math"/>
                            </a:rPr>
                            <m:t>Αποσβέσεις</m:t>
                          </m:r>
                          <m:r>
                            <a:rPr lang="el-GR" b="0" i="0" smtClean="0">
                              <a:latin typeface="Cambria Math"/>
                            </a:rPr>
                            <m:t> </m:t>
                          </m:r>
                          <m:r>
                            <m:rPr>
                              <m:sty m:val="p"/>
                            </m:rPr>
                            <a:rPr lang="el-GR" b="0" i="0" smtClean="0">
                              <a:latin typeface="Cambria Math"/>
                            </a:rPr>
                            <m:t>Χρή</m:t>
                          </m:r>
                          <m:r>
                            <a:rPr lang="el-GR" b="0" i="1" smtClean="0">
                              <a:latin typeface="Cambria Math"/>
                            </a:rPr>
                            <m:t>𝜎𝜀𝜔𝜍</m:t>
                          </m:r>
                        </m:num>
                        <m:den>
                          <m:r>
                            <m:rPr>
                              <m:sty m:val="p"/>
                            </m:rPr>
                            <a:rPr lang="el-GR" b="0" i="0" smtClean="0">
                              <a:latin typeface="Cambria Math"/>
                            </a:rPr>
                            <m:t>Πάγια</m:t>
                          </m:r>
                          <m:r>
                            <a:rPr lang="el-GR" b="0" i="0" smtClean="0">
                              <a:latin typeface="Cambria Math"/>
                            </a:rPr>
                            <m:t> </m:t>
                          </m:r>
                          <m:r>
                            <m:rPr>
                              <m:sty m:val="p"/>
                            </m:rPr>
                            <a:rPr lang="el-GR" b="0" i="0" smtClean="0">
                              <a:latin typeface="Cambria Math"/>
                            </a:rPr>
                            <m:t>προ</m:t>
                          </m:r>
                          <m:r>
                            <a:rPr lang="el-GR" b="0" i="0" smtClean="0">
                              <a:latin typeface="Cambria Math"/>
                            </a:rPr>
                            <m:t> </m:t>
                          </m:r>
                          <m:r>
                            <m:rPr>
                              <m:sty m:val="p"/>
                            </m:rPr>
                            <a:rPr lang="el-GR" b="0" i="0" smtClean="0">
                              <a:latin typeface="Cambria Math"/>
                            </a:rPr>
                            <m:t>Αποσβέσεων</m:t>
                          </m:r>
                          <m:r>
                            <a:rPr lang="el-GR" b="0" i="0" smtClean="0">
                              <a:latin typeface="Cambria Math"/>
                            </a:rPr>
                            <m:t> </m:t>
                          </m:r>
                        </m:den>
                      </m:f>
                    </m:oMath>
                  </m:oMathPara>
                </a14:m>
                <a:endParaRPr lang="el-GR" dirty="0"/>
              </a:p>
            </p:txBody>
          </p:sp>
        </mc:Choice>
        <mc:Fallback xmlns="">
          <p:sp>
            <p:nvSpPr>
              <p:cNvPr id="8" name="Ορθογώνιο 7"/>
              <p:cNvSpPr>
                <a:spLocks noRot="1" noChangeAspect="1" noMove="1" noResize="1" noEditPoints="1" noAdjustHandles="1" noChangeArrowheads="1" noChangeShapeType="1" noTextEdit="1"/>
              </p:cNvSpPr>
              <p:nvPr/>
            </p:nvSpPr>
            <p:spPr>
              <a:xfrm>
                <a:off x="539552" y="4941168"/>
                <a:ext cx="7523274" cy="936104"/>
              </a:xfrm>
              <a:prstGeom prst="rect">
                <a:avLst/>
              </a:prstGeom>
              <a:blipFill rotWithShape="1">
                <a:blip r:embed="rId4"/>
                <a:stretch>
                  <a:fillRect/>
                </a:stretch>
              </a:blipFill>
            </p:spPr>
            <p:txBody>
              <a:bodyPr/>
              <a:lstStyle/>
              <a:p>
                <a:r>
                  <a:rPr lang="el-GR">
                    <a:noFill/>
                  </a:rPr>
                  <a:t> </a:t>
                </a:r>
              </a:p>
            </p:txBody>
          </p:sp>
        </mc:Fallback>
      </mc:AlternateContent>
    </p:spTree>
    <p:extLst>
      <p:ext uri="{BB962C8B-B14F-4D97-AF65-F5344CB8AC3E}">
        <p14:creationId xmlns:p14="http://schemas.microsoft.com/office/powerpoint/2010/main" val="3742570064"/>
      </p:ext>
    </p:extLst>
  </p:cSld>
  <p:clrMapOvr>
    <a:masterClrMapping/>
  </p:clrMapOvr>
  <p:transition>
    <p:cover dir="ld"/>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562074"/>
          </a:xfrm>
        </p:spPr>
        <p:txBody>
          <a:bodyPr>
            <a:normAutofit fontScale="90000"/>
          </a:bodyPr>
          <a:lstStyle/>
          <a:p>
            <a:pPr algn="ctr"/>
            <a:r>
              <a:rPr lang="el-GR" sz="3200" b="1" dirty="0" smtClean="0"/>
              <a:t>Δείκτες </a:t>
            </a:r>
            <a:r>
              <a:rPr lang="el-GR" sz="3600" b="1" dirty="0"/>
              <a:t>Π</a:t>
            </a:r>
            <a:r>
              <a:rPr lang="el-GR" sz="3600" b="1" dirty="0" smtClean="0"/>
              <a:t>αγίων</a:t>
            </a:r>
            <a:endParaRPr lang="el-GR" sz="3600" b="1" dirty="0"/>
          </a:p>
        </p:txBody>
      </p:sp>
      <p:graphicFrame>
        <p:nvGraphicFramePr>
          <p:cNvPr id="5" name="Θέση περιεχομένου 4"/>
          <p:cNvGraphicFramePr>
            <a:graphicFrameLocks noGrp="1"/>
          </p:cNvGraphicFramePr>
          <p:nvPr>
            <p:ph sz="quarter" idx="1"/>
            <p:extLst>
              <p:ext uri="{D42A27DB-BD31-4B8C-83A1-F6EECF244321}">
                <p14:modId xmlns:p14="http://schemas.microsoft.com/office/powerpoint/2010/main" val="187129878"/>
              </p:ext>
            </p:extLst>
          </p:nvPr>
        </p:nvGraphicFramePr>
        <p:xfrm>
          <a:off x="467544" y="1052730"/>
          <a:ext cx="2736304" cy="5373391"/>
        </p:xfrm>
        <a:graphic>
          <a:graphicData uri="http://schemas.openxmlformats.org/drawingml/2006/table">
            <a:tbl>
              <a:tblPr/>
              <a:tblGrid>
                <a:gridCol w="426863"/>
                <a:gridCol w="1258700"/>
                <a:gridCol w="1050741"/>
              </a:tblGrid>
              <a:tr h="282810">
                <a:tc>
                  <a:txBody>
                    <a:bodyPr/>
                    <a:lstStyle/>
                    <a:p>
                      <a:pPr algn="r" fontAlgn="b"/>
                      <a:r>
                        <a:rPr lang="el-GR" sz="1200" b="1" i="0" u="none" strike="noStrike" dirty="0">
                          <a:solidFill>
                            <a:srgbClr val="000000"/>
                          </a:solidFill>
                          <a:effectLst/>
                          <a:latin typeface="Times New Roman"/>
                        </a:rPr>
                        <a:t>ΕΤΗ</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b"/>
                      <a:r>
                        <a:rPr lang="el-GR" sz="1200" b="1" i="0" u="none" strike="noStrike" dirty="0">
                          <a:solidFill>
                            <a:srgbClr val="000000"/>
                          </a:solidFill>
                          <a:effectLst/>
                          <a:latin typeface="Times New Roman"/>
                        </a:rPr>
                        <a:t>ΑΡΙΘΜΟΔΕΙΚΤΗΣ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r>
              <a:tr h="565621">
                <a:tc>
                  <a:txBody>
                    <a:bodyPr/>
                    <a:lstStyle/>
                    <a:p>
                      <a:pPr algn="r" fontAlgn="b"/>
                      <a:r>
                        <a:rPr lang="el-GR" sz="1200" b="1" i="0" u="none" strike="noStrike">
                          <a:solidFill>
                            <a:srgbClr val="000000"/>
                          </a:solidFill>
                          <a:effectLst/>
                          <a:latin typeface="Times New Roman"/>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απόσβεσης παγίων</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εντάσεως παγίων</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0,450119021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0,387064247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0,280651229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0,582698466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0,300723391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0,54360428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dirty="0">
                          <a:solidFill>
                            <a:srgbClr val="000000"/>
                          </a:solidFill>
                          <a:effectLst/>
                          <a:latin typeface="Times New Roman"/>
                        </a:rPr>
                        <a:t>0,393141912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0,491754599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0,469483584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0,490996056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0,492271081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0,537356019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0,45456476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0,543141369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0,432910792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0,603895215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0,553263692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0,56506956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0,674710131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0,527102961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0,740300877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0,490987538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0,788224109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0,533277417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0,822669866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0,478344444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0,842209581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0,468113627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0,845417629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0,571591342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282810">
                <a:tc>
                  <a:txBody>
                    <a:bodyPr/>
                    <a:lstStyle/>
                    <a:p>
                      <a:pPr algn="r" fontAlgn="b"/>
                      <a:r>
                        <a:rPr lang="el-GR" sz="1200" b="1" i="0" u="none" strike="noStrike">
                          <a:solidFill>
                            <a:srgbClr val="000000"/>
                          </a:solidFill>
                          <a:effectLst/>
                          <a:latin typeface="Times New Roman"/>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0,137821809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dirty="0">
                          <a:solidFill>
                            <a:srgbClr val="000000"/>
                          </a:solidFill>
                          <a:effectLst/>
                          <a:latin typeface="Calibri"/>
                        </a:rPr>
                        <a:t>0,491779424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6" name="Θέση περιεχομένου 5"/>
          <p:cNvGraphicFramePr>
            <a:graphicFrameLocks noGrp="1"/>
          </p:cNvGraphicFramePr>
          <p:nvPr>
            <p:ph sz="quarter" idx="2"/>
            <p:extLst>
              <p:ext uri="{D42A27DB-BD31-4B8C-83A1-F6EECF244321}">
                <p14:modId xmlns:p14="http://schemas.microsoft.com/office/powerpoint/2010/main" val="1644516909"/>
              </p:ext>
            </p:extLst>
          </p:nvPr>
        </p:nvGraphicFramePr>
        <p:xfrm>
          <a:off x="3779912" y="980728"/>
          <a:ext cx="5184576" cy="5544616"/>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976069257"/>
      </p:ext>
    </p:extLst>
  </p:cSld>
  <p:clrMapOvr>
    <a:masterClrMapping/>
  </p:clrMapOvr>
  <p:transition>
    <p:cover dir="ld"/>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0"/>
            <a:ext cx="8229600" cy="836712"/>
          </a:xfrm>
        </p:spPr>
        <p:txBody>
          <a:bodyPr>
            <a:normAutofit/>
          </a:bodyPr>
          <a:lstStyle/>
          <a:p>
            <a:r>
              <a:rPr lang="el-GR" sz="3200" b="1" dirty="0" smtClean="0">
                <a:solidFill>
                  <a:schemeClr val="tx2"/>
                </a:solidFill>
              </a:rPr>
              <a:t>Αποτελέσματα Δεικτών Παγίων</a:t>
            </a:r>
            <a:endParaRPr lang="el-GR" sz="3200" b="1" dirty="0">
              <a:solidFill>
                <a:schemeClr val="tx2"/>
              </a:solidFill>
            </a:endParaRPr>
          </a:p>
        </p:txBody>
      </p:sp>
      <p:sp>
        <p:nvSpPr>
          <p:cNvPr id="4" name="TextBox 3"/>
          <p:cNvSpPr txBox="1"/>
          <p:nvPr/>
        </p:nvSpPr>
        <p:spPr>
          <a:xfrm>
            <a:off x="539552" y="908719"/>
            <a:ext cx="7704856" cy="2923877"/>
          </a:xfrm>
          <a:prstGeom prst="rect">
            <a:avLst/>
          </a:prstGeom>
          <a:noFill/>
        </p:spPr>
        <p:txBody>
          <a:bodyPr wrap="square" rtlCol="0">
            <a:spAutoFit/>
          </a:bodyPr>
          <a:lstStyle/>
          <a:p>
            <a:r>
              <a:rPr lang="en-US" sz="2000" b="1" u="sng" dirty="0" smtClean="0"/>
              <a:t>1</a:t>
            </a:r>
            <a:r>
              <a:rPr lang="en-US" b="1" u="sng" dirty="0" smtClean="0"/>
              <a:t>.      </a:t>
            </a:r>
            <a:r>
              <a:rPr lang="el-GR" b="1" u="sng" dirty="0" smtClean="0"/>
              <a:t>Εντάσεως </a:t>
            </a:r>
            <a:r>
              <a:rPr lang="el-GR" b="1" u="sng" dirty="0" smtClean="0"/>
              <a:t>Παγίων:</a:t>
            </a:r>
          </a:p>
          <a:p>
            <a:pPr marL="742950" lvl="1" indent="-285750">
              <a:buFont typeface="Arial" pitchFamily="34" charset="0"/>
              <a:buChar char="•"/>
            </a:pPr>
            <a:r>
              <a:rPr lang="el-GR" dirty="0" smtClean="0"/>
              <a:t>Έτη 2000-2007 διακυμάνσεις στις τιμές</a:t>
            </a:r>
          </a:p>
          <a:p>
            <a:pPr marL="742950" lvl="1" indent="-285750">
              <a:buFont typeface="Arial" pitchFamily="34" charset="0"/>
              <a:buChar char="•"/>
            </a:pPr>
            <a:r>
              <a:rPr lang="el-GR" dirty="0" smtClean="0"/>
              <a:t>Έτη 2008-2014 άνοδος τιμών με προσπάθεια  απόσβεσης περιουσιακών παγίων</a:t>
            </a:r>
          </a:p>
          <a:p>
            <a:pPr marL="742950" lvl="1" indent="-285750">
              <a:buFont typeface="Arial" pitchFamily="34" charset="0"/>
              <a:buChar char="•"/>
            </a:pPr>
            <a:r>
              <a:rPr lang="el-GR" dirty="0" smtClean="0"/>
              <a:t>Έτη 2015 απότομη κάθοδος</a:t>
            </a:r>
          </a:p>
          <a:p>
            <a:endParaRPr lang="el-GR" dirty="0"/>
          </a:p>
          <a:p>
            <a:endParaRPr lang="el-GR" dirty="0" smtClean="0"/>
          </a:p>
          <a:p>
            <a:r>
              <a:rPr lang="en-US" sz="2000" b="1" u="sng" dirty="0" smtClean="0">
                <a:latin typeface="Cambria" pitchFamily="18" charset="0"/>
              </a:rPr>
              <a:t>2</a:t>
            </a:r>
            <a:r>
              <a:rPr lang="en-US" b="1" u="sng" dirty="0" smtClean="0"/>
              <a:t>.      </a:t>
            </a:r>
            <a:r>
              <a:rPr lang="el-GR" b="1" u="sng" dirty="0" smtClean="0"/>
              <a:t>Απόσβεση </a:t>
            </a:r>
            <a:r>
              <a:rPr lang="el-GR" b="1" u="sng" dirty="0" smtClean="0"/>
              <a:t>Παγίων : </a:t>
            </a:r>
          </a:p>
          <a:p>
            <a:pPr marL="742950" lvl="1" indent="-285750">
              <a:buFont typeface="Arial" pitchFamily="34" charset="0"/>
              <a:buChar char="•"/>
            </a:pPr>
            <a:r>
              <a:rPr lang="el-GR" dirty="0" smtClean="0"/>
              <a:t>Έτη 2000-2015 τιμές κοντά στο 0.5, άρα 50% πάγια και 50% κυκλοφορούντα</a:t>
            </a:r>
            <a:endParaRPr lang="el-GR" dirty="0"/>
          </a:p>
        </p:txBody>
      </p:sp>
    </p:spTree>
    <p:extLst>
      <p:ext uri="{BB962C8B-B14F-4D97-AF65-F5344CB8AC3E}">
        <p14:creationId xmlns:p14="http://schemas.microsoft.com/office/powerpoint/2010/main" val="1474157710"/>
      </p:ext>
    </p:extLst>
  </p:cSld>
  <p:clrMapOvr>
    <a:masterClrMapping/>
  </p:clrMapOvr>
  <p:transition>
    <p:cover dir="ld"/>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274638"/>
            <a:ext cx="8229600" cy="562074"/>
          </a:xfrm>
        </p:spPr>
        <p:txBody>
          <a:bodyPr>
            <a:normAutofit fontScale="90000"/>
          </a:bodyPr>
          <a:lstStyle/>
          <a:p>
            <a:r>
              <a:rPr lang="el-GR" sz="3200" b="1" dirty="0" smtClean="0">
                <a:solidFill>
                  <a:schemeClr val="tx2"/>
                </a:solidFill>
              </a:rPr>
              <a:t>Στατιστική μεθοδολογία</a:t>
            </a:r>
            <a:endParaRPr lang="el-GR" sz="3200" b="1" dirty="0">
              <a:solidFill>
                <a:schemeClr val="tx2"/>
              </a:solidFill>
            </a:endParaRPr>
          </a:p>
        </p:txBody>
      </p:sp>
      <p:sp>
        <p:nvSpPr>
          <p:cNvPr id="4" name="Ορθογώνιο 3"/>
          <p:cNvSpPr/>
          <p:nvPr/>
        </p:nvSpPr>
        <p:spPr>
          <a:xfrm>
            <a:off x="251520" y="908720"/>
            <a:ext cx="8496944" cy="3693319"/>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l-GR" sz="1800" b="0" i="0" u="none" strike="noStrike" kern="0" cap="none" spc="0" normalizeH="0" baseline="0" noProof="0" dirty="0" smtClean="0">
                <a:ln>
                  <a:noFill/>
                </a:ln>
                <a:solidFill>
                  <a:srgbClr val="000000"/>
                </a:solidFill>
                <a:effectLst/>
                <a:uLnTx/>
                <a:uFillTx/>
                <a:latin typeface="Cambria"/>
                <a:ea typeface="+mj-ea"/>
                <a:cs typeface="+mj-cs"/>
              </a:rPr>
              <a:t>Η στατιστική μεθοδολογία:</a:t>
            </a:r>
          </a:p>
          <a:p>
            <a:pPr marL="1257300" lvl="2" indent="-342900">
              <a:buFont typeface="+mj-lt"/>
              <a:buAutoNum type="arabicPeriod"/>
            </a:pPr>
            <a:r>
              <a:rPr kumimoji="0" lang="el-GR" b="0" i="0" u="none" strike="noStrike" kern="0" cap="none" spc="0" normalizeH="0" baseline="0" noProof="0" dirty="0" smtClean="0">
                <a:ln>
                  <a:noFill/>
                </a:ln>
                <a:solidFill>
                  <a:srgbClr val="000000"/>
                </a:solidFill>
                <a:effectLst/>
                <a:uLnTx/>
                <a:uFillTx/>
                <a:latin typeface="Cambria"/>
                <a:ea typeface="+mj-ea"/>
                <a:cs typeface="+mj-cs"/>
              </a:rPr>
              <a:t>γραφική αναπαράσταση της χρονολογικής εξέλιξης των οικονομικών δεικτών. </a:t>
            </a:r>
          </a:p>
          <a:p>
            <a:pPr lvl="2"/>
            <a:endParaRPr kumimoji="0" lang="el-GR" b="0" i="0" u="none" strike="noStrike" kern="0" cap="none" spc="0" normalizeH="0" baseline="0" noProof="0" dirty="0" smtClean="0">
              <a:ln>
                <a:noFill/>
              </a:ln>
              <a:solidFill>
                <a:srgbClr val="000000"/>
              </a:solidFill>
              <a:effectLst/>
              <a:uLnTx/>
              <a:uFillTx/>
              <a:latin typeface="Cambria"/>
              <a:ea typeface="+mj-ea"/>
              <a:cs typeface="+mj-cs"/>
            </a:endParaRPr>
          </a:p>
          <a:p>
            <a:pPr lvl="2"/>
            <a:r>
              <a:rPr kumimoji="0" lang="el-GR" b="0" i="0" u="none" strike="noStrike" kern="0" cap="none" spc="0" normalizeH="0" baseline="0" noProof="0" dirty="0" smtClean="0">
                <a:ln>
                  <a:noFill/>
                </a:ln>
                <a:solidFill>
                  <a:srgbClr val="000000"/>
                </a:solidFill>
                <a:effectLst/>
                <a:uLnTx/>
                <a:uFillTx/>
                <a:latin typeface="Cambria"/>
                <a:ea typeface="+mj-ea"/>
                <a:cs typeface="+mj-cs"/>
              </a:rPr>
              <a:t>2.   μελέτη του βαθμού συσχέτισης των οικονομικών δεικτών με τη βοήθεια του συντελεστή γραμμικής συσχέτισης του </a:t>
            </a:r>
            <a:r>
              <a:rPr kumimoji="0" lang="el-GR" b="0" i="0" u="none" strike="noStrike" kern="0" cap="none" spc="0" normalizeH="0" baseline="0" noProof="0" dirty="0" err="1" smtClean="0">
                <a:ln>
                  <a:noFill/>
                </a:ln>
                <a:solidFill>
                  <a:srgbClr val="000000"/>
                </a:solidFill>
                <a:effectLst/>
                <a:uLnTx/>
                <a:uFillTx/>
                <a:latin typeface="Cambria"/>
                <a:ea typeface="+mj-ea"/>
                <a:cs typeface="+mj-cs"/>
              </a:rPr>
              <a:t>Pearson</a:t>
            </a:r>
            <a:r>
              <a:rPr kumimoji="0" lang="el-GR" b="0" i="0" u="none" strike="noStrike" kern="0" cap="none" spc="0" normalizeH="0" baseline="0" noProof="0" dirty="0" smtClean="0">
                <a:ln>
                  <a:noFill/>
                </a:ln>
                <a:solidFill>
                  <a:srgbClr val="000000"/>
                </a:solidFill>
                <a:effectLst/>
                <a:uLnTx/>
                <a:uFillTx/>
                <a:latin typeface="Cambria"/>
                <a:ea typeface="+mj-ea"/>
                <a:cs typeface="+mj-cs"/>
              </a:rPr>
              <a:t> .</a:t>
            </a:r>
          </a:p>
          <a:p>
            <a:pPr marL="1200150" lvl="2" indent="-285750">
              <a:buFont typeface="Arial" pitchFamily="34" charset="0"/>
              <a:buChar char="•"/>
            </a:pPr>
            <a:r>
              <a:rPr lang="el-GR" kern="0" dirty="0" smtClean="0">
                <a:solidFill>
                  <a:srgbClr val="000000"/>
                </a:solidFill>
                <a:latin typeface="Cambria"/>
                <a:ea typeface="+mj-ea"/>
                <a:cs typeface="+mj-cs"/>
              </a:rPr>
              <a:t>Τιμές 0,01-0,30, ασθενής συσχέτιση</a:t>
            </a:r>
          </a:p>
          <a:p>
            <a:pPr marL="1200150" lvl="2" indent="-285750">
              <a:buFont typeface="Arial" pitchFamily="34" charset="0"/>
              <a:buChar char="•"/>
            </a:pPr>
            <a:r>
              <a:rPr kumimoji="0" lang="el-GR" b="0" i="0" u="none" strike="noStrike" kern="0" cap="none" spc="0" normalizeH="0" baseline="0" noProof="0" dirty="0" smtClean="0">
                <a:ln>
                  <a:noFill/>
                </a:ln>
                <a:solidFill>
                  <a:srgbClr val="000000"/>
                </a:solidFill>
                <a:effectLst/>
                <a:uLnTx/>
                <a:uFillTx/>
                <a:latin typeface="Cambria"/>
                <a:ea typeface="+mj-ea"/>
                <a:cs typeface="+mj-cs"/>
              </a:rPr>
              <a:t>Τιμές 0.31-0,60</a:t>
            </a:r>
            <a:r>
              <a:rPr lang="el-GR" kern="0" dirty="0" smtClean="0">
                <a:solidFill>
                  <a:srgbClr val="000000"/>
                </a:solidFill>
                <a:latin typeface="Cambria"/>
                <a:ea typeface="+mj-ea"/>
                <a:cs typeface="+mj-cs"/>
              </a:rPr>
              <a:t>, μέτρια συσχέτιση</a:t>
            </a:r>
          </a:p>
          <a:p>
            <a:pPr marL="1200150" lvl="2" indent="-285750">
              <a:buFont typeface="Arial" pitchFamily="34" charset="0"/>
              <a:buChar char="•"/>
            </a:pPr>
            <a:r>
              <a:rPr kumimoji="0" lang="el-GR" b="0" i="0" u="none" strike="noStrike" kern="0" cap="none" spc="0" normalizeH="0" noProof="0" dirty="0" smtClean="0">
                <a:ln>
                  <a:noFill/>
                </a:ln>
                <a:solidFill>
                  <a:srgbClr val="000000"/>
                </a:solidFill>
                <a:effectLst/>
                <a:uLnTx/>
                <a:uFillTx/>
                <a:latin typeface="Cambria"/>
                <a:ea typeface="+mj-ea"/>
                <a:cs typeface="+mj-cs"/>
              </a:rPr>
              <a:t>Τιμές </a:t>
            </a:r>
            <a:r>
              <a:rPr kumimoji="0" lang="el-GR" b="0" i="0" u="none" strike="noStrike" kern="0" cap="none" spc="0" normalizeH="0" noProof="0" dirty="0" smtClean="0">
                <a:ln>
                  <a:noFill/>
                </a:ln>
                <a:solidFill>
                  <a:srgbClr val="000000"/>
                </a:solidFill>
                <a:effectLst/>
                <a:uLnTx/>
                <a:uFillTx/>
                <a:latin typeface="Cambria"/>
                <a:ea typeface="+mj-ea"/>
                <a:cs typeface="+mj-cs"/>
              </a:rPr>
              <a:t>0</a:t>
            </a:r>
            <a:r>
              <a:rPr kumimoji="0" lang="en-US" b="0" i="0" u="none" strike="noStrike" kern="0" cap="none" spc="0" normalizeH="0" noProof="0" smtClean="0">
                <a:ln>
                  <a:noFill/>
                </a:ln>
                <a:solidFill>
                  <a:srgbClr val="000000"/>
                </a:solidFill>
                <a:effectLst/>
                <a:uLnTx/>
                <a:uFillTx/>
                <a:latin typeface="Cambria"/>
                <a:ea typeface="+mj-ea"/>
                <a:cs typeface="+mj-cs"/>
              </a:rPr>
              <a:t>,</a:t>
            </a:r>
            <a:r>
              <a:rPr kumimoji="0" lang="el-GR" b="0" i="0" u="none" strike="noStrike" kern="0" cap="none" spc="0" normalizeH="0" noProof="0" smtClean="0">
                <a:ln>
                  <a:noFill/>
                </a:ln>
                <a:solidFill>
                  <a:srgbClr val="000000"/>
                </a:solidFill>
                <a:effectLst/>
                <a:uLnTx/>
                <a:uFillTx/>
                <a:latin typeface="Cambria"/>
                <a:ea typeface="+mj-ea"/>
                <a:cs typeface="+mj-cs"/>
              </a:rPr>
              <a:t>61-0,90</a:t>
            </a:r>
            <a:r>
              <a:rPr kumimoji="0" lang="el-GR" b="0" i="0" u="none" strike="noStrike" kern="0" cap="none" spc="0" normalizeH="0" noProof="0" dirty="0" smtClean="0">
                <a:ln>
                  <a:noFill/>
                </a:ln>
                <a:solidFill>
                  <a:srgbClr val="000000"/>
                </a:solidFill>
                <a:effectLst/>
                <a:uLnTx/>
                <a:uFillTx/>
                <a:latin typeface="Cambria"/>
                <a:ea typeface="+mj-ea"/>
                <a:cs typeface="+mj-cs"/>
              </a:rPr>
              <a:t>, ισχυρή συσχέτιση</a:t>
            </a:r>
          </a:p>
          <a:p>
            <a:pPr marL="1200150" lvl="2" indent="-285750">
              <a:buFont typeface="Arial" pitchFamily="34" charset="0"/>
              <a:buChar char="•"/>
            </a:pPr>
            <a:r>
              <a:rPr lang="el-GR" kern="0" dirty="0" smtClean="0">
                <a:solidFill>
                  <a:srgbClr val="000000"/>
                </a:solidFill>
                <a:latin typeface="Cambria"/>
                <a:ea typeface="+mj-ea"/>
                <a:cs typeface="+mj-cs"/>
              </a:rPr>
              <a:t>Τιμές 0,91-1, απόλυτη συσχέτιση </a:t>
            </a:r>
            <a:r>
              <a:rPr kumimoji="0" lang="el-GR" b="0" i="0" u="none" strike="noStrike" kern="0" cap="none" spc="0" normalizeH="0" noProof="0" dirty="0" smtClean="0">
                <a:ln>
                  <a:noFill/>
                </a:ln>
                <a:solidFill>
                  <a:srgbClr val="000000"/>
                </a:solidFill>
                <a:effectLst/>
                <a:uLnTx/>
                <a:uFillTx/>
                <a:latin typeface="Cambria"/>
                <a:ea typeface="+mj-ea"/>
                <a:cs typeface="+mj-cs"/>
              </a:rPr>
              <a:t> </a:t>
            </a:r>
            <a:endParaRPr lang="el-GR" kern="0" dirty="0" smtClean="0">
              <a:solidFill>
                <a:srgbClr val="000000"/>
              </a:solidFill>
              <a:latin typeface="Cambria"/>
              <a:ea typeface="+mj-ea"/>
              <a:cs typeface="+mj-cs"/>
            </a:endParaRPr>
          </a:p>
          <a:p>
            <a:pPr marL="1200150" lvl="2" indent="-285750">
              <a:buFont typeface="Arial" pitchFamily="34" charset="0"/>
              <a:buChar char="•"/>
            </a:pPr>
            <a:endParaRPr lang="el-GR" kern="0" dirty="0">
              <a:solidFill>
                <a:srgbClr val="000000"/>
              </a:solidFill>
              <a:latin typeface="Cambria"/>
              <a:ea typeface="+mj-ea"/>
              <a:cs typeface="+mj-cs"/>
            </a:endParaRPr>
          </a:p>
          <a:p>
            <a:pPr lvl="2"/>
            <a:r>
              <a:rPr lang="el-GR" kern="0" dirty="0" smtClean="0">
                <a:solidFill>
                  <a:srgbClr val="000000"/>
                </a:solidFill>
                <a:latin typeface="Cambria"/>
                <a:ea typeface="+mj-ea"/>
                <a:cs typeface="+mj-cs"/>
              </a:rPr>
              <a:t>3.</a:t>
            </a:r>
            <a:r>
              <a:rPr kumimoji="0" lang="el-GR" b="0" i="0" u="none" strike="noStrike" kern="0" cap="none" spc="0" normalizeH="0" baseline="0" noProof="0" dirty="0" smtClean="0">
                <a:ln>
                  <a:noFill/>
                </a:ln>
                <a:solidFill>
                  <a:srgbClr val="000000"/>
                </a:solidFill>
                <a:effectLst/>
                <a:uLnTx/>
                <a:uFillTx/>
                <a:latin typeface="Cambria"/>
                <a:ea typeface="+mj-ea"/>
                <a:cs typeface="+mj-cs"/>
              </a:rPr>
              <a:t>   μοντελοποίηση των στατιστικώς σημαντικών συσχετίσεων με απλή και πολλαπλή γραμμική παλινδρόμηση.</a:t>
            </a:r>
            <a:endParaRPr kumimoji="0" lang="el-GR" b="0" i="0" u="none" strike="noStrike" kern="0" cap="none" spc="0" normalizeH="0" baseline="0" noProof="0" dirty="0" smtClean="0">
              <a:ln>
                <a:noFill/>
              </a:ln>
              <a:solidFill>
                <a:sysClr val="windowText" lastClr="000000"/>
              </a:solidFill>
              <a:effectLst/>
              <a:uLnTx/>
              <a:uFillTx/>
            </a:endParaRPr>
          </a:p>
        </p:txBody>
      </p:sp>
    </p:spTree>
    <p:extLst>
      <p:ext uri="{BB962C8B-B14F-4D97-AF65-F5344CB8AC3E}">
        <p14:creationId xmlns:p14="http://schemas.microsoft.com/office/powerpoint/2010/main" val="2458737412"/>
      </p:ext>
    </p:extLst>
  </p:cSld>
  <p:clrMapOvr>
    <a:masterClrMapping/>
  </p:clrMapOvr>
  <p:transition>
    <p:cover dir="ld"/>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490066"/>
          </a:xfrm>
        </p:spPr>
        <p:txBody>
          <a:bodyPr>
            <a:normAutofit fontScale="90000"/>
          </a:bodyPr>
          <a:lstStyle/>
          <a:p>
            <a:pPr algn="ctr"/>
            <a:r>
              <a:rPr lang="el-GR" sz="3200" b="1" dirty="0" smtClean="0"/>
              <a:t>Μοντέλο 1</a:t>
            </a:r>
            <a:endParaRPr lang="el-GR" sz="3200" b="1" dirty="0"/>
          </a:p>
        </p:txBody>
      </p:sp>
      <p:pic>
        <p:nvPicPr>
          <p:cNvPr id="4" name="Θέση περιεχομένου 3"/>
          <p:cNvPicPr>
            <a:picLocks noGrp="1"/>
          </p:cNvPicPr>
          <p:nvPr>
            <p:ph sz="quarter" idx="1"/>
          </p:nvPr>
        </p:nvPicPr>
        <p:blipFill>
          <a:blip r:embed="rId2"/>
          <a:stretch>
            <a:fillRect/>
          </a:stretch>
        </p:blipFill>
        <p:spPr>
          <a:xfrm>
            <a:off x="323528" y="836712"/>
            <a:ext cx="8352928" cy="5400600"/>
          </a:xfrm>
          <a:prstGeom prst="rect">
            <a:avLst/>
          </a:prstGeom>
        </p:spPr>
      </p:pic>
    </p:spTree>
    <p:extLst>
      <p:ext uri="{BB962C8B-B14F-4D97-AF65-F5344CB8AC3E}">
        <p14:creationId xmlns:p14="http://schemas.microsoft.com/office/powerpoint/2010/main" val="3895776393"/>
      </p:ext>
    </p:extLst>
  </p:cSld>
  <p:clrMapOvr>
    <a:masterClrMapping/>
  </p:clrMapOvr>
  <p:transition>
    <p:cover dir="ld"/>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1043608" y="548680"/>
            <a:ext cx="6624736" cy="369332"/>
          </a:xfrm>
          <a:prstGeom prst="rect">
            <a:avLst/>
          </a:prstGeom>
          <a:noFill/>
        </p:spPr>
        <p:txBody>
          <a:bodyPr wrap="square" rtlCol="0">
            <a:spAutoFit/>
          </a:bodyPr>
          <a:lstStyle/>
          <a:p>
            <a:endParaRPr lang="el-GR" dirty="0"/>
          </a:p>
        </p:txBody>
      </p:sp>
      <p:pic>
        <p:nvPicPr>
          <p:cNvPr id="4099"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55576" y="332657"/>
            <a:ext cx="6453263" cy="6480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TextBox 4"/>
          <p:cNvSpPr txBox="1"/>
          <p:nvPr/>
        </p:nvSpPr>
        <p:spPr>
          <a:xfrm>
            <a:off x="611560" y="1412776"/>
            <a:ext cx="7488832" cy="1477328"/>
          </a:xfrm>
          <a:prstGeom prst="rect">
            <a:avLst/>
          </a:prstGeom>
          <a:noFill/>
        </p:spPr>
        <p:txBody>
          <a:bodyPr wrap="square" rtlCol="0">
            <a:spAutoFit/>
          </a:bodyPr>
          <a:lstStyle/>
          <a:p>
            <a:r>
              <a:rPr lang="el-GR" dirty="0"/>
              <a:t>Ο συντελεστής συσχέτισης των μεταβλητών Αποδοτικότητα Ενεργητικού και  Αποδοτικότητα Ιδίων Κεφαλαίων ισούται με </a:t>
            </a:r>
            <a:r>
              <a:rPr lang="el-GR" b="1" dirty="0"/>
              <a:t>0,974</a:t>
            </a:r>
            <a:r>
              <a:rPr lang="el-GR" dirty="0"/>
              <a:t> που είναι </a:t>
            </a:r>
            <a:r>
              <a:rPr lang="el-GR" u="sng" dirty="0"/>
              <a:t>πολύ υψηλός </a:t>
            </a:r>
            <a:r>
              <a:rPr lang="el-GR" dirty="0"/>
              <a:t>οπότε προκύπτει μια πολύ ισχυρή σχέση μεταξύ των δύο μεταβλητών. </a:t>
            </a:r>
            <a:endParaRPr lang="el-GR" dirty="0" smtClean="0"/>
          </a:p>
          <a:p>
            <a:endParaRPr lang="el-GR" dirty="0"/>
          </a:p>
          <a:p>
            <a:r>
              <a:rPr lang="el-GR" dirty="0" smtClean="0"/>
              <a:t>Στη στήλη </a:t>
            </a:r>
            <a:r>
              <a:rPr lang="en-US" dirty="0" smtClean="0"/>
              <a:t>estimate </a:t>
            </a:r>
            <a:r>
              <a:rPr lang="el-GR" dirty="0" smtClean="0"/>
              <a:t>εκτιμώνται οι συντελεστές του μοντέλου Υ=</a:t>
            </a:r>
            <a:r>
              <a:rPr lang="en-US" dirty="0" smtClean="0"/>
              <a:t>a</a:t>
            </a:r>
            <a:r>
              <a:rPr lang="el-GR" dirty="0" smtClean="0"/>
              <a:t>+</a:t>
            </a:r>
            <a:r>
              <a:rPr lang="en-US" dirty="0" err="1" smtClean="0"/>
              <a:t>bX</a:t>
            </a:r>
            <a:r>
              <a:rPr lang="en-US" dirty="0"/>
              <a:t> </a:t>
            </a:r>
            <a:endParaRPr lang="el-GR" dirty="0"/>
          </a:p>
        </p:txBody>
      </p:sp>
      <p:pic>
        <p:nvPicPr>
          <p:cNvPr id="4100"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5576" y="3140967"/>
            <a:ext cx="7200800" cy="17281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TextBox 5"/>
          <p:cNvSpPr txBox="1"/>
          <p:nvPr/>
        </p:nvSpPr>
        <p:spPr>
          <a:xfrm>
            <a:off x="755576" y="5517232"/>
            <a:ext cx="7776864" cy="369332"/>
          </a:xfrm>
          <a:prstGeom prst="rect">
            <a:avLst/>
          </a:prstGeom>
          <a:noFill/>
        </p:spPr>
        <p:txBody>
          <a:bodyPr wrap="square" rtlCol="0">
            <a:spAutoFit/>
          </a:bodyPr>
          <a:lstStyle/>
          <a:p>
            <a:endParaRPr lang="el-GR" dirty="0"/>
          </a:p>
        </p:txBody>
      </p:sp>
      <p:pic>
        <p:nvPicPr>
          <p:cNvPr id="4102"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31073" y="5161870"/>
            <a:ext cx="7225303" cy="14493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04002126"/>
      </p:ext>
    </p:extLst>
  </p:cSld>
  <p:clrMapOvr>
    <a:masterClrMapping/>
  </p:clrMapOvr>
  <p:transition>
    <p:cover dir="ld"/>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Ορθογώνιο 1"/>
          <p:cNvSpPr/>
          <p:nvPr/>
        </p:nvSpPr>
        <p:spPr>
          <a:xfrm>
            <a:off x="755576" y="-277143"/>
            <a:ext cx="7992888" cy="6135013"/>
          </a:xfrm>
          <a:prstGeom prst="rect">
            <a:avLst/>
          </a:prstGeom>
        </p:spPr>
        <p:txBody>
          <a:bodyPr wrap="square">
            <a:spAutoFit/>
          </a:bodyPr>
          <a:lstStyle/>
          <a:p>
            <a:pPr algn="just">
              <a:lnSpc>
                <a:spcPct val="150000"/>
              </a:lnSpc>
              <a:spcAft>
                <a:spcPts val="1000"/>
              </a:spcAft>
            </a:pPr>
            <a:endParaRPr lang="el-GR" dirty="0" smtClean="0">
              <a:latin typeface="Times New Roman"/>
              <a:ea typeface="Calibri"/>
              <a:cs typeface="Times New Roman"/>
            </a:endParaRPr>
          </a:p>
          <a:p>
            <a:pPr algn="just">
              <a:lnSpc>
                <a:spcPct val="150000"/>
              </a:lnSpc>
              <a:spcAft>
                <a:spcPts val="1000"/>
              </a:spcAft>
            </a:pPr>
            <a:endParaRPr lang="el-GR" dirty="0">
              <a:latin typeface="Times New Roman"/>
              <a:ea typeface="Calibri"/>
              <a:cs typeface="Times New Roman"/>
            </a:endParaRPr>
          </a:p>
          <a:p>
            <a:pPr algn="just">
              <a:lnSpc>
                <a:spcPct val="150000"/>
              </a:lnSpc>
              <a:spcAft>
                <a:spcPts val="1000"/>
              </a:spcAft>
            </a:pPr>
            <a:endParaRPr lang="el-GR" dirty="0" smtClean="0">
              <a:latin typeface="Times New Roman"/>
              <a:ea typeface="Calibri"/>
              <a:cs typeface="Times New Roman"/>
            </a:endParaRPr>
          </a:p>
          <a:p>
            <a:pPr algn="just">
              <a:lnSpc>
                <a:spcPct val="150000"/>
              </a:lnSpc>
              <a:spcAft>
                <a:spcPts val="1000"/>
              </a:spcAft>
            </a:pPr>
            <a:r>
              <a:rPr lang="el-GR" dirty="0" smtClean="0">
                <a:latin typeface="Times New Roman"/>
                <a:ea typeface="Calibri"/>
                <a:cs typeface="Times New Roman"/>
              </a:rPr>
              <a:t>Η </a:t>
            </a:r>
            <a:r>
              <a:rPr lang="el-GR" dirty="0">
                <a:latin typeface="Times New Roman"/>
                <a:ea typeface="Calibri"/>
                <a:cs typeface="Times New Roman"/>
              </a:rPr>
              <a:t>παρούσα διπλωματική εργασία έχει ως στόχο </a:t>
            </a:r>
            <a:r>
              <a:rPr lang="el-GR" dirty="0" smtClean="0">
                <a:latin typeface="Times New Roman"/>
                <a:ea typeface="Calibri"/>
                <a:cs typeface="Times New Roman"/>
              </a:rPr>
              <a:t>να </a:t>
            </a:r>
            <a:r>
              <a:rPr lang="el-GR" dirty="0">
                <a:latin typeface="Times New Roman"/>
                <a:ea typeface="Calibri"/>
                <a:cs typeface="Times New Roman"/>
              </a:rPr>
              <a:t>αναλύσει τις χρηματοοικονομικές καταστάσεις της εταιρείας </a:t>
            </a:r>
            <a:r>
              <a:rPr lang="en-US" dirty="0" err="1">
                <a:latin typeface="Times New Roman"/>
                <a:ea typeface="Calibri"/>
                <a:cs typeface="Times New Roman"/>
              </a:rPr>
              <a:t>Fibran</a:t>
            </a:r>
            <a:r>
              <a:rPr lang="el-GR" dirty="0">
                <a:latin typeface="Times New Roman"/>
                <a:ea typeface="Calibri"/>
                <a:cs typeface="Times New Roman"/>
              </a:rPr>
              <a:t> Α.Ε. για τα έτη 2000-2015. Με την κατάλληλη επιλογή στη χρήση αριθμοδεικτών θα γίνει η αξιολόγηση της εταιρείας, η οποία δραστηριοποιείται στον χώρο παραγωγής μονωτικών υλικών . </a:t>
            </a:r>
            <a:endParaRPr lang="el-GR" sz="1600" dirty="0">
              <a:ea typeface="Calibri"/>
              <a:cs typeface="Times New Roman"/>
            </a:endParaRPr>
          </a:p>
          <a:p>
            <a:pPr algn="just">
              <a:lnSpc>
                <a:spcPct val="150000"/>
              </a:lnSpc>
              <a:spcAft>
                <a:spcPts val="1000"/>
              </a:spcAft>
            </a:pPr>
            <a:r>
              <a:rPr lang="el-GR" dirty="0">
                <a:latin typeface="Times New Roman"/>
                <a:ea typeface="Calibri"/>
                <a:cs typeface="Times New Roman"/>
              </a:rPr>
              <a:t>Η πραγμάτωση του παραπάνω στόχου θα επιτευχθεί με δεδομένα από τις λογιστικές καταστάσεις ( Ισολογισμοί και Αποτελέσματα Χρήσης ), όπως έχουν δημοσιευτεί τα αντίστοιχα έτη. </a:t>
            </a:r>
            <a:endParaRPr lang="el-GR" sz="1600" dirty="0">
              <a:ea typeface="Calibri"/>
              <a:cs typeface="Times New Roman"/>
            </a:endParaRPr>
          </a:p>
          <a:p>
            <a:pPr algn="just">
              <a:lnSpc>
                <a:spcPct val="150000"/>
              </a:lnSpc>
              <a:spcAft>
                <a:spcPts val="1000"/>
              </a:spcAft>
            </a:pPr>
            <a:r>
              <a:rPr lang="el-GR" dirty="0">
                <a:latin typeface="Times New Roman"/>
                <a:ea typeface="Calibri"/>
                <a:cs typeface="Times New Roman"/>
              </a:rPr>
              <a:t>Σκοπός της εργασίας είναι η εξαγωγή συμπερασμάτων που αφορούν τη χρηματοδοτική δομή της </a:t>
            </a:r>
            <a:r>
              <a:rPr lang="en-US" dirty="0" err="1">
                <a:latin typeface="Times New Roman"/>
                <a:ea typeface="Calibri"/>
                <a:cs typeface="Times New Roman"/>
              </a:rPr>
              <a:t>Fibran</a:t>
            </a:r>
            <a:r>
              <a:rPr lang="el-GR" dirty="0">
                <a:latin typeface="Times New Roman"/>
                <a:ea typeface="Calibri"/>
                <a:cs typeface="Times New Roman"/>
              </a:rPr>
              <a:t> Α.Ε., την κερδοφορία της, τη βιωσιμότητα της  καθώς και την επιρροή της από την οικονομική κρίση.</a:t>
            </a:r>
            <a:endParaRPr lang="el-GR" sz="1600" dirty="0">
              <a:ea typeface="Calibri"/>
              <a:cs typeface="Times New Roman"/>
            </a:endParaRPr>
          </a:p>
        </p:txBody>
      </p:sp>
    </p:spTree>
    <p:extLst>
      <p:ext uri="{BB962C8B-B14F-4D97-AF65-F5344CB8AC3E}">
        <p14:creationId xmlns:p14="http://schemas.microsoft.com/office/powerpoint/2010/main" val="343429459"/>
      </p:ext>
    </p:extLst>
  </p:cSld>
  <p:clrMapOvr>
    <a:masterClrMapping/>
  </p:clrMapOvr>
  <p:transition>
    <p:cover dir="ld"/>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490066"/>
          </a:xfrm>
        </p:spPr>
        <p:txBody>
          <a:bodyPr>
            <a:normAutofit fontScale="90000"/>
          </a:bodyPr>
          <a:lstStyle/>
          <a:p>
            <a:pPr algn="ctr"/>
            <a:r>
              <a:rPr lang="el-GR" sz="3200" b="1" dirty="0" smtClean="0"/>
              <a:t>Μοντέλο 2</a:t>
            </a:r>
            <a:endParaRPr lang="el-GR" sz="3200" b="1" dirty="0"/>
          </a:p>
        </p:txBody>
      </p:sp>
      <p:pic>
        <p:nvPicPr>
          <p:cNvPr id="4" name="Θέση περιεχομένου 3"/>
          <p:cNvPicPr>
            <a:picLocks noGrp="1"/>
          </p:cNvPicPr>
          <p:nvPr>
            <p:ph sz="quarter" idx="1"/>
          </p:nvPr>
        </p:nvPicPr>
        <p:blipFill>
          <a:blip r:embed="rId2"/>
          <a:stretch>
            <a:fillRect/>
          </a:stretch>
        </p:blipFill>
        <p:spPr>
          <a:xfrm>
            <a:off x="467544" y="764704"/>
            <a:ext cx="8352928" cy="5760640"/>
          </a:xfrm>
          <a:prstGeom prst="rect">
            <a:avLst/>
          </a:prstGeom>
        </p:spPr>
      </p:pic>
    </p:spTree>
    <p:extLst>
      <p:ext uri="{BB962C8B-B14F-4D97-AF65-F5344CB8AC3E}">
        <p14:creationId xmlns:p14="http://schemas.microsoft.com/office/powerpoint/2010/main" val="118647743"/>
      </p:ext>
    </p:extLst>
  </p:cSld>
  <p:clrMapOvr>
    <a:masterClrMapping/>
  </p:clrMapOvr>
  <p:transition>
    <p:cover dir="ld"/>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51520" y="332656"/>
            <a:ext cx="8208911" cy="144016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51520" y="1988841"/>
            <a:ext cx="7920879" cy="234979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5124"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9897" y="4725144"/>
            <a:ext cx="7842502" cy="1731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583783921"/>
      </p:ext>
    </p:extLst>
  </p:cSld>
  <p:clrMapOvr>
    <a:masterClrMapping/>
  </p:clrMapOvr>
  <p:transition>
    <p:cover dir="ld"/>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395536" y="116632"/>
            <a:ext cx="8229600" cy="648072"/>
          </a:xfrm>
        </p:spPr>
        <p:txBody>
          <a:bodyPr>
            <a:noAutofit/>
          </a:bodyPr>
          <a:lstStyle/>
          <a:p>
            <a:pPr algn="ctr"/>
            <a:r>
              <a:rPr lang="el-GR" sz="3200" b="1" dirty="0" smtClean="0">
                <a:solidFill>
                  <a:schemeClr val="tx2"/>
                </a:solidFill>
              </a:rPr>
              <a:t>Συμπεράσματα </a:t>
            </a:r>
            <a:endParaRPr lang="el-GR" sz="3200" b="1" dirty="0">
              <a:solidFill>
                <a:schemeClr val="tx2"/>
              </a:solidFill>
            </a:endParaRPr>
          </a:p>
        </p:txBody>
      </p:sp>
      <p:sp>
        <p:nvSpPr>
          <p:cNvPr id="3" name="TextBox 2"/>
          <p:cNvSpPr txBox="1"/>
          <p:nvPr/>
        </p:nvSpPr>
        <p:spPr>
          <a:xfrm>
            <a:off x="683568" y="1628800"/>
            <a:ext cx="8136904" cy="339773"/>
          </a:xfrm>
          <a:prstGeom prst="rect">
            <a:avLst/>
          </a:prstGeom>
          <a:noFill/>
        </p:spPr>
        <p:txBody>
          <a:bodyPr wrap="square" rtlCol="0">
            <a:spAutoFit/>
          </a:bodyPr>
          <a:lstStyle/>
          <a:p>
            <a:pPr indent="457200" algn="just">
              <a:lnSpc>
                <a:spcPct val="150000"/>
              </a:lnSpc>
              <a:spcAft>
                <a:spcPts val="0"/>
              </a:spcAft>
            </a:pPr>
            <a:r>
              <a:rPr lang="el-GR" sz="1200" dirty="0" smtClean="0">
                <a:latin typeface="Times New Roman"/>
                <a:ea typeface="Times New Roman"/>
                <a:cs typeface="Times New Roman"/>
              </a:rPr>
              <a:t>.</a:t>
            </a:r>
            <a:endParaRPr lang="el-GR" sz="1200" dirty="0">
              <a:ea typeface="Calibri"/>
              <a:cs typeface="Times New Roman"/>
            </a:endParaRPr>
          </a:p>
        </p:txBody>
      </p:sp>
      <p:sp>
        <p:nvSpPr>
          <p:cNvPr id="4" name="TextBox 3"/>
          <p:cNvSpPr txBox="1"/>
          <p:nvPr/>
        </p:nvSpPr>
        <p:spPr>
          <a:xfrm>
            <a:off x="683568" y="980728"/>
            <a:ext cx="7920880" cy="6647974"/>
          </a:xfrm>
          <a:prstGeom prst="rect">
            <a:avLst/>
          </a:prstGeom>
          <a:noFill/>
        </p:spPr>
        <p:txBody>
          <a:bodyPr wrap="square" rtlCol="0">
            <a:spAutoFit/>
          </a:bodyPr>
          <a:lstStyle/>
          <a:p>
            <a:pPr marL="285750" indent="-285750" algn="just">
              <a:lnSpc>
                <a:spcPct val="150000"/>
              </a:lnSpc>
              <a:spcAft>
                <a:spcPts val="0"/>
              </a:spcAft>
              <a:buFont typeface="Wingdings" pitchFamily="2" charset="2"/>
              <a:buChar char="q"/>
            </a:pPr>
            <a:r>
              <a:rPr lang="el-GR" dirty="0" smtClean="0">
                <a:ea typeface="Calibri"/>
                <a:cs typeface="Times New Roman"/>
              </a:rPr>
              <a:t>Δείκτες Ρευστότητας </a:t>
            </a:r>
          </a:p>
          <a:p>
            <a:pPr indent="457200" algn="just">
              <a:lnSpc>
                <a:spcPct val="150000"/>
              </a:lnSpc>
            </a:pPr>
            <a:r>
              <a:rPr lang="el-GR" dirty="0"/>
              <a:t>Η παρακολούθηση των δεικτών ρευστότητας για μια σειρά ετών μας επιτρέπει να διακρίνουμε την επάρκεια ή όχι κεφαλαίων κινήσεως σε μια επιχείρηση. Όσο μεγαλύτερος είναι ο δείκτης κυκλοφοριακής ρευστότητας τόσο καλύτερη είναι η θέση της συγκεκριμένης επιχείρησης, από πλευράς </a:t>
            </a:r>
            <a:r>
              <a:rPr lang="el-GR" dirty="0" smtClean="0"/>
              <a:t>ρευστότητας.</a:t>
            </a:r>
            <a:r>
              <a:rPr lang="el-GR" dirty="0"/>
              <a:t> Η άμεση και η ταμειακή ρευστότητα της επιχείρησης ακολουθούν ανοδική πορεία την εξεταζόμενη περίοδο γεγονός που μας δείχνει ότι η επιχείρηση μπορεί να καλύψει τις βραχυπρόθεσμες υποχρεώσεις της.</a:t>
            </a:r>
          </a:p>
          <a:p>
            <a:pPr indent="457200" algn="just">
              <a:lnSpc>
                <a:spcPct val="150000"/>
              </a:lnSpc>
              <a:spcAft>
                <a:spcPts val="0"/>
              </a:spcAft>
            </a:pPr>
            <a:endParaRPr lang="el-GR" dirty="0" smtClean="0"/>
          </a:p>
          <a:p>
            <a:pPr marL="342900" indent="-342900" algn="just">
              <a:lnSpc>
                <a:spcPct val="150000"/>
              </a:lnSpc>
              <a:spcAft>
                <a:spcPts val="0"/>
              </a:spcAft>
              <a:buFont typeface="Wingdings" pitchFamily="2" charset="2"/>
              <a:buChar char="q"/>
            </a:pPr>
            <a:r>
              <a:rPr lang="el-GR" dirty="0" smtClean="0">
                <a:ea typeface="Calibri"/>
                <a:cs typeface="Times New Roman"/>
              </a:rPr>
              <a:t>Δείκτες Δραστηριότητας </a:t>
            </a:r>
          </a:p>
          <a:p>
            <a:pPr indent="457200" algn="just">
              <a:lnSpc>
                <a:spcPct val="150000"/>
              </a:lnSpc>
              <a:spcAft>
                <a:spcPts val="0"/>
              </a:spcAft>
            </a:pPr>
            <a:r>
              <a:rPr lang="el-GR" dirty="0">
                <a:ea typeface="Times New Roman"/>
                <a:cs typeface="Times New Roman"/>
              </a:rPr>
              <a:t>Οι αριθμοδείκτες κυκλοφοριακή ταχύτητα εισπράξεων και κυκλοφοριακή ταχύτητα αποθεμάτων παρουσιάζουν τιμές ικανοποιητικές στην συγκεκριμένη περίοδο. Αντίθετα, ο αριθμοδείκτης κυκλοφοριακής ταχύτητας ενεργητικού παρουσιάζει πτωτική τάση όλο το διάστημα.</a:t>
            </a:r>
            <a:endParaRPr lang="el-GR" dirty="0">
              <a:ea typeface="Calibri"/>
              <a:cs typeface="Times New Roman"/>
            </a:endParaRPr>
          </a:p>
          <a:p>
            <a:pPr algn="just">
              <a:lnSpc>
                <a:spcPct val="150000"/>
              </a:lnSpc>
              <a:spcAft>
                <a:spcPts val="0"/>
              </a:spcAft>
            </a:pPr>
            <a:endParaRPr lang="el-GR" sz="1600" dirty="0" smtClean="0">
              <a:ea typeface="Calibri"/>
              <a:cs typeface="Times New Roman"/>
            </a:endParaRPr>
          </a:p>
          <a:p>
            <a:pPr algn="just">
              <a:lnSpc>
                <a:spcPct val="150000"/>
              </a:lnSpc>
              <a:spcAft>
                <a:spcPts val="0"/>
              </a:spcAft>
            </a:pPr>
            <a:endParaRPr lang="el-GR" sz="1600" dirty="0" smtClean="0">
              <a:ea typeface="Calibri"/>
              <a:cs typeface="Times New Roman"/>
            </a:endParaRPr>
          </a:p>
        </p:txBody>
      </p:sp>
    </p:spTree>
    <p:extLst>
      <p:ext uri="{BB962C8B-B14F-4D97-AF65-F5344CB8AC3E}">
        <p14:creationId xmlns:p14="http://schemas.microsoft.com/office/powerpoint/2010/main" val="1322232437"/>
      </p:ext>
    </p:extLst>
  </p:cSld>
  <p:clrMapOvr>
    <a:masterClrMapping/>
  </p:clrMapOvr>
  <p:transition>
    <p:cover dir="ld"/>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490066"/>
          </a:xfrm>
        </p:spPr>
        <p:txBody>
          <a:bodyPr>
            <a:noAutofit/>
          </a:bodyPr>
          <a:lstStyle/>
          <a:p>
            <a:pPr algn="ctr"/>
            <a:r>
              <a:rPr lang="el-GR" sz="3200" b="1" dirty="0">
                <a:solidFill>
                  <a:srgbClr val="1F497D"/>
                </a:solidFill>
              </a:rPr>
              <a:t>Συμπεράσματα </a:t>
            </a:r>
            <a:endParaRPr lang="el-GR" sz="3200" dirty="0"/>
          </a:p>
        </p:txBody>
      </p:sp>
      <p:sp>
        <p:nvSpPr>
          <p:cNvPr id="4" name="TextBox 3"/>
          <p:cNvSpPr txBox="1"/>
          <p:nvPr/>
        </p:nvSpPr>
        <p:spPr>
          <a:xfrm>
            <a:off x="827584" y="1124744"/>
            <a:ext cx="7488832" cy="2169825"/>
          </a:xfrm>
          <a:prstGeom prst="rect">
            <a:avLst/>
          </a:prstGeom>
          <a:noFill/>
        </p:spPr>
        <p:txBody>
          <a:bodyPr wrap="square" rtlCol="0">
            <a:spAutoFit/>
          </a:bodyPr>
          <a:lstStyle/>
          <a:p>
            <a:pPr marL="285750" indent="-285750">
              <a:buFont typeface="Wingdings" pitchFamily="2" charset="2"/>
              <a:buChar char="q"/>
            </a:pPr>
            <a:r>
              <a:rPr lang="el-GR" dirty="0" smtClean="0"/>
              <a:t>Δείκτες Αποδοτικότητας</a:t>
            </a:r>
          </a:p>
          <a:p>
            <a:endParaRPr lang="el-GR" dirty="0" smtClean="0"/>
          </a:p>
          <a:p>
            <a:pPr indent="457200" algn="just">
              <a:lnSpc>
                <a:spcPct val="150000"/>
              </a:lnSpc>
              <a:spcAft>
                <a:spcPts val="0"/>
              </a:spcAft>
            </a:pPr>
            <a:r>
              <a:rPr lang="el-GR" dirty="0">
                <a:ea typeface="Times New Roman"/>
                <a:cs typeface="Times New Roman"/>
              </a:rPr>
              <a:t>Η αποδοτικότητα των ιδίων κεφαλαίων της επιχείρησης καθώς και η αποδοτικότητα του ενεργητικού επιδεινώνονται όλη την εξεταζόμενη περίοδο και παίρνουν αρνητική τιμή το 2011.</a:t>
            </a:r>
            <a:endParaRPr lang="el-GR" dirty="0">
              <a:ea typeface="Calibri"/>
              <a:cs typeface="Times New Roman"/>
            </a:endParaRPr>
          </a:p>
          <a:p>
            <a:endParaRPr lang="el-GR" dirty="0"/>
          </a:p>
        </p:txBody>
      </p:sp>
    </p:spTree>
    <p:extLst>
      <p:ext uri="{BB962C8B-B14F-4D97-AF65-F5344CB8AC3E}">
        <p14:creationId xmlns:p14="http://schemas.microsoft.com/office/powerpoint/2010/main" val="2465256994"/>
      </p:ext>
    </p:extLst>
  </p:cSld>
  <p:clrMapOvr>
    <a:masterClrMapping/>
  </p:clrMapOvr>
  <p:transition>
    <p:cover dir="ld"/>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Υπότιτλος 2"/>
          <p:cNvSpPr>
            <a:spLocks noGrp="1"/>
          </p:cNvSpPr>
          <p:nvPr>
            <p:ph type="subTitle" idx="1"/>
          </p:nvPr>
        </p:nvSpPr>
        <p:spPr/>
        <p:txBody>
          <a:bodyPr/>
          <a:lstStyle/>
          <a:p>
            <a:r>
              <a:rPr lang="el-GR" b="1" dirty="0" smtClean="0"/>
              <a:t>Σας ευχαριστώ για την προσοχή σας</a:t>
            </a:r>
            <a:r>
              <a:rPr lang="el-GR" dirty="0" smtClean="0"/>
              <a:t>!</a:t>
            </a:r>
            <a:endParaRPr lang="el-GR" dirty="0"/>
          </a:p>
        </p:txBody>
      </p:sp>
      <p:sp>
        <p:nvSpPr>
          <p:cNvPr id="2" name="Τίτλος 1"/>
          <p:cNvSpPr>
            <a:spLocks noGrp="1"/>
          </p:cNvSpPr>
          <p:nvPr>
            <p:ph type="ctrTitle"/>
          </p:nvPr>
        </p:nvSpPr>
        <p:spPr>
          <a:xfrm>
            <a:off x="685800" y="476673"/>
            <a:ext cx="7772400" cy="1296143"/>
          </a:xfrm>
        </p:spPr>
        <p:txBody>
          <a:bodyPr>
            <a:normAutofit/>
          </a:bodyPr>
          <a:lstStyle/>
          <a:p>
            <a:r>
              <a:rPr lang="el-GR" sz="3200" b="1" dirty="0" smtClean="0">
                <a:solidFill>
                  <a:schemeClr val="tx2"/>
                </a:solidFill>
              </a:rPr>
              <a:t>Τέλος παρουσίασης!</a:t>
            </a:r>
            <a:endParaRPr lang="el-GR" sz="3200" b="1" dirty="0">
              <a:solidFill>
                <a:schemeClr val="tx2"/>
              </a:solidFill>
            </a:endParaRPr>
          </a:p>
        </p:txBody>
      </p:sp>
    </p:spTree>
    <p:extLst>
      <p:ext uri="{BB962C8B-B14F-4D97-AF65-F5344CB8AC3E}">
        <p14:creationId xmlns:p14="http://schemas.microsoft.com/office/powerpoint/2010/main" val="1704168411"/>
      </p:ext>
    </p:extLst>
  </p:cSld>
  <p:clrMapOvr>
    <a:masterClrMapping/>
  </p:clrMapOvr>
  <p:transition>
    <p:cover dir="l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762099"/>
          </a:xfrm>
        </p:spPr>
        <p:txBody>
          <a:bodyPr>
            <a:normAutofit/>
          </a:bodyPr>
          <a:lstStyle/>
          <a:p>
            <a:r>
              <a:rPr lang="el-GR" sz="3200" b="1" dirty="0" smtClean="0">
                <a:latin typeface="+mn-lt"/>
              </a:rPr>
              <a:t>Η εταιρία </a:t>
            </a:r>
            <a:r>
              <a:rPr lang="en-US" sz="3200" b="1" dirty="0" err="1" smtClean="0">
                <a:latin typeface="Cambria" pitchFamily="18" charset="0"/>
              </a:rPr>
              <a:t>Fibran</a:t>
            </a:r>
            <a:r>
              <a:rPr lang="en-US" sz="3200" b="1" dirty="0" smtClean="0">
                <a:latin typeface="+mn-lt"/>
              </a:rPr>
              <a:t> A.E.</a:t>
            </a:r>
            <a:endParaRPr lang="el-GR" sz="3200" b="1" dirty="0">
              <a:latin typeface="+mn-lt"/>
            </a:endParaRPr>
          </a:p>
        </p:txBody>
      </p:sp>
      <p:pic>
        <p:nvPicPr>
          <p:cNvPr id="4" name="Εικόνα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804248" y="188640"/>
            <a:ext cx="1419225" cy="648072"/>
          </a:xfrm>
          <a:prstGeom prst="rect">
            <a:avLst/>
          </a:prstGeom>
        </p:spPr>
      </p:pic>
      <p:sp>
        <p:nvSpPr>
          <p:cNvPr id="5" name="TextBox 4"/>
          <p:cNvSpPr txBox="1"/>
          <p:nvPr/>
        </p:nvSpPr>
        <p:spPr>
          <a:xfrm>
            <a:off x="467544" y="1844824"/>
            <a:ext cx="8208912" cy="3831818"/>
          </a:xfrm>
          <a:prstGeom prst="rect">
            <a:avLst/>
          </a:prstGeom>
          <a:noFill/>
        </p:spPr>
        <p:txBody>
          <a:bodyPr wrap="square" rtlCol="0">
            <a:spAutoFit/>
          </a:bodyPr>
          <a:lstStyle/>
          <a:p>
            <a:pPr algn="just">
              <a:lnSpc>
                <a:spcPct val="150000"/>
              </a:lnSpc>
              <a:spcAft>
                <a:spcPts val="1000"/>
              </a:spcAft>
            </a:pPr>
            <a:r>
              <a:rPr lang="el-GR" dirty="0">
                <a:latin typeface="Times New Roman"/>
                <a:ea typeface="Calibri"/>
                <a:cs typeface="Times New Roman"/>
              </a:rPr>
              <a:t>H FIBRAN ιδρύεται το 1974 στην Θεσσαλονίκη από τον σημερινό της πρόεδρο κ. Δημήτριο Αναστασιάδη. Από το 1995 πρωταγωνιστεί στο χώρο παραγωγής μονωτικών υλικών στον Ελλαδικό και στον Ευρωπαϊκό χώρο. Σήμερα διαθέτει συνολικά 6 υπερσύγχρονες βιομηχανικές μονάδες παραγωγής μονωτικών </a:t>
            </a:r>
            <a:r>
              <a:rPr lang="el-GR" dirty="0" smtClean="0">
                <a:latin typeface="Times New Roman"/>
                <a:ea typeface="Calibri"/>
                <a:cs typeface="Times New Roman"/>
              </a:rPr>
              <a:t>υλικών. Στην </a:t>
            </a:r>
            <a:r>
              <a:rPr lang="el-GR" dirty="0">
                <a:latin typeface="Times New Roman"/>
                <a:ea typeface="Calibri"/>
                <a:cs typeface="Times New Roman"/>
              </a:rPr>
              <a:t>Ελλάδα, </a:t>
            </a:r>
            <a:r>
              <a:rPr lang="el-GR" dirty="0" smtClean="0">
                <a:latin typeface="Times New Roman"/>
                <a:ea typeface="Calibri"/>
                <a:cs typeface="Times New Roman"/>
              </a:rPr>
              <a:t>οι </a:t>
            </a:r>
            <a:r>
              <a:rPr lang="el-GR" dirty="0">
                <a:latin typeface="Times New Roman"/>
                <a:ea typeface="Calibri"/>
                <a:cs typeface="Times New Roman"/>
              </a:rPr>
              <a:t>βιομηχανικές εγκαταστάσεις </a:t>
            </a:r>
            <a:r>
              <a:rPr lang="el-GR" dirty="0" smtClean="0">
                <a:latin typeface="Times New Roman"/>
                <a:ea typeface="Calibri"/>
                <a:cs typeface="Times New Roman"/>
              </a:rPr>
              <a:t>βρίσκονται στην </a:t>
            </a:r>
            <a:r>
              <a:rPr lang="el-GR" dirty="0">
                <a:latin typeface="Times New Roman"/>
                <a:ea typeface="Calibri"/>
                <a:cs typeface="Times New Roman"/>
              </a:rPr>
              <a:t>Τερπνή </a:t>
            </a:r>
            <a:r>
              <a:rPr lang="el-GR" dirty="0" smtClean="0">
                <a:latin typeface="Times New Roman"/>
                <a:ea typeface="Calibri"/>
                <a:cs typeface="Times New Roman"/>
              </a:rPr>
              <a:t>Σερρών. Άλλες </a:t>
            </a:r>
            <a:r>
              <a:rPr lang="el-GR" dirty="0">
                <a:latin typeface="Times New Roman"/>
                <a:ea typeface="Calibri"/>
                <a:cs typeface="Times New Roman"/>
              </a:rPr>
              <a:t>μονάδες </a:t>
            </a:r>
            <a:r>
              <a:rPr lang="el-GR" dirty="0" smtClean="0">
                <a:latin typeface="Times New Roman"/>
                <a:ea typeface="Calibri"/>
                <a:cs typeface="Times New Roman"/>
              </a:rPr>
              <a:t>βρίσκονται </a:t>
            </a:r>
            <a:r>
              <a:rPr lang="el-GR" dirty="0">
                <a:latin typeface="Times New Roman"/>
                <a:ea typeface="Calibri"/>
                <a:cs typeface="Times New Roman"/>
              </a:rPr>
              <a:t>στην Πορτογαλία, στη Βουλγαρία, στη Σλοβενία, στην  Ιταλία και στην ΠΓΔΜ.  </a:t>
            </a:r>
            <a:r>
              <a:rPr lang="el-GR" dirty="0" smtClean="0">
                <a:latin typeface="Times New Roman"/>
                <a:ea typeface="Calibri"/>
                <a:cs typeface="Times New Roman"/>
              </a:rPr>
              <a:t>Προϊόντα </a:t>
            </a:r>
            <a:r>
              <a:rPr lang="el-GR" dirty="0">
                <a:latin typeface="Times New Roman"/>
                <a:ea typeface="Calibri"/>
                <a:cs typeface="Times New Roman"/>
              </a:rPr>
              <a:t>της </a:t>
            </a:r>
            <a:r>
              <a:rPr lang="el-GR" dirty="0" smtClean="0">
                <a:latin typeface="Times New Roman"/>
                <a:ea typeface="Calibri"/>
                <a:cs typeface="Times New Roman"/>
              </a:rPr>
              <a:t>εταιρείας </a:t>
            </a:r>
            <a:r>
              <a:rPr lang="el-GR" dirty="0">
                <a:latin typeface="Times New Roman"/>
                <a:ea typeface="Calibri"/>
                <a:cs typeface="Times New Roman"/>
              </a:rPr>
              <a:t>διανέμονται, είτε μέσω θυγατρικών επιχειρήσεων, είτε μέσω δικτύου εξουσιοδοτημένων συνεργατών και πρακτόρων, σε περισσότερες από τριάντα χώρες παγκοσμίως και στις πέντε ηπείρους. </a:t>
            </a:r>
            <a:endParaRPr lang="el-GR" sz="1600" dirty="0">
              <a:latin typeface="Calibri"/>
              <a:ea typeface="Calibri"/>
              <a:cs typeface="Times New Roman"/>
            </a:endParaRPr>
          </a:p>
        </p:txBody>
      </p:sp>
    </p:spTree>
    <p:extLst>
      <p:ext uri="{BB962C8B-B14F-4D97-AF65-F5344CB8AC3E}">
        <p14:creationId xmlns:p14="http://schemas.microsoft.com/office/powerpoint/2010/main" val="3093089556"/>
      </p:ext>
    </p:extLst>
  </p:cSld>
  <p:clrMapOvr>
    <a:masterClrMapping/>
  </p:clrMapOvr>
  <p:transition>
    <p:cover dir="ld"/>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634082"/>
          </a:xfrm>
        </p:spPr>
        <p:txBody>
          <a:bodyPr>
            <a:normAutofit/>
          </a:bodyPr>
          <a:lstStyle/>
          <a:p>
            <a:pPr algn="ctr"/>
            <a:r>
              <a:rPr lang="el-GR" sz="3200" b="1" dirty="0" smtClean="0">
                <a:latin typeface="+mn-lt"/>
              </a:rPr>
              <a:t>Χρησιμότητα Αριθμοδεικτών </a:t>
            </a:r>
            <a:endParaRPr lang="el-GR" sz="3200" b="1" dirty="0">
              <a:latin typeface="+mn-lt"/>
            </a:endParaRPr>
          </a:p>
        </p:txBody>
      </p:sp>
      <p:sp>
        <p:nvSpPr>
          <p:cNvPr id="3" name="TextBox 2"/>
          <p:cNvSpPr txBox="1"/>
          <p:nvPr/>
        </p:nvSpPr>
        <p:spPr>
          <a:xfrm>
            <a:off x="473264" y="836712"/>
            <a:ext cx="8208912" cy="6432530"/>
          </a:xfrm>
          <a:prstGeom prst="rect">
            <a:avLst/>
          </a:prstGeom>
          <a:noFill/>
        </p:spPr>
        <p:txBody>
          <a:bodyPr wrap="square" rtlCol="0">
            <a:spAutoFit/>
          </a:bodyPr>
          <a:lstStyle/>
          <a:p>
            <a:pPr indent="457200" algn="just">
              <a:lnSpc>
                <a:spcPct val="150000"/>
              </a:lnSpc>
              <a:spcBef>
                <a:spcPts val="600"/>
              </a:spcBef>
              <a:spcAft>
                <a:spcPts val="600"/>
              </a:spcAft>
            </a:pPr>
            <a:r>
              <a:rPr lang="el-GR" dirty="0">
                <a:latin typeface="Times New Roman"/>
                <a:ea typeface="Times New Roman"/>
                <a:cs typeface="Times New Roman"/>
              </a:rPr>
              <a:t>Μια από τις κύριες πηγές παροχής οικονομικών πληροφοριών αποτελεί η ανάλυση και η διερεύνηση των διαφόρων χρηματοοικονομικών καταστάσεων τις οποίες συντάσσουν και εκδίδουν οι οικονομικές μονάδες. Οι χρηματοοικονομικές καταστάσεις δεν είναι όμως, παρά πίνακες όπου παρατίθενται απλά αριθμητικά στοιχεία τα οποία πρέπει με την σειρά τους να </a:t>
            </a:r>
            <a:r>
              <a:rPr lang="el-GR" dirty="0" smtClean="0">
                <a:latin typeface="Times New Roman"/>
                <a:ea typeface="Times New Roman"/>
                <a:cs typeface="Times New Roman"/>
              </a:rPr>
              <a:t>αξιοποιηθούν. Η </a:t>
            </a:r>
            <a:r>
              <a:rPr lang="el-GR" dirty="0">
                <a:latin typeface="Times New Roman"/>
                <a:ea typeface="Times New Roman"/>
                <a:cs typeface="Times New Roman"/>
              </a:rPr>
              <a:t>πλέον διαδεδομένη μέθοδος χρησιμοποιούμενη στην χρηματοοικονομική ανάλυση υπήρξε και παραμένει η μέθοδος των χρηματοοικονομικών </a:t>
            </a:r>
            <a:r>
              <a:rPr lang="el-GR" dirty="0" smtClean="0">
                <a:latin typeface="Times New Roman"/>
                <a:ea typeface="Times New Roman"/>
                <a:cs typeface="Times New Roman"/>
              </a:rPr>
              <a:t>αριθμοδεικτών. Οι </a:t>
            </a:r>
            <a:r>
              <a:rPr lang="el-GR" dirty="0">
                <a:latin typeface="Times New Roman"/>
                <a:ea typeface="Times New Roman"/>
                <a:cs typeface="Times New Roman"/>
              </a:rPr>
              <a:t>αριθμοδείκτες εκφράζουν λογικές σχέσεις, ενδεικτικές της αξίας των δύο βασικών λειτουργιών μιας οικονομικής μονάδας: της διαχείρισης και της εκμετάλλευσης. Αριθμοδείκτης είναι ένα κλάσμα του οποίου ο αριθμητής και ο παρανομαστής αντιστοιχούν σε διάφορα λογιστικά μεγέθη που προέρχονται είτε από πρωτογενή δεδομένα π.χ. ποσά λογαριασμών, είτε από επεξεργασμένα στοιχεία π.χ. καθαρό κεφάλαιο </a:t>
            </a:r>
            <a:r>
              <a:rPr lang="el-GR" dirty="0" smtClean="0">
                <a:latin typeface="Times New Roman"/>
                <a:ea typeface="Times New Roman"/>
                <a:cs typeface="Times New Roman"/>
              </a:rPr>
              <a:t>κινήσεως, κ.τ.λ</a:t>
            </a:r>
            <a:r>
              <a:rPr lang="el-GR" dirty="0">
                <a:latin typeface="Times New Roman"/>
                <a:ea typeface="Times New Roman"/>
                <a:cs typeface="Times New Roman"/>
              </a:rPr>
              <a:t>. τα οποία προσδιορίζονται μέσα από σύνθετους υπολογισμούς και εκφράζουν μια απόλυτη τιμή ή ένα ποσοστό. </a:t>
            </a:r>
            <a:endParaRPr lang="el-GR" sz="1600" dirty="0">
              <a:latin typeface="Calibri"/>
              <a:ea typeface="Calibri"/>
              <a:cs typeface="Times New Roman"/>
            </a:endParaRPr>
          </a:p>
          <a:p>
            <a:pPr indent="457200" algn="just">
              <a:lnSpc>
                <a:spcPct val="150000"/>
              </a:lnSpc>
              <a:spcBef>
                <a:spcPts val="600"/>
              </a:spcBef>
              <a:spcAft>
                <a:spcPts val="600"/>
              </a:spcAft>
            </a:pPr>
            <a:endParaRPr lang="el-GR" sz="1600" dirty="0">
              <a:effectLst/>
              <a:latin typeface="Calibri"/>
              <a:ea typeface="Calibri"/>
              <a:cs typeface="Times New Roman"/>
            </a:endParaRPr>
          </a:p>
        </p:txBody>
      </p:sp>
    </p:spTree>
    <p:extLst>
      <p:ext uri="{BB962C8B-B14F-4D97-AF65-F5344CB8AC3E}">
        <p14:creationId xmlns:p14="http://schemas.microsoft.com/office/powerpoint/2010/main" val="3338383071"/>
      </p:ext>
    </p:extLst>
  </p:cSld>
  <p:clrMapOvr>
    <a:masterClrMapping/>
  </p:clrMapOvr>
  <p:transition>
    <p:cover dir="ld"/>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28662" y="142852"/>
            <a:ext cx="7772400" cy="981892"/>
          </a:xfrm>
        </p:spPr>
        <p:txBody>
          <a:bodyPr>
            <a:noAutofit/>
          </a:bodyPr>
          <a:lstStyle/>
          <a:p>
            <a:pPr algn="ctr"/>
            <a:r>
              <a:rPr lang="el-GR" sz="3200" b="1" dirty="0" smtClean="0">
                <a:latin typeface="+mn-lt"/>
              </a:rPr>
              <a:t>Κατηγορίες Αριθμοδεικτών Ρευστότητας</a:t>
            </a:r>
            <a:endParaRPr lang="el-GR" sz="3200" b="1" dirty="0">
              <a:latin typeface="+mn-lt"/>
            </a:endParaRPr>
          </a:p>
        </p:txBody>
      </p:sp>
      <p:sp>
        <p:nvSpPr>
          <p:cNvPr id="3" name="Θέση περιεχομένου 2"/>
          <p:cNvSpPr>
            <a:spLocks noGrp="1"/>
          </p:cNvSpPr>
          <p:nvPr>
            <p:ph sz="quarter" idx="1"/>
          </p:nvPr>
        </p:nvSpPr>
        <p:spPr>
          <a:xfrm>
            <a:off x="142844" y="642918"/>
            <a:ext cx="8858312" cy="6072230"/>
          </a:xfrm>
        </p:spPr>
        <p:txBody>
          <a:bodyPr>
            <a:normAutofit/>
          </a:bodyPr>
          <a:lstStyle/>
          <a:p>
            <a:pPr>
              <a:buNone/>
            </a:pPr>
            <a:endParaRPr lang="el-GR" dirty="0" smtClean="0"/>
          </a:p>
          <a:p>
            <a:pPr lvl="0" algn="just">
              <a:buNone/>
            </a:pPr>
            <a:r>
              <a:rPr lang="el-GR" sz="1900" dirty="0" smtClean="0"/>
              <a:t>     Αριθμοδείκτες ρευστότητας (</a:t>
            </a:r>
            <a:r>
              <a:rPr lang="en-US" sz="1900" dirty="0" err="1" smtClean="0"/>
              <a:t>Liquidityratios</a:t>
            </a:r>
            <a:r>
              <a:rPr lang="el-GR" sz="1900" dirty="0" smtClean="0"/>
              <a:t>). Χρησιμοποιούνται για τον προσδιορισμό τόσο της βραχυχρόνιας οικονομικής θέσεως μιας επιχειρήσεως όσο και της ικανότητας της να ανταποκριθεί στις βραχυπρόθεσμες υποχρεώσεις της.</a:t>
            </a:r>
          </a:p>
          <a:p>
            <a:pPr lvl="0" algn="just">
              <a:buFont typeface="Arial" pitchFamily="34" charset="0"/>
              <a:buChar char="•"/>
            </a:pPr>
            <a:r>
              <a:rPr lang="el-GR" sz="1900" dirty="0" smtClean="0"/>
              <a:t>Δείκτης Κυκλοφοριακής </a:t>
            </a:r>
            <a:r>
              <a:rPr lang="el-GR" sz="1900" dirty="0"/>
              <a:t>Ρ</a:t>
            </a:r>
            <a:r>
              <a:rPr lang="el-GR" sz="1900" dirty="0" smtClean="0"/>
              <a:t>ευστότητας</a:t>
            </a:r>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r>
              <a:rPr lang="el-GR" sz="1900" dirty="0" smtClean="0"/>
              <a:t>Δείκτης </a:t>
            </a:r>
            <a:r>
              <a:rPr lang="el-GR" sz="1900" dirty="0"/>
              <a:t>Ά</a:t>
            </a:r>
            <a:r>
              <a:rPr lang="el-GR" sz="1900" dirty="0" smtClean="0"/>
              <a:t>μεσης Ρευστότητας</a:t>
            </a:r>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endParaRPr lang="en-US" sz="1900" dirty="0" smtClean="0"/>
          </a:p>
          <a:p>
            <a:pPr lvl="0" algn="just">
              <a:buFont typeface="Arial" pitchFamily="34" charset="0"/>
              <a:buChar char="•"/>
            </a:pPr>
            <a:r>
              <a:rPr lang="el-GR" sz="1900" dirty="0" smtClean="0"/>
              <a:t>Δείκτης </a:t>
            </a:r>
            <a:r>
              <a:rPr lang="el-GR" sz="1900" dirty="0" smtClean="0">
                <a:latin typeface="Cambria" pitchFamily="18" charset="0"/>
              </a:rPr>
              <a:t>Ταμειακής Ρευστότητας</a:t>
            </a:r>
            <a:endParaRPr lang="el-GR" sz="1900" dirty="0" smtClean="0"/>
          </a:p>
          <a:p>
            <a:pPr lvl="0" algn="just">
              <a:buFont typeface="Arial" pitchFamily="34" charset="0"/>
              <a:buChar char="•"/>
            </a:pPr>
            <a:endParaRPr lang="en-US" sz="1900" dirty="0" smtClean="0"/>
          </a:p>
          <a:p>
            <a:pPr lvl="0" algn="just">
              <a:buFont typeface="Arial" pitchFamily="34" charset="0"/>
              <a:buChar char="•"/>
            </a:pPr>
            <a:endParaRPr lang="el-GR" sz="1900" dirty="0" smtClean="0"/>
          </a:p>
          <a:p>
            <a:pPr marL="514350" indent="-514350">
              <a:buFont typeface="+mj-lt"/>
              <a:buAutoNum type="arabicPeriod"/>
            </a:pPr>
            <a:endParaRPr lang="el-GR" dirty="0" smtClean="0"/>
          </a:p>
          <a:p>
            <a:pPr>
              <a:buFont typeface="Arial" pitchFamily="34" charset="0"/>
              <a:buChar char="•"/>
            </a:pPr>
            <a:endParaRPr lang="el-GR" dirty="0" smtClean="0"/>
          </a:p>
          <a:p>
            <a:pPr>
              <a:buFont typeface="Arial" pitchFamily="34" charset="0"/>
              <a:buChar char="•"/>
            </a:pPr>
            <a:endParaRPr lang="el-GR" dirty="0"/>
          </a:p>
        </p:txBody>
      </p:sp>
      <mc:AlternateContent xmlns:mc="http://schemas.openxmlformats.org/markup-compatibility/2006" xmlns:a14="http://schemas.microsoft.com/office/drawing/2010/main">
        <mc:Choice Requires="a14">
          <p:sp>
            <p:nvSpPr>
              <p:cNvPr id="4" name="Ορθογώνιο 3"/>
              <p:cNvSpPr/>
              <p:nvPr/>
            </p:nvSpPr>
            <p:spPr>
              <a:xfrm>
                <a:off x="582635" y="2852936"/>
                <a:ext cx="792088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l-GR" dirty="0" smtClean="0"/>
                  <a:t>Αριθμοδέικτης </a:t>
                </a:r>
                <a:r>
                  <a:rPr lang="el-GR" dirty="0"/>
                  <a:t>Γ</a:t>
                </a:r>
                <a:r>
                  <a:rPr lang="el-GR" dirty="0" smtClean="0"/>
                  <a:t>ενικής Ρευστότητας</a:t>
                </a:r>
                <a14:m>
                  <m:oMath xmlns:m="http://schemas.openxmlformats.org/officeDocument/2006/math">
                    <m:r>
                      <a:rPr lang="en-US" sz="2400" b="0" i="1" smtClean="0">
                        <a:latin typeface="Cambria Math"/>
                      </a:rPr>
                      <m:t>=</m:t>
                    </m:r>
                    <m:f>
                      <m:fPr>
                        <m:ctrlPr>
                          <a:rPr lang="en-US" sz="2400" i="1" smtClean="0">
                            <a:latin typeface="Cambria Math"/>
                          </a:rPr>
                        </m:ctrlPr>
                      </m:fPr>
                      <m:num>
                        <m:r>
                          <m:rPr>
                            <m:sty m:val="p"/>
                          </m:rPr>
                          <a:rPr lang="el-GR" sz="2400" b="0" i="0" smtClean="0">
                            <a:latin typeface="Cambria Math"/>
                          </a:rPr>
                          <m:t>Κυκλ</m:t>
                        </m:r>
                        <m:r>
                          <a:rPr lang="el-GR" sz="2400" b="0" i="1" smtClean="0">
                            <a:latin typeface="Cambria Math"/>
                          </a:rPr>
                          <m:t>𝜊𝜑𝜊𝜌𝜊</m:t>
                        </m:r>
                        <m:r>
                          <m:rPr>
                            <m:sty m:val="p"/>
                          </m:rPr>
                          <a:rPr lang="el-GR" sz="2400" b="0" i="1" smtClean="0">
                            <a:latin typeface="Cambria Math"/>
                          </a:rPr>
                          <m:t>ύ</m:t>
                        </m:r>
                        <m:r>
                          <a:rPr lang="el-GR" sz="2400" b="0" i="1" smtClean="0">
                            <a:latin typeface="Cambria Math"/>
                          </a:rPr>
                          <m:t>𝜈</m:t>
                        </m:r>
                        <m:r>
                          <a:rPr lang="el-GR" sz="2400" b="0" i="1" smtClean="0">
                            <a:latin typeface="Cambria Math"/>
                          </a:rPr>
                          <m:t> </m:t>
                        </m:r>
                        <m:r>
                          <m:rPr>
                            <m:sty m:val="p"/>
                          </m:rPr>
                          <a:rPr lang="el-GR" sz="2400" b="0" i="0" smtClean="0">
                            <a:latin typeface="Cambria Math"/>
                          </a:rPr>
                          <m:t>Ενεργητικό</m:t>
                        </m:r>
                      </m:num>
                      <m:den>
                        <m:r>
                          <m:rPr>
                            <m:sty m:val="p"/>
                          </m:rPr>
                          <a:rPr lang="el-GR" sz="2400" b="0" i="0" smtClean="0">
                            <a:latin typeface="Cambria Math"/>
                          </a:rPr>
                          <m:t>Βραχυπρόθεσμες</m:t>
                        </m:r>
                        <m:r>
                          <a:rPr lang="el-GR" sz="2400" b="0" i="0" smtClean="0">
                            <a:latin typeface="Cambria Math"/>
                          </a:rPr>
                          <m:t> </m:t>
                        </m:r>
                        <m:r>
                          <m:rPr>
                            <m:sty m:val="p"/>
                          </m:rPr>
                          <a:rPr lang="el-GR" sz="2400" b="0" i="0" smtClean="0">
                            <a:latin typeface="Cambria Math"/>
                          </a:rPr>
                          <m:t>Υποχρεώ</m:t>
                        </m:r>
                        <m:r>
                          <a:rPr lang="el-GR" sz="2400" b="0" i="1" smtClean="0">
                            <a:latin typeface="Cambria Math"/>
                          </a:rPr>
                          <m:t>𝜎𝜀𝜄𝜍</m:t>
                        </m:r>
                      </m:den>
                    </m:f>
                  </m:oMath>
                </a14:m>
                <a:endParaRPr lang="el-GR" sz="2400" dirty="0"/>
              </a:p>
            </p:txBody>
          </p:sp>
        </mc:Choice>
        <mc:Fallback xmlns="">
          <p:sp>
            <p:nvSpPr>
              <p:cNvPr id="4" name="Ορθογώνιο 3"/>
              <p:cNvSpPr>
                <a:spLocks noRot="1" noChangeAspect="1" noMove="1" noResize="1" noEditPoints="1" noAdjustHandles="1" noChangeArrowheads="1" noChangeShapeType="1" noTextEdit="1"/>
              </p:cNvSpPr>
              <p:nvPr/>
            </p:nvSpPr>
            <p:spPr>
              <a:xfrm>
                <a:off x="582635" y="2852936"/>
                <a:ext cx="7920880" cy="792088"/>
              </a:xfrm>
              <a:prstGeom prst="rect">
                <a:avLst/>
              </a:prstGeom>
              <a:blipFill rotWithShape="1">
                <a:blip r:embed="rId3"/>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9" name="Ορθογώνιο 8"/>
              <p:cNvSpPr/>
              <p:nvPr/>
            </p:nvSpPr>
            <p:spPr>
              <a:xfrm>
                <a:off x="582635" y="4221088"/>
                <a:ext cx="792088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Αριθμοδεικτης</m:t>
                      </m:r>
                      <m:r>
                        <a:rPr lang="el-GR" b="0" i="0" smtClean="0">
                          <a:latin typeface="Cambria Math"/>
                        </a:rPr>
                        <m:t> Ά</m:t>
                      </m:r>
                      <m:r>
                        <m:rPr>
                          <m:sty m:val="p"/>
                        </m:rPr>
                        <a:rPr lang="el-GR" b="0" i="0" smtClean="0">
                          <a:latin typeface="Cambria Math"/>
                        </a:rPr>
                        <m:t>μεσης</m:t>
                      </m:r>
                      <m:r>
                        <a:rPr lang="el-GR" b="0" i="0" smtClean="0">
                          <a:latin typeface="Cambria Math"/>
                        </a:rPr>
                        <m:t> </m:t>
                      </m:r>
                      <m:r>
                        <m:rPr>
                          <m:sty m:val="p"/>
                        </m:rPr>
                        <a:rPr lang="el-GR" b="0" i="0" smtClean="0">
                          <a:latin typeface="Cambria Math"/>
                        </a:rPr>
                        <m:t>Ρευστότητα</m:t>
                      </m:r>
                      <m:r>
                        <a:rPr lang="el-GR" b="0" i="1" smtClean="0">
                          <a:latin typeface="Cambria Math"/>
                        </a:rPr>
                        <m:t>𝜍</m:t>
                      </m:r>
                      <m:r>
                        <a:rPr lang="el-GR" b="0" i="1" smtClean="0">
                          <a:latin typeface="Cambria Math"/>
                          <a:ea typeface="Cambria Math"/>
                        </a:rPr>
                        <m:t>=</m:t>
                      </m:r>
                      <m:f>
                        <m:fPr>
                          <m:ctrlPr>
                            <a:rPr lang="el-GR" i="1" smtClean="0">
                              <a:latin typeface="Cambria Math"/>
                              <a:ea typeface="Cambria Math"/>
                            </a:rPr>
                          </m:ctrlPr>
                        </m:fPr>
                        <m:num>
                          <m:r>
                            <m:rPr>
                              <m:sty m:val="p"/>
                            </m:rPr>
                            <a:rPr lang="el-GR" b="0" i="0" smtClean="0">
                              <a:latin typeface="Cambria Math"/>
                              <a:ea typeface="Cambria Math"/>
                            </a:rPr>
                            <m:t>Κυκλοφο</m:t>
                          </m:r>
                          <m:r>
                            <a:rPr lang="el-GR" b="0" i="1" smtClean="0">
                              <a:latin typeface="Cambria Math"/>
                              <a:ea typeface="Cambria Math"/>
                            </a:rPr>
                            <m:t>𝜌𝜊</m:t>
                          </m:r>
                          <m:r>
                            <m:rPr>
                              <m:sty m:val="p"/>
                            </m:rPr>
                            <a:rPr lang="el-GR" b="0" i="1" smtClean="0">
                              <a:latin typeface="Cambria Math"/>
                              <a:ea typeface="Cambria Math"/>
                            </a:rPr>
                            <m:t>ύ</m:t>
                          </m:r>
                          <m:r>
                            <a:rPr lang="el-GR" b="0" i="1" smtClean="0">
                              <a:latin typeface="Cambria Math"/>
                              <a:ea typeface="Cambria Math"/>
                            </a:rPr>
                            <m:t>𝜈</m:t>
                          </m:r>
                          <m:r>
                            <a:rPr lang="el-GR" b="0" i="1" smtClean="0">
                              <a:latin typeface="Cambria Math"/>
                              <a:ea typeface="Cambria Math"/>
                            </a:rPr>
                            <m:t> </m:t>
                          </m:r>
                          <m:r>
                            <m:rPr>
                              <m:sty m:val="p"/>
                            </m:rPr>
                            <a:rPr lang="el-GR" b="0" i="0" smtClean="0">
                              <a:latin typeface="Cambria Math"/>
                              <a:ea typeface="Cambria Math"/>
                            </a:rPr>
                            <m:t>Ενεργητικ</m:t>
                          </m:r>
                          <m:r>
                            <m:rPr>
                              <m:sty m:val="p"/>
                            </m:rPr>
                            <a:rPr lang="el-GR" b="0" i="1" smtClean="0">
                              <a:latin typeface="Cambria Math"/>
                              <a:ea typeface="Cambria Math"/>
                            </a:rPr>
                            <m:t>ό</m:t>
                          </m:r>
                          <m:r>
                            <a:rPr lang="el-GR" b="0" i="1" smtClean="0">
                              <a:latin typeface="Cambria Math"/>
                              <a:ea typeface="Cambria Math"/>
                            </a:rPr>
                            <m:t>−</m:t>
                          </m:r>
                          <m:r>
                            <m:rPr>
                              <m:sty m:val="p"/>
                            </m:rPr>
                            <a:rPr lang="el-GR" b="0" i="0" smtClean="0">
                              <a:latin typeface="Cambria Math"/>
                              <a:ea typeface="Cambria Math"/>
                            </a:rPr>
                            <m:t>Απ</m:t>
                          </m:r>
                          <m:r>
                            <a:rPr lang="el-GR" b="0" i="1" smtClean="0">
                              <a:latin typeface="Cambria Math"/>
                              <a:ea typeface="Cambria Math"/>
                            </a:rPr>
                            <m:t>𝜊𝜃𝜀𝜇𝛼𝜏𝛼</m:t>
                          </m:r>
                        </m:num>
                        <m:den>
                          <m:r>
                            <m:rPr>
                              <m:sty m:val="p"/>
                            </m:rPr>
                            <a:rPr lang="el-GR" b="0" i="0" smtClean="0">
                              <a:latin typeface="Cambria Math"/>
                              <a:ea typeface="Cambria Math"/>
                            </a:rPr>
                            <m:t>Βραχυπ</m:t>
                          </m:r>
                          <m:r>
                            <a:rPr lang="el-GR" b="0" i="1" smtClean="0">
                              <a:latin typeface="Cambria Math"/>
                              <a:ea typeface="Cambria Math"/>
                            </a:rPr>
                            <m:t>𝜌</m:t>
                          </m:r>
                          <m:r>
                            <m:rPr>
                              <m:sty m:val="p"/>
                            </m:rPr>
                            <a:rPr lang="el-GR" b="0" i="1" smtClean="0">
                              <a:latin typeface="Cambria Math"/>
                              <a:ea typeface="Cambria Math"/>
                            </a:rPr>
                            <m:t>ό</m:t>
                          </m:r>
                          <m:r>
                            <a:rPr lang="el-GR" b="0" i="1" smtClean="0">
                              <a:latin typeface="Cambria Math"/>
                              <a:ea typeface="Cambria Math"/>
                            </a:rPr>
                            <m:t>𝜃𝜀𝜎𝜇𝜀𝜍</m:t>
                          </m:r>
                          <m:r>
                            <a:rPr lang="el-GR" b="0" i="1" smtClean="0">
                              <a:latin typeface="Cambria Math"/>
                              <a:ea typeface="Cambria Math"/>
                            </a:rPr>
                            <m:t> </m:t>
                          </m:r>
                          <m:r>
                            <m:rPr>
                              <m:sty m:val="p"/>
                            </m:rPr>
                            <a:rPr lang="el-GR" b="0" i="0" smtClean="0">
                              <a:latin typeface="Cambria Math"/>
                              <a:ea typeface="Cambria Math"/>
                            </a:rPr>
                            <m:t>Υποχρεώσεις</m:t>
                          </m:r>
                        </m:den>
                      </m:f>
                    </m:oMath>
                  </m:oMathPara>
                </a14:m>
                <a:endParaRPr lang="el-GR" dirty="0"/>
              </a:p>
            </p:txBody>
          </p:sp>
        </mc:Choice>
        <mc:Fallback xmlns="">
          <p:sp>
            <p:nvSpPr>
              <p:cNvPr id="9" name="Ορθογώνιο 8"/>
              <p:cNvSpPr>
                <a:spLocks noRot="1" noChangeAspect="1" noMove="1" noResize="1" noEditPoints="1" noAdjustHandles="1" noChangeArrowheads="1" noChangeShapeType="1" noTextEdit="1"/>
              </p:cNvSpPr>
              <p:nvPr/>
            </p:nvSpPr>
            <p:spPr>
              <a:xfrm>
                <a:off x="582635" y="4221088"/>
                <a:ext cx="7920880" cy="864096"/>
              </a:xfrm>
              <a:prstGeom prst="rect">
                <a:avLst/>
              </a:prstGeom>
              <a:blipFill rotWithShape="1">
                <a:blip r:embed="rId4"/>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10" name="Ορθογώνιο 9"/>
              <p:cNvSpPr/>
              <p:nvPr/>
            </p:nvSpPr>
            <p:spPr>
              <a:xfrm>
                <a:off x="537198" y="5661533"/>
                <a:ext cx="7938689" cy="93610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Αριθμοδεικτης</m:t>
                      </m:r>
                      <m:r>
                        <a:rPr lang="el-GR" b="1" i="0" smtClean="0">
                          <a:latin typeface="Cambria Math"/>
                        </a:rPr>
                        <m:t> </m:t>
                      </m:r>
                      <m:r>
                        <m:rPr>
                          <m:sty m:val="p"/>
                        </m:rPr>
                        <a:rPr lang="el-GR" b="0" i="0" smtClean="0">
                          <a:latin typeface="Cambria Math"/>
                        </a:rPr>
                        <m:t>Ταμειακης</m:t>
                      </m:r>
                      <m:r>
                        <a:rPr lang="el-GR" b="0" i="0" smtClean="0">
                          <a:latin typeface="Cambria Math"/>
                        </a:rPr>
                        <m:t> </m:t>
                      </m:r>
                      <m:r>
                        <m:rPr>
                          <m:sty m:val="p"/>
                        </m:rPr>
                        <a:rPr lang="el-GR" b="0" i="0" smtClean="0">
                          <a:latin typeface="Cambria Math"/>
                        </a:rPr>
                        <m:t>Ρευστότητας</m:t>
                      </m:r>
                      <m:r>
                        <a:rPr lang="en-US" b="0" i="1" smtClean="0">
                          <a:latin typeface="Cambria Math"/>
                          <a:ea typeface="Cambria Math"/>
                        </a:rPr>
                        <m:t>=</m:t>
                      </m:r>
                      <m:f>
                        <m:fPr>
                          <m:ctrlPr>
                            <a:rPr lang="en-US" i="1" smtClean="0">
                              <a:latin typeface="Cambria Math"/>
                              <a:ea typeface="Cambria Math"/>
                            </a:rPr>
                          </m:ctrlPr>
                        </m:fPr>
                        <m:num>
                          <m:r>
                            <m:rPr>
                              <m:sty m:val="p"/>
                            </m:rPr>
                            <a:rPr lang="el-GR" b="0" i="0" smtClean="0">
                              <a:latin typeface="Cambria Math"/>
                              <a:ea typeface="Cambria Math"/>
                            </a:rPr>
                            <m:t>Διαθεσιμα</m:t>
                          </m:r>
                        </m:num>
                        <m:den>
                          <m:r>
                            <m:rPr>
                              <m:sty m:val="p"/>
                            </m:rPr>
                            <a:rPr lang="el-GR" b="0" i="0" smtClean="0">
                              <a:latin typeface="Cambria Math"/>
                              <a:ea typeface="Cambria Math"/>
                            </a:rPr>
                            <m:t>Βραχυπρόθεσμες</m:t>
                          </m:r>
                          <m:r>
                            <a:rPr lang="el-GR" b="0" i="0" smtClean="0">
                              <a:latin typeface="Cambria Math"/>
                              <a:ea typeface="Cambria Math"/>
                            </a:rPr>
                            <m:t> </m:t>
                          </m:r>
                          <m:r>
                            <m:rPr>
                              <m:sty m:val="p"/>
                            </m:rPr>
                            <a:rPr lang="el-GR" b="0" i="0" smtClean="0">
                              <a:latin typeface="Cambria Math"/>
                              <a:ea typeface="Cambria Math"/>
                            </a:rPr>
                            <m:t>Υποχρεώσεις</m:t>
                          </m:r>
                        </m:den>
                      </m:f>
                    </m:oMath>
                  </m:oMathPara>
                </a14:m>
                <a:endParaRPr lang="el-GR" dirty="0"/>
              </a:p>
            </p:txBody>
          </p:sp>
        </mc:Choice>
        <mc:Fallback xmlns="">
          <p:sp>
            <p:nvSpPr>
              <p:cNvPr id="10" name="Ορθογώνιο 9"/>
              <p:cNvSpPr>
                <a:spLocks noRot="1" noChangeAspect="1" noMove="1" noResize="1" noEditPoints="1" noAdjustHandles="1" noChangeArrowheads="1" noChangeShapeType="1" noTextEdit="1"/>
              </p:cNvSpPr>
              <p:nvPr/>
            </p:nvSpPr>
            <p:spPr>
              <a:xfrm>
                <a:off x="537198" y="5661533"/>
                <a:ext cx="7938689" cy="936104"/>
              </a:xfrm>
              <a:prstGeom prst="rect">
                <a:avLst/>
              </a:prstGeom>
              <a:blipFill rotWithShape="1">
                <a:blip r:embed="rId5"/>
                <a:stretch>
                  <a:fillRect/>
                </a:stretch>
              </a:blipFill>
            </p:spPr>
            <p:txBody>
              <a:bodyPr/>
              <a:lstStyle/>
              <a:p>
                <a:r>
                  <a:rPr lang="el-GR">
                    <a:noFill/>
                  </a:rPr>
                  <a:t> </a:t>
                </a:r>
              </a:p>
            </p:txBody>
          </p:sp>
        </mc:Fallback>
      </mc:AlternateContent>
    </p:spTree>
    <p:extLst>
      <p:ext uri="{BB962C8B-B14F-4D97-AF65-F5344CB8AC3E}">
        <p14:creationId xmlns:p14="http://schemas.microsoft.com/office/powerpoint/2010/main" val="3977103004"/>
      </p:ext>
    </p:extLst>
  </p:cSld>
  <p:clrMapOvr>
    <a:masterClrMapping/>
  </p:clrMapOvr>
  <p:transition>
    <p:cover dir="l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0"/>
            <a:ext cx="8229600" cy="764704"/>
          </a:xfrm>
        </p:spPr>
        <p:txBody>
          <a:bodyPr/>
          <a:lstStyle/>
          <a:p>
            <a:pPr algn="ctr"/>
            <a:r>
              <a:rPr lang="el-GR" sz="3200" b="1" dirty="0">
                <a:solidFill>
                  <a:srgbClr val="1F497D"/>
                </a:solidFill>
              </a:rPr>
              <a:t>Δείκτες Ρευστότητας</a:t>
            </a:r>
            <a:endParaRPr lang="el-GR" dirty="0"/>
          </a:p>
        </p:txBody>
      </p:sp>
      <p:pic>
        <p:nvPicPr>
          <p:cNvPr id="3074" name="Picture 2"/>
          <p:cNvPicPr>
            <a:picLocks noGrp="1" noChangeAspect="1" noChangeArrowheads="1"/>
          </p:cNvPicPr>
          <p:nvPr>
            <p:ph sz="quarter" idx="1"/>
          </p:nvPr>
        </p:nvPicPr>
        <p:blipFill>
          <a:blip r:embed="rId2">
            <a:extLst>
              <a:ext uri="{28A0092B-C50C-407E-A947-70E740481C1C}">
                <a14:useLocalDpi xmlns:a14="http://schemas.microsoft.com/office/drawing/2010/main" val="0"/>
              </a:ext>
            </a:extLst>
          </a:blip>
          <a:srcRect/>
          <a:stretch>
            <a:fillRect/>
          </a:stretch>
        </p:blipFill>
        <p:spPr bwMode="auto">
          <a:xfrm>
            <a:off x="0" y="857232"/>
            <a:ext cx="3600400" cy="582384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aphicFrame>
        <p:nvGraphicFramePr>
          <p:cNvPr id="5" name="Θέση περιεχομένου 9"/>
          <p:cNvGraphicFramePr>
            <a:graphicFrameLocks noGrp="1"/>
          </p:cNvGraphicFramePr>
          <p:nvPr>
            <p:ph sz="quarter" idx="2"/>
            <p:extLst>
              <p:ext uri="{D42A27DB-BD31-4B8C-83A1-F6EECF244321}">
                <p14:modId xmlns:p14="http://schemas.microsoft.com/office/powerpoint/2010/main" val="3490237264"/>
              </p:ext>
            </p:extLst>
          </p:nvPr>
        </p:nvGraphicFramePr>
        <p:xfrm>
          <a:off x="4283968" y="792000"/>
          <a:ext cx="4546848" cy="6048672"/>
        </p:xfrm>
        <a:graphic>
          <a:graphicData uri="http://schemas.openxmlformats.org/drawingml/2006/chart">
            <c:chart xmlns:c="http://schemas.openxmlformats.org/drawingml/2006/chart" xmlns:r="http://schemas.openxmlformats.org/officeDocument/2006/relationships" r:id="rId3"/>
          </a:graphicData>
        </a:graphic>
      </p:graphicFrame>
    </p:spTree>
    <p:extLst>
      <p:ext uri="{BB962C8B-B14F-4D97-AF65-F5344CB8AC3E}">
        <p14:creationId xmlns:p14="http://schemas.microsoft.com/office/powerpoint/2010/main" val="724401206"/>
      </p:ext>
    </p:extLst>
  </p:cSld>
  <p:clrMapOvr>
    <a:masterClrMapping/>
  </p:clrMapOvr>
  <p:transition>
    <p:cover dir="ld"/>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457200" y="116632"/>
            <a:ext cx="8229600" cy="720080"/>
          </a:xfrm>
        </p:spPr>
        <p:txBody>
          <a:bodyPr>
            <a:normAutofit/>
          </a:bodyPr>
          <a:lstStyle/>
          <a:p>
            <a:r>
              <a:rPr lang="el-GR" sz="3200" b="1" dirty="0" smtClean="0">
                <a:solidFill>
                  <a:schemeClr val="tx2"/>
                </a:solidFill>
              </a:rPr>
              <a:t>Αποτελέσματα Δεικτών Ρευστότητας</a:t>
            </a:r>
            <a:endParaRPr lang="el-GR" sz="3200" b="1" dirty="0">
              <a:solidFill>
                <a:schemeClr val="tx2"/>
              </a:solidFill>
            </a:endParaRPr>
          </a:p>
        </p:txBody>
      </p:sp>
      <p:sp>
        <p:nvSpPr>
          <p:cNvPr id="4" name="TextBox 3"/>
          <p:cNvSpPr txBox="1"/>
          <p:nvPr/>
        </p:nvSpPr>
        <p:spPr>
          <a:xfrm>
            <a:off x="395536" y="980728"/>
            <a:ext cx="8568952" cy="4801314"/>
          </a:xfrm>
          <a:prstGeom prst="rect">
            <a:avLst/>
          </a:prstGeom>
          <a:noFill/>
        </p:spPr>
        <p:txBody>
          <a:bodyPr wrap="square" rtlCol="0">
            <a:spAutoFit/>
          </a:bodyPr>
          <a:lstStyle/>
          <a:p>
            <a:pPr marL="342900" indent="-342900">
              <a:buFont typeface="+mj-lt"/>
              <a:buAutoNum type="arabicPeriod"/>
            </a:pPr>
            <a:r>
              <a:rPr lang="el-GR" b="1" u="sng" dirty="0" smtClean="0"/>
              <a:t>Κυκλοφοριακή Ρευστότητα</a:t>
            </a:r>
            <a:r>
              <a:rPr lang="el-GR" dirty="0" smtClean="0"/>
              <a:t>:</a:t>
            </a:r>
          </a:p>
          <a:p>
            <a:pPr marL="742950" lvl="1" indent="-285750">
              <a:buFont typeface="Arial" pitchFamily="34" charset="0"/>
              <a:buChar char="•"/>
            </a:pPr>
            <a:r>
              <a:rPr lang="el-GR" dirty="0" smtClean="0"/>
              <a:t>Έτη 2000-2005 τιμές φυσιολογικές (κοντά στο 2)</a:t>
            </a:r>
          </a:p>
          <a:p>
            <a:pPr marL="742950" lvl="1" indent="-285750">
              <a:buFont typeface="Arial" pitchFamily="34" charset="0"/>
              <a:buChar char="•"/>
            </a:pPr>
            <a:r>
              <a:rPr lang="el-GR" dirty="0" smtClean="0"/>
              <a:t>Έτη 2006-2013 υπερβάλλουσα ρευστότητα</a:t>
            </a:r>
          </a:p>
          <a:p>
            <a:pPr marL="742950" lvl="1" indent="-285750">
              <a:buFont typeface="Arial" pitchFamily="34" charset="0"/>
              <a:buChar char="•"/>
            </a:pPr>
            <a:r>
              <a:rPr lang="el-GR" dirty="0" smtClean="0"/>
              <a:t>Έτη 2014-2015 επανέρχεται στις φυσιολογικές τιμές</a:t>
            </a:r>
          </a:p>
          <a:p>
            <a:pPr marL="742950" lvl="1" indent="-285750">
              <a:buFont typeface="Arial" pitchFamily="34" charset="0"/>
              <a:buChar char="•"/>
            </a:pPr>
            <a:endParaRPr lang="el-GR" dirty="0"/>
          </a:p>
          <a:p>
            <a:pPr lvl="1"/>
            <a:endParaRPr lang="el-GR" dirty="0" smtClean="0"/>
          </a:p>
          <a:p>
            <a:pPr marL="342900" indent="-342900">
              <a:buAutoNum type="arabicPeriod" startAt="2"/>
            </a:pPr>
            <a:r>
              <a:rPr lang="el-GR" b="1" u="sng" dirty="0" smtClean="0"/>
              <a:t>Άμεση  Ρευστότητα:</a:t>
            </a:r>
          </a:p>
          <a:p>
            <a:pPr marL="800100" lvl="1" indent="-342900">
              <a:buFont typeface="Arial" pitchFamily="34" charset="0"/>
              <a:buChar char="•"/>
            </a:pPr>
            <a:r>
              <a:rPr lang="el-GR" dirty="0" smtClean="0"/>
              <a:t>Έτη 2000-2013 ανοδική πορεία </a:t>
            </a:r>
          </a:p>
          <a:p>
            <a:pPr marL="800100" lvl="1" indent="-342900">
              <a:buFont typeface="Arial" pitchFamily="34" charset="0"/>
              <a:buChar char="•"/>
            </a:pPr>
            <a:r>
              <a:rPr lang="el-GR" dirty="0" smtClean="0"/>
              <a:t>Έτη 2014-2015 τιμές ίδιες με αρχή της έρευνας</a:t>
            </a:r>
          </a:p>
          <a:p>
            <a:pPr marL="800100" lvl="1" indent="-342900">
              <a:buFont typeface="Arial" pitchFamily="34" charset="0"/>
              <a:buChar char="•"/>
            </a:pPr>
            <a:endParaRPr lang="el-GR" dirty="0"/>
          </a:p>
          <a:p>
            <a:pPr lvl="1"/>
            <a:endParaRPr lang="el-GR" dirty="0"/>
          </a:p>
          <a:p>
            <a:pPr marL="342900" indent="-342900">
              <a:buAutoNum type="arabicPeriod" startAt="3"/>
            </a:pPr>
            <a:r>
              <a:rPr lang="el-GR" b="1" u="sng" dirty="0" smtClean="0"/>
              <a:t>Ταμειακή Ρευστότητα:</a:t>
            </a:r>
          </a:p>
          <a:p>
            <a:pPr marL="742950" lvl="1" indent="-285750">
              <a:buFont typeface="Arial" pitchFamily="34" charset="0"/>
              <a:buChar char="•"/>
            </a:pPr>
            <a:r>
              <a:rPr lang="el-GR" dirty="0" smtClean="0"/>
              <a:t>Ικανοποιητικός εάν τιμή κοντά στο 3</a:t>
            </a:r>
          </a:p>
          <a:p>
            <a:pPr marL="742950" lvl="1" indent="-285750">
              <a:buFont typeface="Arial" pitchFamily="34" charset="0"/>
              <a:buChar char="•"/>
            </a:pPr>
            <a:r>
              <a:rPr lang="el-GR" dirty="0" smtClean="0"/>
              <a:t>Έτη 2000-2008 όχι ικανοποιητικά</a:t>
            </a:r>
          </a:p>
          <a:p>
            <a:pPr marL="742950" lvl="1" indent="-285750">
              <a:buFont typeface="Arial" pitchFamily="34" charset="0"/>
              <a:buChar char="•"/>
            </a:pPr>
            <a:r>
              <a:rPr lang="el-GR" dirty="0" smtClean="0"/>
              <a:t>Έτη 2009-2012 φτάνει κοντά στο 2,5</a:t>
            </a:r>
          </a:p>
          <a:p>
            <a:pPr marL="742950" lvl="1" indent="-285750">
              <a:buFont typeface="Arial" pitchFamily="34" charset="0"/>
              <a:buChar char="•"/>
            </a:pPr>
            <a:r>
              <a:rPr lang="el-GR" dirty="0" smtClean="0"/>
              <a:t>Έτη 2013-2015 αισθητή πτώση </a:t>
            </a:r>
          </a:p>
          <a:p>
            <a:pPr marL="285750" indent="-285750">
              <a:buFont typeface="Arial" pitchFamily="34" charset="0"/>
              <a:buChar char="•"/>
            </a:pPr>
            <a:endParaRPr lang="el-GR" dirty="0" smtClean="0"/>
          </a:p>
        </p:txBody>
      </p:sp>
    </p:spTree>
    <p:extLst>
      <p:ext uri="{BB962C8B-B14F-4D97-AF65-F5344CB8AC3E}">
        <p14:creationId xmlns:p14="http://schemas.microsoft.com/office/powerpoint/2010/main" val="3836905551"/>
      </p:ext>
    </p:extLst>
  </p:cSld>
  <p:clrMapOvr>
    <a:masterClrMapping/>
  </p:clrMapOvr>
  <p:transition>
    <p:cover dir="ld"/>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 Τίτλος"/>
          <p:cNvSpPr>
            <a:spLocks noGrp="1"/>
          </p:cNvSpPr>
          <p:nvPr>
            <p:ph type="title"/>
          </p:nvPr>
        </p:nvSpPr>
        <p:spPr>
          <a:xfrm>
            <a:off x="214282" y="274638"/>
            <a:ext cx="8472518" cy="922114"/>
          </a:xfrm>
        </p:spPr>
        <p:txBody>
          <a:bodyPr>
            <a:noAutofit/>
          </a:bodyPr>
          <a:lstStyle/>
          <a:p>
            <a:pPr algn="ctr"/>
            <a:r>
              <a:rPr lang="el-GR" sz="3200" b="1" dirty="0" smtClean="0">
                <a:latin typeface="+mn-lt"/>
              </a:rPr>
              <a:t>Κατηγορίες Αριθμοδεικτών Δραστηριότητας</a:t>
            </a:r>
            <a:endParaRPr lang="el-GR" sz="3200" b="1" dirty="0">
              <a:latin typeface="+mn-lt"/>
            </a:endParaRPr>
          </a:p>
        </p:txBody>
      </p:sp>
      <p:sp>
        <p:nvSpPr>
          <p:cNvPr id="3" name="2 - Θέση περιεχομένου"/>
          <p:cNvSpPr>
            <a:spLocks noGrp="1"/>
          </p:cNvSpPr>
          <p:nvPr>
            <p:ph sz="quarter" idx="1"/>
          </p:nvPr>
        </p:nvSpPr>
        <p:spPr>
          <a:xfrm>
            <a:off x="142844" y="1268760"/>
            <a:ext cx="8543956" cy="5256584"/>
          </a:xfrm>
        </p:spPr>
        <p:txBody>
          <a:bodyPr>
            <a:normAutofit/>
          </a:bodyPr>
          <a:lstStyle/>
          <a:p>
            <a:pPr marL="0" lvl="0" indent="0" algn="just" fontAlgn="base">
              <a:spcBef>
                <a:spcPct val="0"/>
              </a:spcBef>
              <a:spcAft>
                <a:spcPct val="0"/>
              </a:spcAft>
              <a:buClrTx/>
              <a:buSzTx/>
              <a:buNone/>
            </a:pPr>
            <a:r>
              <a:rPr lang="el-GR" sz="1900" dirty="0" smtClean="0">
                <a:ea typeface="Times New Roman" pitchFamily="18" charset="0"/>
                <a:cs typeface="Times New Roman" pitchFamily="18" charset="0"/>
              </a:rPr>
              <a:t>Αριθμοδείκτες Δραστηριότητας (</a:t>
            </a:r>
            <a:r>
              <a:rPr lang="en-US" sz="1900" dirty="0" err="1" smtClean="0">
                <a:ea typeface="Times New Roman" pitchFamily="18" charset="0"/>
                <a:cs typeface="Times New Roman" pitchFamily="18" charset="0"/>
              </a:rPr>
              <a:t>Activityratios</a:t>
            </a:r>
            <a:r>
              <a:rPr lang="el-GR" sz="1900" dirty="0" smtClean="0">
                <a:ea typeface="Times New Roman" pitchFamily="18" charset="0"/>
                <a:cs typeface="Times New Roman" pitchFamily="18" charset="0"/>
              </a:rPr>
              <a:t>). </a:t>
            </a:r>
          </a:p>
          <a:p>
            <a:pPr marL="0" lvl="0" indent="0" algn="just" fontAlgn="base">
              <a:spcBef>
                <a:spcPct val="0"/>
              </a:spcBef>
              <a:spcAft>
                <a:spcPct val="0"/>
              </a:spcAft>
              <a:buClrTx/>
              <a:buSzTx/>
              <a:buNone/>
            </a:pPr>
            <a:r>
              <a:rPr lang="el-GR" sz="1900" dirty="0" smtClean="0">
                <a:ea typeface="Times New Roman" pitchFamily="18" charset="0"/>
                <a:cs typeface="Times New Roman" pitchFamily="18" charset="0"/>
              </a:rPr>
              <a:t>Χρησιμοποιούνται προκειμένου να μετρηθεί ο βαθμός αποτελεσματικότητας μιας επιχειρήσεως στη χρησιμοποίηση των περιουσιακών της στοιχείων, </a:t>
            </a:r>
          </a:p>
          <a:p>
            <a:pPr marL="0" lvl="0" indent="0" algn="just" fontAlgn="base">
              <a:spcBef>
                <a:spcPct val="0"/>
              </a:spcBef>
              <a:spcAft>
                <a:spcPct val="0"/>
              </a:spcAft>
              <a:buClrTx/>
              <a:buSzTx/>
              <a:buNone/>
            </a:pPr>
            <a:r>
              <a:rPr lang="el-GR" sz="1900" dirty="0" smtClean="0">
                <a:ea typeface="Times New Roman" pitchFamily="18" charset="0"/>
                <a:cs typeface="Times New Roman" pitchFamily="18" charset="0"/>
              </a:rPr>
              <a:t>κατά πόσο δηλαδή γίνεται ικανοποιητική ή όχι η χρησιμοποίηση αυτών</a:t>
            </a:r>
            <a:r>
              <a:rPr lang="el-GR" sz="1900" dirty="0">
                <a:ea typeface="Times New Roman" pitchFamily="18" charset="0"/>
                <a:cs typeface="Times New Roman" pitchFamily="18" charset="0"/>
              </a:rPr>
              <a:t>.</a:t>
            </a: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r>
              <a:rPr lang="el-GR" sz="1900" dirty="0" smtClean="0">
                <a:ea typeface="Times New Roman" pitchFamily="18" charset="0"/>
                <a:cs typeface="Times New Roman" pitchFamily="18" charset="0"/>
              </a:rPr>
              <a:t>Δείκτης Κυκλοφοριακής Ταχύτητας Εισπράξεων Απαιτήσεων</a:t>
            </a:r>
          </a:p>
          <a:p>
            <a:pPr marL="0" lvl="0" indent="0" algn="just" fontAlgn="base">
              <a:spcBef>
                <a:spcPct val="0"/>
              </a:spcBef>
              <a:spcAft>
                <a:spcPct val="0"/>
              </a:spcAft>
              <a:buClrTx/>
              <a:buSzTx/>
              <a:buFont typeface="Arial" pitchFamily="34" charset="0"/>
              <a:buChar char="•"/>
            </a:pPr>
            <a:endParaRPr lang="el-GR" sz="1900" dirty="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r>
              <a:rPr lang="el-GR" sz="1900" dirty="0" smtClean="0">
                <a:ea typeface="Times New Roman" pitchFamily="18" charset="0"/>
                <a:cs typeface="Times New Roman" pitchFamily="18" charset="0"/>
              </a:rPr>
              <a:t>Δείκτης Κυκλοφοριακής Ταχύτητας Ενεργητικού</a:t>
            </a: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r>
              <a:rPr lang="el-GR" sz="1900" dirty="0" smtClean="0">
                <a:ea typeface="Times New Roman" pitchFamily="18" charset="0"/>
                <a:cs typeface="Times New Roman" pitchFamily="18" charset="0"/>
              </a:rPr>
              <a:t>Δείκτης Κυκλοφοριακής Ταχύτητας Αποθεμάτων </a:t>
            </a:r>
          </a:p>
          <a:p>
            <a:pPr marL="0" lvl="0" indent="0" algn="just" fontAlgn="base">
              <a:spcBef>
                <a:spcPct val="0"/>
              </a:spcBef>
              <a:spcAft>
                <a:spcPct val="0"/>
              </a:spcAft>
              <a:buClrTx/>
              <a:buSzTx/>
              <a:buNone/>
            </a:pPr>
            <a:endParaRPr lang="el-GR" sz="1900" dirty="0" smtClean="0">
              <a:ea typeface="Times New Roman" pitchFamily="18" charset="0"/>
              <a:cs typeface="Times New Roman" pitchFamily="18" charset="0"/>
            </a:endParaRPr>
          </a:p>
          <a:p>
            <a:pPr marL="0" lvl="0" indent="0" algn="just" fontAlgn="base">
              <a:spcBef>
                <a:spcPct val="0"/>
              </a:spcBef>
              <a:spcAft>
                <a:spcPct val="0"/>
              </a:spcAft>
              <a:buClrTx/>
              <a:buSzTx/>
              <a:buFont typeface="Arial" pitchFamily="34" charset="0"/>
              <a:buChar char="•"/>
            </a:pPr>
            <a:endParaRPr lang="el-GR" sz="1900" dirty="0" smtClean="0">
              <a:cs typeface="Arial" pitchFamily="34" charset="0"/>
            </a:endParaRPr>
          </a:p>
          <a:p>
            <a:endParaRPr lang="el-GR" sz="1900" dirty="0"/>
          </a:p>
        </p:txBody>
      </p:sp>
      <mc:AlternateContent xmlns:mc="http://schemas.openxmlformats.org/markup-compatibility/2006" xmlns:a14="http://schemas.microsoft.com/office/drawing/2010/main">
        <mc:Choice Requires="a14">
          <p:sp>
            <p:nvSpPr>
              <p:cNvPr id="4" name="Ορθογώνιο 3"/>
              <p:cNvSpPr/>
              <p:nvPr/>
            </p:nvSpPr>
            <p:spPr>
              <a:xfrm>
                <a:off x="323528" y="3068960"/>
                <a:ext cx="8280920" cy="86409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Αριθμοδείκτης</m:t>
                      </m:r>
                      <m:r>
                        <a:rPr lang="el-GR" b="0" i="0" smtClean="0">
                          <a:latin typeface="Cambria Math"/>
                        </a:rPr>
                        <m:t> </m:t>
                      </m:r>
                      <m:r>
                        <m:rPr>
                          <m:sty m:val="p"/>
                        </m:rPr>
                        <a:rPr lang="el-GR" b="0" i="0" smtClean="0">
                          <a:latin typeface="Cambria Math"/>
                        </a:rPr>
                        <m:t>Κυκλοφοριακής</m:t>
                      </m:r>
                      <m:r>
                        <a:rPr lang="el-GR" b="0" i="0" smtClean="0">
                          <a:latin typeface="Cambria Math"/>
                        </a:rPr>
                        <m:t> </m:t>
                      </m:r>
                      <m:r>
                        <m:rPr>
                          <m:sty m:val="p"/>
                        </m:rPr>
                        <a:rPr lang="el-GR" b="0" i="0" smtClean="0">
                          <a:latin typeface="Cambria Math"/>
                        </a:rPr>
                        <m:t>Ταχύτητας</m:t>
                      </m:r>
                      <m:r>
                        <a:rPr lang="el-GR" b="0" i="0" smtClean="0">
                          <a:latin typeface="Cambria Math"/>
                        </a:rPr>
                        <m:t> </m:t>
                      </m:r>
                      <m:r>
                        <m:rPr>
                          <m:sty m:val="p"/>
                        </m:rPr>
                        <a:rPr lang="el-GR" b="0" i="0" smtClean="0">
                          <a:latin typeface="Cambria Math"/>
                        </a:rPr>
                        <m:t>Εισπράξεων</m:t>
                      </m:r>
                      <m:r>
                        <a:rPr lang="en-US" b="0" i="1" smtClean="0">
                          <a:latin typeface="Cambria Math"/>
                          <a:ea typeface="Cambria Math"/>
                        </a:rPr>
                        <m:t>=</m:t>
                      </m:r>
                      <m:f>
                        <m:fPr>
                          <m:ctrlPr>
                            <a:rPr lang="en-US" i="1" smtClean="0">
                              <a:latin typeface="Cambria Math"/>
                              <a:ea typeface="Cambria Math"/>
                            </a:rPr>
                          </m:ctrlPr>
                        </m:fPr>
                        <m:num>
                          <m:r>
                            <m:rPr>
                              <m:sty m:val="p"/>
                            </m:rPr>
                            <a:rPr lang="el-GR" b="0" i="0" smtClean="0">
                              <a:latin typeface="Cambria Math"/>
                              <a:ea typeface="Cambria Math"/>
                            </a:rPr>
                            <m:t>Καθαρές</m:t>
                          </m:r>
                          <m:r>
                            <a:rPr lang="el-GR" b="0" i="0" smtClean="0">
                              <a:latin typeface="Cambria Math"/>
                              <a:ea typeface="Cambria Math"/>
                            </a:rPr>
                            <m:t> </m:t>
                          </m:r>
                          <m:r>
                            <m:rPr>
                              <m:sty m:val="p"/>
                            </m:rPr>
                            <a:rPr lang="el-GR" b="0" i="0" smtClean="0">
                              <a:latin typeface="Cambria Math"/>
                              <a:ea typeface="Cambria Math"/>
                            </a:rPr>
                            <m:t>Πωλήσεις</m:t>
                          </m:r>
                        </m:num>
                        <m:den>
                          <m:r>
                            <m:rPr>
                              <m:sty m:val="p"/>
                            </m:rPr>
                            <a:rPr lang="el-GR" b="0" i="0" smtClean="0">
                              <a:latin typeface="Cambria Math"/>
                              <a:ea typeface="Cambria Math"/>
                            </a:rPr>
                            <m:t>Μέσος</m:t>
                          </m:r>
                          <m:r>
                            <a:rPr lang="el-GR" b="0" i="0" smtClean="0">
                              <a:latin typeface="Cambria Math"/>
                              <a:ea typeface="Cambria Math"/>
                            </a:rPr>
                            <m:t> </m:t>
                          </m:r>
                          <m:r>
                            <m:rPr>
                              <m:sty m:val="p"/>
                            </m:rPr>
                            <a:rPr lang="el-GR" b="0" i="0" smtClean="0">
                              <a:latin typeface="Cambria Math"/>
                              <a:ea typeface="Cambria Math"/>
                            </a:rPr>
                            <m:t>ό</m:t>
                          </m:r>
                          <m:r>
                            <a:rPr lang="el-GR" b="0" i="1" smtClean="0">
                              <a:latin typeface="Cambria Math"/>
                              <a:ea typeface="Cambria Math"/>
                            </a:rPr>
                            <m:t>𝜌𝜊𝜍</m:t>
                          </m:r>
                          <m:r>
                            <a:rPr lang="el-GR" b="0" i="1" smtClean="0">
                              <a:latin typeface="Cambria Math"/>
                              <a:ea typeface="Cambria Math"/>
                            </a:rPr>
                            <m:t> </m:t>
                          </m:r>
                          <m:r>
                            <m:rPr>
                              <m:sty m:val="p"/>
                            </m:rPr>
                            <a:rPr lang="el-GR" b="0" i="0" smtClean="0">
                              <a:latin typeface="Cambria Math"/>
                              <a:ea typeface="Cambria Math"/>
                            </a:rPr>
                            <m:t>Απαιτήσεων</m:t>
                          </m:r>
                        </m:den>
                      </m:f>
                    </m:oMath>
                  </m:oMathPara>
                </a14:m>
                <a:endParaRPr lang="el-GR" dirty="0"/>
              </a:p>
            </p:txBody>
          </p:sp>
        </mc:Choice>
        <mc:Fallback xmlns="">
          <p:sp>
            <p:nvSpPr>
              <p:cNvPr id="4" name="Ορθογώνιο 3"/>
              <p:cNvSpPr>
                <a:spLocks noRot="1" noChangeAspect="1" noMove="1" noResize="1" noEditPoints="1" noAdjustHandles="1" noChangeArrowheads="1" noChangeShapeType="1" noTextEdit="1"/>
              </p:cNvSpPr>
              <p:nvPr/>
            </p:nvSpPr>
            <p:spPr>
              <a:xfrm>
                <a:off x="323528" y="3068960"/>
                <a:ext cx="8280920" cy="864096"/>
              </a:xfrm>
              <a:prstGeom prst="rect">
                <a:avLst/>
              </a:prstGeom>
              <a:blipFill rotWithShape="1">
                <a:blip r:embed="rId3"/>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5" name="Ορθογώνιο 4"/>
              <p:cNvSpPr/>
              <p:nvPr/>
            </p:nvSpPr>
            <p:spPr>
              <a:xfrm>
                <a:off x="323528" y="4293096"/>
                <a:ext cx="82809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Αριθμοδείκτης</m:t>
                      </m:r>
                      <m:r>
                        <a:rPr lang="el-GR" b="0" i="0" smtClean="0">
                          <a:latin typeface="Cambria Math"/>
                        </a:rPr>
                        <m:t> </m:t>
                      </m:r>
                      <m:r>
                        <m:rPr>
                          <m:sty m:val="p"/>
                        </m:rPr>
                        <a:rPr lang="el-GR" b="0" i="0" smtClean="0">
                          <a:latin typeface="Cambria Math"/>
                        </a:rPr>
                        <m:t>Κυκλοφοριακής</m:t>
                      </m:r>
                      <m:r>
                        <a:rPr lang="el-GR" b="0" i="0" smtClean="0">
                          <a:latin typeface="Cambria Math"/>
                        </a:rPr>
                        <m:t> </m:t>
                      </m:r>
                      <m:r>
                        <m:rPr>
                          <m:sty m:val="p"/>
                        </m:rPr>
                        <a:rPr lang="el-GR" b="0" i="0" smtClean="0">
                          <a:latin typeface="Cambria Math"/>
                        </a:rPr>
                        <m:t>Ταχύτητας</m:t>
                      </m:r>
                      <m:r>
                        <a:rPr lang="el-GR" b="0" i="0" smtClean="0">
                          <a:latin typeface="Cambria Math"/>
                        </a:rPr>
                        <m:t> </m:t>
                      </m:r>
                      <m:r>
                        <m:rPr>
                          <m:sty m:val="p"/>
                        </m:rPr>
                        <a:rPr lang="el-GR" b="0" i="0" smtClean="0">
                          <a:latin typeface="Cambria Math"/>
                        </a:rPr>
                        <m:t>Ενεργητικο</m:t>
                      </m:r>
                      <m:r>
                        <m:rPr>
                          <m:sty m:val="p"/>
                        </m:rPr>
                        <a:rPr lang="el-GR" b="0" i="1" smtClean="0">
                          <a:latin typeface="Cambria Math"/>
                        </a:rPr>
                        <m:t>ύ</m:t>
                      </m:r>
                      <m:r>
                        <a:rPr lang="en-US" b="0" i="1" smtClean="0">
                          <a:latin typeface="Cambria Math"/>
                        </a:rPr>
                        <m:t>=</m:t>
                      </m:r>
                      <m:f>
                        <m:fPr>
                          <m:ctrlPr>
                            <a:rPr lang="en-US" b="0" i="1" smtClean="0">
                              <a:latin typeface="Cambria Math"/>
                            </a:rPr>
                          </m:ctrlPr>
                        </m:fPr>
                        <m:num>
                          <m:r>
                            <m:rPr>
                              <m:sty m:val="p"/>
                            </m:rPr>
                            <a:rPr lang="el-GR" b="0" i="0" smtClean="0">
                              <a:latin typeface="Cambria Math"/>
                            </a:rPr>
                            <m:t>Καθαρές</m:t>
                          </m:r>
                          <m:r>
                            <a:rPr lang="el-GR" b="0" i="0" smtClean="0">
                              <a:latin typeface="Cambria Math"/>
                            </a:rPr>
                            <m:t> </m:t>
                          </m:r>
                          <m:r>
                            <m:rPr>
                              <m:sty m:val="p"/>
                            </m:rPr>
                            <a:rPr lang="el-GR" b="0" i="0" smtClean="0">
                              <a:latin typeface="Cambria Math"/>
                            </a:rPr>
                            <m:t>Π</m:t>
                          </m:r>
                          <m:r>
                            <a:rPr lang="el-GR" b="0" i="1" smtClean="0">
                              <a:latin typeface="Cambria Math"/>
                            </a:rPr>
                            <m:t>𝜔𝜆𝜂𝜎𝜀𝜄𝜍</m:t>
                          </m:r>
                        </m:num>
                        <m:den>
                          <m:r>
                            <m:rPr>
                              <m:sty m:val="p"/>
                            </m:rPr>
                            <a:rPr lang="el-GR" b="0" i="0" smtClean="0">
                              <a:latin typeface="Cambria Math"/>
                            </a:rPr>
                            <m:t>Σύνολο</m:t>
                          </m:r>
                          <m:r>
                            <a:rPr lang="el-GR" b="0" i="0" smtClean="0">
                              <a:latin typeface="Cambria Math"/>
                            </a:rPr>
                            <m:t> </m:t>
                          </m:r>
                          <m:r>
                            <m:rPr>
                              <m:sty m:val="p"/>
                            </m:rPr>
                            <a:rPr lang="el-GR" b="0" i="0" smtClean="0">
                              <a:latin typeface="Cambria Math"/>
                            </a:rPr>
                            <m:t>Ενεργητικού</m:t>
                          </m:r>
                        </m:den>
                      </m:f>
                    </m:oMath>
                  </m:oMathPara>
                </a14:m>
                <a:endParaRPr lang="el-GR" dirty="0"/>
              </a:p>
            </p:txBody>
          </p:sp>
        </mc:Choice>
        <mc:Fallback xmlns="">
          <p:sp>
            <p:nvSpPr>
              <p:cNvPr id="5" name="Ορθογώνιο 4"/>
              <p:cNvSpPr>
                <a:spLocks noRot="1" noChangeAspect="1" noMove="1" noResize="1" noEditPoints="1" noAdjustHandles="1" noChangeArrowheads="1" noChangeShapeType="1" noTextEdit="1"/>
              </p:cNvSpPr>
              <p:nvPr/>
            </p:nvSpPr>
            <p:spPr>
              <a:xfrm>
                <a:off x="323528" y="4293096"/>
                <a:ext cx="8280920" cy="792088"/>
              </a:xfrm>
              <a:prstGeom prst="rect">
                <a:avLst/>
              </a:prstGeom>
              <a:blipFill rotWithShape="1">
                <a:blip r:embed="rId4"/>
                <a:stretch>
                  <a:fillRect/>
                </a:stretch>
              </a:blipFill>
            </p:spPr>
            <p:txBody>
              <a:bodyPr/>
              <a:lstStyle/>
              <a:p>
                <a:r>
                  <a:rPr lang="el-GR">
                    <a:noFill/>
                  </a:rPr>
                  <a:t> </a:t>
                </a:r>
              </a:p>
            </p:txBody>
          </p:sp>
        </mc:Fallback>
      </mc:AlternateContent>
      <mc:AlternateContent xmlns:mc="http://schemas.openxmlformats.org/markup-compatibility/2006" xmlns:a14="http://schemas.microsoft.com/office/drawing/2010/main">
        <mc:Choice Requires="a14">
          <p:sp>
            <p:nvSpPr>
              <p:cNvPr id="9" name="Ορθογώνιο 8"/>
              <p:cNvSpPr/>
              <p:nvPr/>
            </p:nvSpPr>
            <p:spPr>
              <a:xfrm>
                <a:off x="323528" y="5661248"/>
                <a:ext cx="8280920" cy="792088"/>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m:rPr>
                          <m:sty m:val="p"/>
                        </m:rPr>
                        <a:rPr lang="el-GR" b="0" i="0" smtClean="0">
                          <a:latin typeface="Cambria Math"/>
                        </a:rPr>
                        <m:t>Αριθμοδείκτης</m:t>
                      </m:r>
                      <m:r>
                        <a:rPr lang="el-GR" b="0" i="0" smtClean="0">
                          <a:latin typeface="Cambria Math"/>
                        </a:rPr>
                        <m:t> </m:t>
                      </m:r>
                      <m:r>
                        <m:rPr>
                          <m:sty m:val="p"/>
                        </m:rPr>
                        <a:rPr lang="el-GR" b="0" i="0" smtClean="0">
                          <a:latin typeface="Cambria Math"/>
                        </a:rPr>
                        <m:t>Κυκλοφοριακής</m:t>
                      </m:r>
                      <m:r>
                        <a:rPr lang="el-GR" b="0" i="0" smtClean="0">
                          <a:latin typeface="Cambria Math"/>
                        </a:rPr>
                        <m:t> </m:t>
                      </m:r>
                      <m:r>
                        <m:rPr>
                          <m:sty m:val="p"/>
                        </m:rPr>
                        <a:rPr lang="el-GR" b="0" i="0" smtClean="0">
                          <a:latin typeface="Cambria Math"/>
                        </a:rPr>
                        <m:t>Ταχύτητας</m:t>
                      </m:r>
                      <m:r>
                        <a:rPr lang="el-GR" b="0" i="0" smtClean="0">
                          <a:latin typeface="Cambria Math"/>
                        </a:rPr>
                        <m:t> </m:t>
                      </m:r>
                      <m:r>
                        <m:rPr>
                          <m:sty m:val="p"/>
                        </m:rPr>
                        <a:rPr lang="el-GR" b="0" i="0" smtClean="0">
                          <a:latin typeface="Cambria Math"/>
                        </a:rPr>
                        <m:t>Αποθεμάτων</m:t>
                      </m:r>
                      <m:r>
                        <a:rPr lang="el-GR" b="0" i="1" smtClean="0">
                          <a:latin typeface="Cambria Math"/>
                          <a:ea typeface="Cambria Math"/>
                        </a:rPr>
                        <m:t>=</m:t>
                      </m:r>
                      <m:f>
                        <m:fPr>
                          <m:ctrlPr>
                            <a:rPr lang="el-GR" b="0" i="1" smtClean="0">
                              <a:latin typeface="Cambria Math"/>
                              <a:ea typeface="Cambria Math"/>
                            </a:rPr>
                          </m:ctrlPr>
                        </m:fPr>
                        <m:num>
                          <m:r>
                            <m:rPr>
                              <m:sty m:val="p"/>
                            </m:rPr>
                            <a:rPr lang="el-GR" b="0" i="0" smtClean="0">
                              <a:latin typeface="Cambria Math"/>
                              <a:ea typeface="Cambria Math"/>
                            </a:rPr>
                            <m:t>Κόσ</m:t>
                          </m:r>
                          <m:r>
                            <a:rPr lang="el-GR" b="0" i="1" smtClean="0">
                              <a:latin typeface="Cambria Math"/>
                              <a:ea typeface="Cambria Math"/>
                            </a:rPr>
                            <m:t>𝜏𝜊𝜍</m:t>
                          </m:r>
                          <m:r>
                            <a:rPr lang="el-GR" b="0" i="1" smtClean="0">
                              <a:latin typeface="Cambria Math"/>
                              <a:ea typeface="Cambria Math"/>
                            </a:rPr>
                            <m:t> </m:t>
                          </m:r>
                          <m:r>
                            <m:rPr>
                              <m:sty m:val="p"/>
                            </m:rPr>
                            <a:rPr lang="el-GR" b="0" i="0" smtClean="0">
                              <a:latin typeface="Cambria Math"/>
                              <a:ea typeface="Cambria Math"/>
                            </a:rPr>
                            <m:t>Π</m:t>
                          </m:r>
                          <m:r>
                            <m:rPr>
                              <m:sty m:val="p"/>
                            </m:rPr>
                            <a:rPr lang="el-GR" b="0" i="1" smtClean="0">
                              <a:latin typeface="Cambria Math"/>
                              <a:ea typeface="Cambria Math"/>
                            </a:rPr>
                            <m:t>ώ</m:t>
                          </m:r>
                          <m:r>
                            <a:rPr lang="el-GR" b="0" i="1" smtClean="0">
                              <a:latin typeface="Cambria Math"/>
                              <a:ea typeface="Cambria Math"/>
                            </a:rPr>
                            <m:t>𝜆𝜂𝜃𝜀𝜈𝜏𝜔𝜈</m:t>
                          </m:r>
                        </m:num>
                        <m:den>
                          <m:r>
                            <m:rPr>
                              <m:sty m:val="p"/>
                            </m:rPr>
                            <a:rPr lang="el-GR" b="0" i="0" smtClean="0">
                              <a:latin typeface="Cambria Math"/>
                              <a:ea typeface="Cambria Math"/>
                            </a:rPr>
                            <m:t>Μέσος</m:t>
                          </m:r>
                          <m:r>
                            <a:rPr lang="el-GR" b="0" i="0" smtClean="0">
                              <a:latin typeface="Cambria Math"/>
                              <a:ea typeface="Cambria Math"/>
                            </a:rPr>
                            <m:t> </m:t>
                          </m:r>
                          <m:r>
                            <m:rPr>
                              <m:sty m:val="p"/>
                            </m:rPr>
                            <a:rPr lang="el-GR" b="0" i="0" smtClean="0">
                              <a:latin typeface="Cambria Math"/>
                              <a:ea typeface="Cambria Math"/>
                            </a:rPr>
                            <m:t>όρος</m:t>
                          </m:r>
                          <m:r>
                            <a:rPr lang="el-GR" b="0" i="0" smtClean="0">
                              <a:latin typeface="Cambria Math"/>
                              <a:ea typeface="Cambria Math"/>
                            </a:rPr>
                            <m:t> </m:t>
                          </m:r>
                          <m:r>
                            <m:rPr>
                              <m:sty m:val="p"/>
                            </m:rPr>
                            <a:rPr lang="el-GR" b="0" i="0" smtClean="0">
                              <a:latin typeface="Cambria Math"/>
                              <a:ea typeface="Cambria Math"/>
                            </a:rPr>
                            <m:t>Αποθεμάτων</m:t>
                          </m:r>
                        </m:den>
                      </m:f>
                    </m:oMath>
                  </m:oMathPara>
                </a14:m>
                <a:endParaRPr lang="el-GR" dirty="0"/>
              </a:p>
            </p:txBody>
          </p:sp>
        </mc:Choice>
        <mc:Fallback xmlns="">
          <p:sp>
            <p:nvSpPr>
              <p:cNvPr id="9" name="Ορθογώνιο 8"/>
              <p:cNvSpPr>
                <a:spLocks noRot="1" noChangeAspect="1" noMove="1" noResize="1" noEditPoints="1" noAdjustHandles="1" noChangeArrowheads="1" noChangeShapeType="1" noTextEdit="1"/>
              </p:cNvSpPr>
              <p:nvPr/>
            </p:nvSpPr>
            <p:spPr>
              <a:xfrm>
                <a:off x="323528" y="5661248"/>
                <a:ext cx="8280920" cy="792088"/>
              </a:xfrm>
              <a:prstGeom prst="rect">
                <a:avLst/>
              </a:prstGeom>
              <a:blipFill rotWithShape="1">
                <a:blip r:embed="rId5"/>
                <a:stretch>
                  <a:fillRect t="-3788" b="-2273"/>
                </a:stretch>
              </a:blipFill>
            </p:spPr>
            <p:txBody>
              <a:bodyPr/>
              <a:lstStyle/>
              <a:p>
                <a:r>
                  <a:rPr lang="el-GR">
                    <a:noFill/>
                  </a:rPr>
                  <a:t> </a:t>
                </a:r>
              </a:p>
            </p:txBody>
          </p:sp>
        </mc:Fallback>
      </mc:AlternateContent>
    </p:spTree>
    <p:extLst>
      <p:ext uri="{BB962C8B-B14F-4D97-AF65-F5344CB8AC3E}">
        <p14:creationId xmlns:p14="http://schemas.microsoft.com/office/powerpoint/2010/main" val="3466462583"/>
      </p:ext>
    </p:extLst>
  </p:cSld>
  <p:clrMapOvr>
    <a:masterClrMapping/>
  </p:clrMapOvr>
  <p:transition>
    <p:cover dir="ld"/>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Τίτλος 1"/>
          <p:cNvSpPr>
            <a:spLocks noGrp="1"/>
          </p:cNvSpPr>
          <p:nvPr>
            <p:ph type="title"/>
          </p:nvPr>
        </p:nvSpPr>
        <p:spPr>
          <a:xfrm>
            <a:off x="914400" y="274638"/>
            <a:ext cx="7772400" cy="634082"/>
          </a:xfrm>
        </p:spPr>
        <p:txBody>
          <a:bodyPr/>
          <a:lstStyle/>
          <a:p>
            <a:pPr algn="ctr"/>
            <a:r>
              <a:rPr lang="el-GR" sz="3200" b="1" dirty="0">
                <a:solidFill>
                  <a:srgbClr val="1F497D"/>
                </a:solidFill>
              </a:rPr>
              <a:t>Δείκτες </a:t>
            </a:r>
            <a:r>
              <a:rPr lang="el-GR" sz="3200" b="1" dirty="0" smtClean="0">
                <a:solidFill>
                  <a:srgbClr val="1F497D"/>
                </a:solidFill>
              </a:rPr>
              <a:t>Δραστηριότητας </a:t>
            </a:r>
            <a:endParaRPr lang="el-GR" dirty="0"/>
          </a:p>
        </p:txBody>
      </p:sp>
      <p:graphicFrame>
        <p:nvGraphicFramePr>
          <p:cNvPr id="6" name="Θέση περιεχομένου 5"/>
          <p:cNvGraphicFramePr>
            <a:graphicFrameLocks noGrp="1"/>
          </p:cNvGraphicFramePr>
          <p:nvPr>
            <p:ph sz="quarter" idx="1"/>
            <p:extLst>
              <p:ext uri="{D42A27DB-BD31-4B8C-83A1-F6EECF244321}">
                <p14:modId xmlns:p14="http://schemas.microsoft.com/office/powerpoint/2010/main" val="1089107028"/>
              </p:ext>
            </p:extLst>
          </p:nvPr>
        </p:nvGraphicFramePr>
        <p:xfrm>
          <a:off x="323528" y="1124736"/>
          <a:ext cx="3422027" cy="5544630"/>
        </p:xfrm>
        <a:graphic>
          <a:graphicData uri="http://schemas.openxmlformats.org/drawingml/2006/table">
            <a:tbl>
              <a:tblPr/>
              <a:tblGrid>
                <a:gridCol w="622187"/>
                <a:gridCol w="933280"/>
                <a:gridCol w="933280"/>
                <a:gridCol w="933280"/>
              </a:tblGrid>
              <a:tr h="308035">
                <a:tc>
                  <a:txBody>
                    <a:bodyPr/>
                    <a:lstStyle/>
                    <a:p>
                      <a:pPr algn="r" fontAlgn="b"/>
                      <a:r>
                        <a:rPr lang="el-GR" sz="1200" b="1" i="0" u="none" strike="noStrike" dirty="0">
                          <a:solidFill>
                            <a:srgbClr val="000000"/>
                          </a:solidFill>
                          <a:effectLst/>
                          <a:latin typeface="Times New Roman"/>
                        </a:rPr>
                        <a:t>ΕΤΗ</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3">
                  <a:txBody>
                    <a:bodyPr/>
                    <a:lstStyle/>
                    <a:p>
                      <a:pPr algn="ctr" fontAlgn="b"/>
                      <a:r>
                        <a:rPr lang="el-GR" sz="1200" b="1" i="0" u="none" strike="noStrike" dirty="0">
                          <a:solidFill>
                            <a:srgbClr val="000000"/>
                          </a:solidFill>
                          <a:effectLst/>
                          <a:latin typeface="Times New Roman"/>
                        </a:rPr>
                        <a:t>ΑΡΙΘΜΟΔΕΙΚΤΗΣ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endParaRPr lang="el-GR"/>
                    </a:p>
                  </a:txBody>
                  <a:tcPr/>
                </a:tc>
                <a:tc hMerge="1">
                  <a:txBody>
                    <a:bodyPr/>
                    <a:lstStyle/>
                    <a:p>
                      <a:endParaRPr lang="el-GR"/>
                    </a:p>
                  </a:txBody>
                  <a:tcPr/>
                </a:tc>
              </a:tr>
              <a:tr h="308035">
                <a:tc>
                  <a:txBody>
                    <a:bodyPr/>
                    <a:lstStyle/>
                    <a:p>
                      <a:pPr algn="r" fontAlgn="b"/>
                      <a:r>
                        <a:rPr lang="el-GR" sz="1200" b="1" i="0" u="none" strike="noStrike">
                          <a:solidFill>
                            <a:srgbClr val="000000"/>
                          </a:solidFill>
                          <a:effectLst/>
                          <a:latin typeface="Times New Roman"/>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εισπράξεων</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ενεργητικού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l-GR" sz="1200" b="1" i="0" u="none" strike="noStrike">
                          <a:solidFill>
                            <a:srgbClr val="000000"/>
                          </a:solidFill>
                          <a:effectLst/>
                          <a:latin typeface="Times New Roman"/>
                        </a:rPr>
                        <a:t>αποθεμάτων </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1,98340789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dirty="0">
                          <a:solidFill>
                            <a:srgbClr val="000000"/>
                          </a:solidFill>
                          <a:effectLst/>
                          <a:latin typeface="Times New Roman"/>
                        </a:rPr>
                        <a:t>1,02222602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8,432123709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2,026029057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0,662517623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5,629596851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2,08281478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0,713681843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6,622416628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1,985332223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0,784396376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dirty="0">
                          <a:solidFill>
                            <a:srgbClr val="000000"/>
                          </a:solidFill>
                          <a:effectLst/>
                          <a:latin typeface="Times New Roman"/>
                        </a:rPr>
                        <a:t>4,937606198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2,058467257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0,79704541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5,123625552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1,75346475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0,698965398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4,839157643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1,638312433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0,62528245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6,131721466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2,080177517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0,652730458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5,149711349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1,917613006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0,683736891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4,154527628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1,5930712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0,576155101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5,735505096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2010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1,542930816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0,511377867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4,955953846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1,550724511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0,486510219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4,216330788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2012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1,313524473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0,439086826</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4,289960094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2013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1,02315743</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0,393617041</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Times New Roman"/>
                        </a:rPr>
                        <a:t>3,427632678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2014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1,145327578</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0,369072545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3,366752047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08035">
                <a:tc>
                  <a:txBody>
                    <a:bodyPr/>
                    <a:lstStyle/>
                    <a:p>
                      <a:pPr algn="r" fontAlgn="b"/>
                      <a:r>
                        <a:rPr lang="el-GR" sz="1200" b="1" i="0" u="none" strike="noStrike">
                          <a:solidFill>
                            <a:srgbClr val="000000"/>
                          </a:solidFill>
                          <a:effectLst/>
                          <a:latin typeface="Times New Roman"/>
                        </a:rPr>
                        <a:t>2015</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1,503929297</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a:solidFill>
                            <a:srgbClr val="000000"/>
                          </a:solidFill>
                          <a:effectLst/>
                          <a:latin typeface="Calibri"/>
                        </a:rPr>
                        <a:t>0,398002762</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b"/>
                      <a:r>
                        <a:rPr lang="el-GR" sz="1200" b="0" i="0" u="none" strike="noStrike" dirty="0">
                          <a:solidFill>
                            <a:srgbClr val="000000"/>
                          </a:solidFill>
                          <a:effectLst/>
                          <a:latin typeface="Calibri"/>
                        </a:rPr>
                        <a:t>3,561713844</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5" name="Θέση περιεχομένου 4"/>
          <p:cNvGraphicFramePr>
            <a:graphicFrameLocks noGrp="1"/>
          </p:cNvGraphicFramePr>
          <p:nvPr>
            <p:ph sz="quarter" idx="2"/>
            <p:extLst>
              <p:ext uri="{D42A27DB-BD31-4B8C-83A1-F6EECF244321}">
                <p14:modId xmlns:p14="http://schemas.microsoft.com/office/powerpoint/2010/main" val="3027058776"/>
              </p:ext>
            </p:extLst>
          </p:nvPr>
        </p:nvGraphicFramePr>
        <p:xfrm>
          <a:off x="3995936" y="836712"/>
          <a:ext cx="4975721" cy="5652120"/>
        </p:xfrm>
        <a:graphic>
          <a:graphicData uri="http://schemas.openxmlformats.org/drawingml/2006/chart">
            <c:chart xmlns:c="http://schemas.openxmlformats.org/drawingml/2006/chart" xmlns:r="http://schemas.openxmlformats.org/officeDocument/2006/relationships" r:id="rId2"/>
          </a:graphicData>
        </a:graphic>
      </p:graphicFrame>
    </p:spTree>
    <p:extLst>
      <p:ext uri="{BB962C8B-B14F-4D97-AF65-F5344CB8AC3E}">
        <p14:creationId xmlns:p14="http://schemas.microsoft.com/office/powerpoint/2010/main" val="2086129025"/>
      </p:ext>
    </p:extLst>
  </p:cSld>
  <p:clrMapOvr>
    <a:masterClrMapping/>
  </p:clrMapOvr>
  <p:transition>
    <p:cover dir="ld"/>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_rels/theme2.xml.rels><?xml version="1.0" encoding="UTF-8" standalone="yes"?>
<Relationships xmlns="http://schemas.openxmlformats.org/package/2006/relationships"><Relationship Id="rId1" Type="http://schemas.openxmlformats.org/officeDocument/2006/relationships/image" Target="../media/image1.jpeg"/></Relationships>
</file>

<file path=ppt/theme/_rels/theme3.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Δικαιοσύν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Δικαιοσύνη">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Δικαιοσύνη">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2.xml><?xml version="1.0" encoding="utf-8"?>
<a:theme xmlns:a="http://schemas.openxmlformats.org/drawingml/2006/main" name="1_Δικαιοσύν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Δικαιοσύνη">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Δικαιοσύνη">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3.xml><?xml version="1.0" encoding="utf-8"?>
<a:theme xmlns:a="http://schemas.openxmlformats.org/drawingml/2006/main" name="2_Δικαιοσύνη">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Δικαιοσύνη">
      <a:majorFont>
        <a:latin typeface="Franklin Gothic Book"/>
        <a:ea typeface=""/>
        <a:cs typeface=""/>
        <a:font script="Grek" typeface="Calibri"/>
        <a:font script="Cyrl" typeface="Calibri"/>
        <a:font script="Jpan" typeface="HGｺﾞｼｯｸM"/>
        <a:font script="Hang" typeface="바탕"/>
        <a:font script="Hans" typeface="幼圆"/>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Perpetua"/>
        <a:ea typeface=""/>
        <a:cs typeface=""/>
        <a:font script="Grek" typeface="Cambria"/>
        <a:font script="Cyrl" typeface="Cambria"/>
        <a:font script="Jpan" typeface="HG創英ﾌﾟﾚｾﾞﾝｽEB"/>
        <a:font script="Hang" typeface="맑은 고딕"/>
        <a:font script="Hans" typeface="宋体"/>
        <a:font script="Hant" typeface="新細明體"/>
        <a:font script="Arab" typeface="Times New Roman"/>
        <a:font script="Hebr" typeface="Aharoni"/>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Δικαιοσύνη">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extraClrSchemeLst/>
</a:theme>
</file>

<file path=ppt/theme/theme4.xml><?xml version="1.0" encoding="utf-8"?>
<a:theme xmlns:a="http://schemas.openxmlformats.org/drawingml/2006/main" name="Θέμα του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2.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3.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ppt/theme/themeOverride4.xml><?xml version="1.0" encoding="utf-8"?>
<a:themeOverride xmlns:a="http://schemas.openxmlformats.org/drawingml/2006/main">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Tahoma"/>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Tahoma"/>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docProps/app.xml><?xml version="1.0" encoding="utf-8"?>
<Properties xmlns="http://schemas.openxmlformats.org/officeDocument/2006/extended-properties" xmlns:vt="http://schemas.openxmlformats.org/officeDocument/2006/docPropsVTypes">
  <TotalTime>2362</TotalTime>
  <Words>1306</Words>
  <Application>Microsoft Office PowerPoint</Application>
  <PresentationFormat>Προβολή στην οθόνη (4:3)</PresentationFormat>
  <Paragraphs>350</Paragraphs>
  <Slides>24</Slides>
  <Notes>3</Notes>
  <HiddenSlides>0</HiddenSlides>
  <MMClips>0</MMClips>
  <ScaleCrop>false</ScaleCrop>
  <HeadingPairs>
    <vt:vector size="4" baseType="variant">
      <vt:variant>
        <vt:lpstr>Θέμα</vt:lpstr>
      </vt:variant>
      <vt:variant>
        <vt:i4>3</vt:i4>
      </vt:variant>
      <vt:variant>
        <vt:lpstr>Τίτλοι διαφανειών</vt:lpstr>
      </vt:variant>
      <vt:variant>
        <vt:i4>24</vt:i4>
      </vt:variant>
    </vt:vector>
  </HeadingPairs>
  <TitlesOfParts>
    <vt:vector size="27" baseType="lpstr">
      <vt:lpstr>Δικαιοσύνη</vt:lpstr>
      <vt:lpstr>1_Δικαιοσύνη</vt:lpstr>
      <vt:lpstr>2_Δικαιοσύνη</vt:lpstr>
      <vt:lpstr>ΤΕΧΝΟΛΟΓΙΚΟ ΕΚΠΑΙ∆ΕΥΤΙΚΟ Ι∆ΡΥΜΑ (ΤΕΙ) ΣΕΡΡΩΝ ΔΙΟΙΚΗΣΗΣ ΕΠΙΧΕΙΡΗΣΕΩΝ ΠΡΟΓΡΑΜΜΑ ΜΕΤΑΠΤΥΧΙΑΚΩΝ ΣΠΟΥ∆ΩΝ ΣΤΗ «ΔΙΟΙΚΗΣΗ ΕΠΙΧΕΙΡΗΣΕΩΝ» ΚΑΤΕΥΘΥΝΣΗ: ΚΟΣΤΟΛΟΓΗΣΗ &amp; ΕΛΕΓΚΤΙΚΗ </vt:lpstr>
      <vt:lpstr>Παρουσίαση του PowerPoint</vt:lpstr>
      <vt:lpstr>Η εταιρία Fibran A.E.</vt:lpstr>
      <vt:lpstr>Χρησιμότητα Αριθμοδεικτών </vt:lpstr>
      <vt:lpstr>Κατηγορίες Αριθμοδεικτών Ρευστότητας</vt:lpstr>
      <vt:lpstr>Δείκτες Ρευστότητας</vt:lpstr>
      <vt:lpstr>Αποτελέσματα Δεικτών Ρευστότητας</vt:lpstr>
      <vt:lpstr>Κατηγορίες Αριθμοδεικτών Δραστηριότητας</vt:lpstr>
      <vt:lpstr>Δείκτες Δραστηριότητας </vt:lpstr>
      <vt:lpstr>Αποτελέσματα Δεικτών Δραστηριότητας</vt:lpstr>
      <vt:lpstr>Κατηγορίες Αριθμοδεικτών Αποδοτικότητας</vt:lpstr>
      <vt:lpstr>Δείκτες Αποδοτικότητας</vt:lpstr>
      <vt:lpstr>Αποτελέσματα Δεικτών Αποδοτικότητας</vt:lpstr>
      <vt:lpstr>Κατηγορίες Αριθμοδεικτών Παγιοποίησης</vt:lpstr>
      <vt:lpstr>Δείκτες Παγίων</vt:lpstr>
      <vt:lpstr>Αποτελέσματα Δεικτών Παγίων</vt:lpstr>
      <vt:lpstr>Στατιστική μεθοδολογία</vt:lpstr>
      <vt:lpstr>Μοντέλο 1</vt:lpstr>
      <vt:lpstr>Παρουσίαση του PowerPoint</vt:lpstr>
      <vt:lpstr>Μοντέλο 2</vt:lpstr>
      <vt:lpstr>Παρουσίαση του PowerPoint</vt:lpstr>
      <vt:lpstr>Συμπεράσματα </vt:lpstr>
      <vt:lpstr>Συμπεράσματα </vt:lpstr>
      <vt:lpstr>Τέλος παρουσίασης!</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ΤΕΧΝΟΛΟΓΙΚΟ ΕΚΠΑΙ∆ΕΥΤΙΚΟ Ι∆ΡΥΜΑ (ΤΕΙ) ΣΕΡΡΩΝ ΤΜΗΜΑ ∆ΙΟΙΚHΣΗΣΕΠΙΧΕΙΡΗΣΕΩΝ ΠΡΟΓΡΑΜΜΑ ΜΕΤΑΠΤΥΧΙΑΚΩΝ ΣΠΟΥ∆ΩΝ ΣΤΗ «∆ΙΟΙΚΗΣΗ ΕΠΙΧΕΙΡΗΣΕΩΝ» ΚΑΤΕΥΘΥΝΣΗ: ΚΟΣΤΟΛΟΓΗΣΗ &amp; ΕΛΕΓΚΤΙΚΗ</dc:title>
  <dc:creator>Μπιζελάκι</dc:creator>
  <cp:lastModifiedBy>Μπιζελάκι</cp:lastModifiedBy>
  <cp:revision>69</cp:revision>
  <dcterms:created xsi:type="dcterms:W3CDTF">2017-06-30T16:45:21Z</dcterms:created>
  <dcterms:modified xsi:type="dcterms:W3CDTF">2017-07-03T18:17:44Z</dcterms:modified>
</cp:coreProperties>
</file>