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56" r:id="rId3"/>
    <p:sldId id="257" r:id="rId4"/>
    <p:sldId id="260" r:id="rId5"/>
    <p:sldId id="265" r:id="rId6"/>
    <p:sldId id="266" r:id="rId7"/>
    <p:sldId id="267" r:id="rId8"/>
    <p:sldId id="270" r:id="rId9"/>
    <p:sldId id="271" r:id="rId10"/>
    <p:sldId id="261" r:id="rId11"/>
    <p:sldId id="274" r:id="rId12"/>
    <p:sldId id="275" r:id="rId13"/>
    <p:sldId id="262" r:id="rId14"/>
    <p:sldId id="273" r:id="rId15"/>
    <p:sldId id="268" r:id="rId16"/>
    <p:sldId id="272" r:id="rId17"/>
    <p:sldId id="263" r:id="rId18"/>
    <p:sldId id="276" r:id="rId19"/>
    <p:sldId id="269" r:id="rId20"/>
    <p:sldId id="277" r:id="rId21"/>
    <p:sldId id="264" r:id="rId22"/>
    <p:sldId id="282" r:id="rId23"/>
    <p:sldId id="283" r:id="rId24"/>
    <p:sldId id="278" r:id="rId25"/>
    <p:sldId id="284" r:id="rId26"/>
    <p:sldId id="281" r:id="rId27"/>
    <p:sldId id="279" r:id="rId28"/>
    <p:sldId id="280" r:id="rId29"/>
    <p:sldId id="259" r:id="rId30"/>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3" d="100"/>
          <a:sy n="93" d="100"/>
        </p:scale>
        <p:origin x="726" y="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768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7D59-5EDB-4C39-B697-625748F703B6}" type="datetimeFigureOut">
              <a:rPr lang="en-US" smtClean="0"/>
              <a:t>7/4/2016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403535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t>7/4/2016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501824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937D59-5EDB-4C39-B697-625748F703B6}" type="datetimeFigureOut">
              <a:rPr lang="en-US" smtClean="0"/>
              <a:t>7/4/2016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722440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7/4/2016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28108716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7/4/2016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4240091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884466"/>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4" name="Content Placeholder 2"/>
          <p:cNvSpPr>
            <a:spLocks noGrp="1"/>
          </p:cNvSpPr>
          <p:nvPr>
            <p:ph idx="1"/>
          </p:nvPr>
        </p:nvSpPr>
        <p:spPr>
          <a:xfrm>
            <a:off x="395536" y="1131590"/>
            <a:ext cx="8496944" cy="460648"/>
          </a:xfrm>
          <a:prstGeom prst="rect">
            <a:avLst/>
          </a:prstGeom>
        </p:spPr>
        <p:txBody>
          <a:bodyPr anchor="ctr"/>
          <a:lstStyle>
            <a:lvl1pPr marL="0" indent="0">
              <a:buNone/>
              <a:defRPr sz="2000">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405880" y="1808261"/>
            <a:ext cx="8496944" cy="2995737"/>
          </a:xfrm>
          <a:prstGeom prst="rect">
            <a:avLst/>
          </a:prstGeom>
        </p:spPr>
        <p:txBody>
          <a:bodyPr lIns="396000" anchor="t"/>
          <a:lstStyle>
            <a:lvl1pPr marL="0" indent="0">
              <a:buNone/>
              <a:defRPr sz="1400">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1146943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884466"/>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smtClean="0"/>
              <a:t>Free PPT _ Click to add title</a:t>
            </a:r>
            <a:endParaRPr lang="ko-KR" altLang="en-US" dirty="0"/>
          </a:p>
        </p:txBody>
      </p:sp>
      <p:sp>
        <p:nvSpPr>
          <p:cNvPr id="4" name="Content Placeholder 2"/>
          <p:cNvSpPr>
            <a:spLocks noGrp="1"/>
          </p:cNvSpPr>
          <p:nvPr>
            <p:ph idx="1"/>
          </p:nvPr>
        </p:nvSpPr>
        <p:spPr>
          <a:xfrm>
            <a:off x="1979712" y="987574"/>
            <a:ext cx="6912768" cy="460648"/>
          </a:xfrm>
          <a:prstGeom prst="rect">
            <a:avLst/>
          </a:prstGeom>
        </p:spPr>
        <p:txBody>
          <a:bodyPr anchor="ctr"/>
          <a:lstStyle>
            <a:lvl1pPr marL="0" indent="0">
              <a:buNone/>
              <a:defRPr sz="2000">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1990056" y="1664245"/>
            <a:ext cx="6912768" cy="2995737"/>
          </a:xfrm>
          <a:prstGeom prst="rect">
            <a:avLst/>
          </a:prstGeom>
        </p:spPr>
        <p:txBody>
          <a:bodyPr lIns="396000" anchor="t"/>
          <a:lstStyle>
            <a:lvl1pPr marL="0" indent="0">
              <a:buNone/>
              <a:defRPr sz="1400">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922808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7/4/2016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895959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37D59-5EDB-4C39-B697-625748F703B6}" type="datetimeFigureOut">
              <a:rPr lang="en-US" smtClean="0"/>
              <a:t>7/4/2016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815133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937D59-5EDB-4C39-B697-625748F703B6}" type="datetimeFigureOut">
              <a:rPr lang="en-US" smtClean="0"/>
              <a:t>7/4/2016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860431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937D59-5EDB-4C39-B697-625748F703B6}" type="datetimeFigureOut">
              <a:rPr lang="en-US" smtClean="0"/>
              <a:t>7/4/2016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505802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937D59-5EDB-4C39-B697-625748F703B6}" type="datetimeFigureOut">
              <a:rPr lang="en-US" smtClean="0"/>
              <a:t>7/4/2016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3538794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937D59-5EDB-4C39-B697-625748F703B6}" type="datetimeFigureOut">
              <a:rPr lang="en-US" smtClean="0"/>
              <a:t>7/4/2016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1DC1F-5561-484E-AB46-68C682854F61}" type="slidenum">
              <a:rPr lang="en-US" smtClean="0"/>
              <a:t>‹#›</a:t>
            </a:fld>
            <a:endParaRPr lang="en-US"/>
          </a:p>
        </p:txBody>
      </p:sp>
    </p:spTree>
    <p:extLst>
      <p:ext uri="{BB962C8B-B14F-4D97-AF65-F5344CB8AC3E}">
        <p14:creationId xmlns:p14="http://schemas.microsoft.com/office/powerpoint/2010/main" val="11505109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2391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xStyles>
    <p:titleStyle>
      <a:lvl1pPr algn="ctr" defTabSz="914400" rtl="0" eaLnBrk="1" latinLnBrk="1" hangingPunct="1">
        <a:spcBef>
          <a:spcPct val="0"/>
        </a:spcBef>
        <a:buNone/>
        <a:defRPr sz="36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63937D59-5EDB-4C39-B697-625748F703B6}" type="datetimeFigureOut">
              <a:rPr lang="en-US" smtClean="0"/>
              <a:t>7/4/2016</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F31DC1F-5561-484E-AB46-68C682854F61}" type="slidenum">
              <a:rPr lang="en-US" smtClean="0"/>
              <a:t>‹#›</a:t>
            </a:fld>
            <a:endParaRPr lang="en-US"/>
          </a:p>
        </p:txBody>
      </p:sp>
    </p:spTree>
    <p:extLst>
      <p:ext uri="{BB962C8B-B14F-4D97-AF65-F5344CB8AC3E}">
        <p14:creationId xmlns:p14="http://schemas.microsoft.com/office/powerpoint/2010/main" val="262123990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3" y="4126309"/>
            <a:ext cx="4860030" cy="523220"/>
          </a:xfrm>
          <a:prstGeom prst="rect">
            <a:avLst/>
          </a:prstGeom>
          <a:noFill/>
        </p:spPr>
        <p:txBody>
          <a:bodyPr wrap="square">
            <a:spAutoFit/>
          </a:bodyPr>
          <a:lstStyle/>
          <a:p>
            <a:pPr fontAlgn="auto">
              <a:spcBef>
                <a:spcPts val="0"/>
              </a:spcBef>
              <a:spcAft>
                <a:spcPts val="0"/>
              </a:spcAft>
              <a:defRPr/>
            </a:pPr>
            <a:r>
              <a:rPr lang="el-GR" altLang="ko-KR" sz="1400" b="1" dirty="0" err="1" smtClean="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Σιοπέ</a:t>
            </a:r>
            <a:r>
              <a:rPr lang="el-GR" altLang="ko-KR" sz="1400" b="1" dirty="0" smtClean="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 Χρυσόστομος</a:t>
            </a:r>
          </a:p>
          <a:p>
            <a:pPr fontAlgn="auto">
              <a:spcBef>
                <a:spcPts val="0"/>
              </a:spcBef>
              <a:spcAft>
                <a:spcPts val="0"/>
              </a:spcAft>
              <a:defRPr/>
            </a:pPr>
            <a:r>
              <a:rPr kumimoji="0" lang="el-GR" altLang="ko-KR" sz="1400" b="1" dirty="0" smtClean="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Επιβλέπων: </a:t>
            </a:r>
            <a:r>
              <a:rPr kumimoji="0" lang="el-GR" altLang="ko-KR" sz="1400" b="1" dirty="0" err="1" smtClean="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Δρ</a:t>
            </a:r>
            <a:r>
              <a:rPr kumimoji="0" lang="en-US" altLang="ko-KR" sz="1400" b="1" dirty="0" smtClean="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 </a:t>
            </a:r>
            <a:r>
              <a:rPr kumimoji="0" lang="el-GR" altLang="ko-KR" sz="1400" b="1" dirty="0" smtClean="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Δημήτριος </a:t>
            </a:r>
            <a:r>
              <a:rPr kumimoji="0" lang="el-GR" altLang="ko-KR" sz="1400" b="1" dirty="0" err="1" smtClean="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Καλπακτσόγλου</a:t>
            </a:r>
            <a:endParaRPr kumimoji="0" lang="en-US" altLang="ko-KR" sz="1400" b="1" dirty="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5" name="TextBox 1"/>
          <p:cNvSpPr txBox="1">
            <a:spLocks noChangeArrowheads="1"/>
          </p:cNvSpPr>
          <p:nvPr/>
        </p:nvSpPr>
        <p:spPr bwMode="auto">
          <a:xfrm>
            <a:off x="0" y="2931790"/>
            <a:ext cx="4860032" cy="830997"/>
          </a:xfrm>
          <a:prstGeom prst="rect">
            <a:avLst/>
          </a:prstGeom>
          <a:noFill/>
          <a:ln w="9525">
            <a:noFill/>
            <a:miter lim="800000"/>
            <a:headEnd/>
            <a:tailEnd/>
          </a:ln>
        </p:spPr>
        <p:txBody>
          <a:bodyPr wrap="square">
            <a:spAutoFit/>
          </a:bodyPr>
          <a:lstStyle/>
          <a:p>
            <a:r>
              <a:rPr lang="el-GR" altLang="ko-KR" sz="1600" b="1" dirty="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Ανάλυση </a:t>
            </a:r>
            <a:r>
              <a:rPr lang="el-GR" altLang="ko-KR" sz="1600" b="1" dirty="0" err="1">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διακοπτικών</a:t>
            </a:r>
            <a:r>
              <a:rPr lang="el-GR" altLang="ko-KR" sz="1600" b="1" dirty="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 κυκλωμάτων με την </a:t>
            </a:r>
          </a:p>
          <a:p>
            <a:r>
              <a:rPr lang="el-GR" altLang="ko-KR" sz="1600" b="1" dirty="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χρήση διαμόρφωσης εύρους παλμού (PWM) σε </a:t>
            </a:r>
          </a:p>
          <a:p>
            <a:r>
              <a:rPr lang="el-GR" altLang="ko-KR" sz="1600" b="1" dirty="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DC/DC και σε DC/AC </a:t>
            </a:r>
            <a:r>
              <a:rPr lang="el-GR" altLang="ko-KR" sz="1600" b="1" dirty="0" smtClean="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rPr>
              <a:t>μετατροπείς</a:t>
            </a:r>
            <a:endParaRPr lang="en-US" altLang="ko-KR" sz="1600" b="1" dirty="0" smtClean="0">
              <a:solidFill>
                <a:schemeClr val="tx1">
                  <a:lumMod val="75000"/>
                  <a:lumOff val="25000"/>
                </a:schemeClr>
              </a:solidFill>
              <a:latin typeface="Linux Biolinum G" panose="02000503000000000000" pitchFamily="2" charset="0"/>
              <a:ea typeface="Linux Biolinum G" panose="02000503000000000000" pitchFamily="2" charset="0"/>
              <a:cs typeface="Linux Biolinum G" panose="02000503000000000000" pitchFamily="2" charset="0"/>
            </a:endParaRPr>
          </a:p>
        </p:txBody>
      </p:sp>
    </p:spTree>
    <p:extLst>
      <p:ext uri="{BB962C8B-B14F-4D97-AF65-F5344CB8AC3E}">
        <p14:creationId xmlns:p14="http://schemas.microsoft.com/office/powerpoint/2010/main" val="303447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sp>
        <p:nvSpPr>
          <p:cNvPr id="4" name="Content Placeholder 4"/>
          <p:cNvSpPr>
            <a:spLocks noGrp="1"/>
          </p:cNvSpPr>
          <p:nvPr>
            <p:ph idx="10"/>
          </p:nvPr>
        </p:nvSpPr>
        <p:spPr>
          <a:xfrm>
            <a:off x="179512" y="987574"/>
            <a:ext cx="8856984" cy="3960440"/>
          </a:xfrm>
        </p:spPr>
        <p:txBody>
          <a:bodyPr/>
          <a:lstStyle/>
          <a:p>
            <a:pPr marL="285750" indent="-285750" algn="just">
              <a:buFont typeface="Arial" panose="020B0604020202020204" pitchFamily="34" charset="0"/>
              <a:buChar char="•"/>
            </a:pP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Thyristor</a:t>
            </a:r>
            <a:r>
              <a:rPr lang="el-GR"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SCR</a:t>
            </a:r>
            <a:r>
              <a:rPr lang="en-US" altLang="ko-KR" sz="1800" dirty="0" smtClean="0">
                <a:latin typeface="Linux Biolinum G" panose="02000503000000000000" pitchFamily="2" charset="0"/>
                <a:ea typeface="Linux Biolinum G" panose="02000503000000000000" pitchFamily="2" charset="0"/>
                <a:cs typeface="Linux Biolinum G" panose="02000503000000000000" pitchFamily="2" charset="0"/>
              </a:rPr>
              <a:t>:</a:t>
            </a:r>
            <a:endParaRPr lang="en-US" altLang="ko-KR" sz="1800" dirty="0">
              <a:latin typeface="Linux Biolinum G" panose="02000503000000000000" pitchFamily="2" charset="0"/>
              <a:ea typeface="Linux Biolinum G" panose="02000503000000000000" pitchFamily="2" charset="0"/>
              <a:cs typeface="Linux Biolinum G" panose="02000503000000000000" pitchFamily="2" charset="0"/>
            </a:endParaRPr>
          </a:p>
        </p:txBody>
      </p:sp>
      <p:pic>
        <p:nvPicPr>
          <p:cNvPr id="6146" name="Picture 2" descr="http://www.powerguru.org/wordpress/wp-content/uploads/2012/08/Thyristor-Structure-and-Characteristi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3" y="1563638"/>
            <a:ext cx="7713947" cy="3454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1437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sp>
        <p:nvSpPr>
          <p:cNvPr id="4" name="Content Placeholder 4"/>
          <p:cNvSpPr>
            <a:spLocks noGrp="1"/>
          </p:cNvSpPr>
          <p:nvPr>
            <p:ph idx="10"/>
          </p:nvPr>
        </p:nvSpPr>
        <p:spPr>
          <a:xfrm>
            <a:off x="179512" y="987574"/>
            <a:ext cx="8856984" cy="3960440"/>
          </a:xfrm>
        </p:spPr>
        <p:txBody>
          <a:bodyPr/>
          <a:lstStyle/>
          <a:p>
            <a:pPr marL="285750" indent="-285750" algn="just">
              <a:buFont typeface="Arial" panose="020B0604020202020204" pitchFamily="34" charset="0"/>
              <a:buChar char="•"/>
            </a:pP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Thyristor</a:t>
            </a:r>
            <a:r>
              <a:rPr lang="el-GR"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SCR</a:t>
            </a:r>
            <a:r>
              <a:rPr lang="en-US" altLang="ko-KR" sz="1800" dirty="0" smtClean="0">
                <a:latin typeface="Linux Biolinum G" panose="02000503000000000000" pitchFamily="2" charset="0"/>
                <a:ea typeface="Linux Biolinum G" panose="02000503000000000000" pitchFamily="2" charset="0"/>
                <a:cs typeface="Linux Biolinum G" panose="02000503000000000000" pitchFamily="2" charset="0"/>
              </a:rPr>
              <a:t>:</a:t>
            </a:r>
            <a:endParaRPr lang="en-US" altLang="ko-KR" sz="1800" dirty="0">
              <a:latin typeface="Linux Biolinum G" panose="02000503000000000000" pitchFamily="2" charset="0"/>
              <a:ea typeface="Linux Biolinum G" panose="02000503000000000000" pitchFamily="2" charset="0"/>
              <a:cs typeface="Linux Biolinum G" panose="02000503000000000000" pitchFamily="2" charset="0"/>
            </a:endParaRPr>
          </a:p>
        </p:txBody>
      </p:sp>
      <p:pic>
        <p:nvPicPr>
          <p:cNvPr id="7170" name="Picture 2" descr="http://www.electronicspoint.com/tutorialimages/Semi/0321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302572"/>
            <a:ext cx="6984776" cy="3645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2682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4139952" cy="3960440"/>
          </a:xfrm>
        </p:spPr>
        <p:txBody>
          <a:bodyPr/>
          <a:lstStyle/>
          <a:p>
            <a:pPr marL="285750" indent="-285750" algn="just">
              <a:buFont typeface="Arial" panose="020B0604020202020204" pitchFamily="34" charset="0"/>
              <a:buChar char="•"/>
            </a:pPr>
            <a:r>
              <a:rPr lang="en-US" altLang="ko-KR" b="1" dirty="0" smtClean="0">
                <a:latin typeface="Linux Biolinum G" panose="02000503000000000000" pitchFamily="2" charset="0"/>
                <a:ea typeface="Linux Biolinum G" panose="02000503000000000000" pitchFamily="2" charset="0"/>
                <a:cs typeface="Linux Biolinum G" panose="02000503000000000000" pitchFamily="2" charset="0"/>
              </a:rPr>
              <a:t>TRIAC Thyristor</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Το  TRIAC  έχει  τα  ίδια  χαρακτηριστικά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διακόπτη</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όπως  ένας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SCR</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όμως επιδεικνύει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αυτά  τα  χαρακτηριστικά  και  στις  δύο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κατευθύνσεις</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Αυτό κάνει το TRIAC ισοδύναμο με δύο SCR συνδεδεμένα παραλλήλως, αλλά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σε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αντίθετες κατευθύνσεις.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Αμφότερες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οι συσκευές μπορούν να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ενεργοποιηθούν</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από  ένα  ρεύμα  πύλης  και  να  απενεργοποιηθούν,  μειώνοντας  τα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ανοδικά</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ρεύματα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λειτουργίας, κάτω από τις σχετικές τιμές συγκράτησής  τους. Στην περίπτωση του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SCR</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το ρεύμα πρέπει να ρέει στην ορθή κατεύθυνση, από την κάθοδο προς την άνοδο. Εν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τούτοις</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το TRIAC είναι σχεδιασμένο να άγει και ορθά και ανάστροφα ρεύματα, δια μέσω των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κυρίων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ακροδεκτών του. </a:t>
            </a: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pic>
        <p:nvPicPr>
          <p:cNvPr id="6" name="Εικόνα 5"/>
          <p:cNvPicPr>
            <a:picLocks noChangeAspect="1"/>
          </p:cNvPicPr>
          <p:nvPr/>
        </p:nvPicPr>
        <p:blipFill>
          <a:blip r:embed="rId2"/>
          <a:stretch>
            <a:fillRect/>
          </a:stretch>
        </p:blipFill>
        <p:spPr>
          <a:xfrm>
            <a:off x="4139952" y="987573"/>
            <a:ext cx="4824536" cy="4071823"/>
          </a:xfrm>
          <a:prstGeom prst="rect">
            <a:avLst/>
          </a:prstGeom>
        </p:spPr>
      </p:pic>
    </p:spTree>
    <p:extLst>
      <p:ext uri="{BB962C8B-B14F-4D97-AF65-F5344CB8AC3E}">
        <p14:creationId xmlns:p14="http://schemas.microsoft.com/office/powerpoint/2010/main" val="10091452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sp>
        <p:nvSpPr>
          <p:cNvPr id="4"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TR</a:t>
            </a: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IAC </a:t>
            </a: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vs Thyristor (SCR)</a:t>
            </a:r>
            <a:endParaRPr lang="en-US" altLang="ko-KR" sz="1800" dirty="0" smtClean="0">
              <a:latin typeface="Linux Biolinum G" panose="02000503000000000000" pitchFamily="2" charset="0"/>
              <a:ea typeface="Linux Biolinum G" panose="02000503000000000000" pitchFamily="2" charset="0"/>
              <a:cs typeface="Linux Biolinum G" panose="02000503000000000000" pitchFamily="2" charset="0"/>
            </a:endParaRPr>
          </a:p>
          <a:p>
            <a:pPr algn="just"/>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pic>
        <p:nvPicPr>
          <p:cNvPr id="4098" name="Picture 2" descr="http://www.radio-electronics.com/info/data/semicond/triac/triac-switching-waveforms-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491630"/>
            <a:ext cx="5503054" cy="3192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64125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sp>
        <p:nvSpPr>
          <p:cNvPr id="4" name="Content Placeholder 4"/>
          <p:cNvSpPr>
            <a:spLocks noGrp="1"/>
          </p:cNvSpPr>
          <p:nvPr>
            <p:ph idx="10"/>
          </p:nvPr>
        </p:nvSpPr>
        <p:spPr>
          <a:xfrm>
            <a:off x="4427984" y="987574"/>
            <a:ext cx="4608512" cy="3960440"/>
          </a:xfrm>
        </p:spPr>
        <p:txBody>
          <a:bodyPr/>
          <a:lstStyle/>
          <a:p>
            <a:pPr marL="285750" indent="-285750" algn="just">
              <a:buFont typeface="Arial" panose="020B0604020202020204" pitchFamily="34" charset="0"/>
              <a:buChar char="•"/>
            </a:pP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DIAC Thyristor</a:t>
            </a:r>
            <a:r>
              <a:rPr lang="en-US" altLang="ko-KR" sz="1800"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sz="1800" dirty="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Καθώς  οι  δυο  επαφές  του  είναι  το  ίδιο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ενισχυμένες</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το  DIAC  έχει  το  ίδιο  αποτέλεσμα  σε  ρεύματα  που  ρέουν,  σε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οποιαδήποτε</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κατεύθυνση</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διαμέσου των ακροδεκτών του. Σε οποιαδήποτε κατεύθυνση, η μία επαφή θα είναι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ορθώς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πολωμένη, ενώ η άλλη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αντιστρόφως. Το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DIAC παραμένει σε μία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μη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αγώγιμη κατάσταση (άγει μόνο ένα μικρό ρεύμα διαρροής) σε οποιαδήποτε κατεύθυνση,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έως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ότου η παρεχόμενη τάση, σε κάθε κατεύθυνση είναι αρκετά υψηλή, ώστε να προκαλέσει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τη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διάσπαση της σχετικής του ορθώς πολωμένης επαφής. Όταν αυτό συμβαίνει, η συσκευή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ενεργοποιείται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και το ρεύμα ανεβαίνει απότομα σε μία τιμή, η οποία ουσιωδώς περιορίζεται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από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την  εν  σειρά  αντίσταση,  με  τη  συσκευή.</a:t>
            </a:r>
            <a:endPar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endParaRPr>
          </a:p>
          <a:p>
            <a:pPr algn="just"/>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pic>
        <p:nvPicPr>
          <p:cNvPr id="6" name="Εικόνα 5"/>
          <p:cNvPicPr>
            <a:picLocks noChangeAspect="1"/>
          </p:cNvPicPr>
          <p:nvPr/>
        </p:nvPicPr>
        <p:blipFill>
          <a:blip r:embed="rId2"/>
          <a:stretch>
            <a:fillRect/>
          </a:stretch>
        </p:blipFill>
        <p:spPr>
          <a:xfrm>
            <a:off x="251520" y="987574"/>
            <a:ext cx="4562989" cy="4105237"/>
          </a:xfrm>
          <a:prstGeom prst="rect">
            <a:avLst/>
          </a:prstGeom>
        </p:spPr>
      </p:pic>
    </p:spTree>
    <p:extLst>
      <p:ext uri="{BB962C8B-B14F-4D97-AF65-F5344CB8AC3E}">
        <p14:creationId xmlns:p14="http://schemas.microsoft.com/office/powerpoint/2010/main" val="3951531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www.circuitstoday.com/wp-content/uploads/2009/09/Diac-Voltage-Current-Characteristi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32" y="1235149"/>
            <a:ext cx="4104456" cy="371286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sp>
        <p:nvSpPr>
          <p:cNvPr id="4"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DIAC</a:t>
            </a: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pic>
        <p:nvPicPr>
          <p:cNvPr id="4102" name="Picture 6" descr="http://sub.allaboutcircuits.com/images/0320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4994" y="2036275"/>
            <a:ext cx="4762500" cy="195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83277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3363838"/>
            <a:ext cx="1779662" cy="1779662"/>
          </a:xfrm>
          <a:prstGeom prst="rect">
            <a:avLst/>
          </a:prstGeom>
        </p:spPr>
      </p:pic>
      <p:sp>
        <p:nvSpPr>
          <p:cNvPr id="5" name="Content Placeholder 4"/>
          <p:cNvSpPr>
            <a:spLocks noGrp="1"/>
          </p:cNvSpPr>
          <p:nvPr>
            <p:ph idx="10"/>
          </p:nvPr>
        </p:nvSpPr>
        <p:spPr>
          <a:xfrm>
            <a:off x="0" y="987574"/>
            <a:ext cx="4067944" cy="3960440"/>
          </a:xfrm>
        </p:spPr>
        <p:txBody>
          <a:bodyPr/>
          <a:lstStyle/>
          <a:p>
            <a:pPr marL="285750" indent="-285750" algn="just">
              <a:buFont typeface="Arial" panose="020B0604020202020204" pitchFamily="34" charset="0"/>
              <a:buChar char="•"/>
            </a:pPr>
            <a:r>
              <a:rPr lang="en-US" altLang="ko-KR" b="1" dirty="0" smtClean="0">
                <a:latin typeface="Linux Biolinum G" panose="02000503000000000000" pitchFamily="2" charset="0"/>
                <a:ea typeface="Linux Biolinum G" panose="02000503000000000000" pitchFamily="2" charset="0"/>
                <a:cs typeface="Linux Biolinum G" panose="02000503000000000000" pitchFamily="2" charset="0"/>
              </a:rPr>
              <a:t>Transistor BJT</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 T</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ο  transistor, είναι διάταξη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ημιαγωγών  στερεάς  κατάστασης,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με σκοπό την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ενίσχυση,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τη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σταθεροποίηση τάσης,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τη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διαμόρφωση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συχνότητας</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τη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λειτουργία  ως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διακόπτη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και  ως  μεταβλητή  ωμική  αντίσταση.  Το  transistor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μπορεί</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ανάλογα με την τάση με την οποία πολώνεται, να ρυθμίζει την ροή του ηλεκτρικού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ρεύματος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που απορροφά από συνδεδεμένη πηγή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τάσης</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a:t>
            </a:r>
            <a:endPar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endParaRPr>
          </a:p>
          <a:p>
            <a:pPr algn="just"/>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pic>
        <p:nvPicPr>
          <p:cNvPr id="8" name="Εικόνα 7"/>
          <p:cNvPicPr>
            <a:picLocks noChangeAspect="1"/>
          </p:cNvPicPr>
          <p:nvPr/>
        </p:nvPicPr>
        <p:blipFill>
          <a:blip r:embed="rId3"/>
          <a:stretch>
            <a:fillRect/>
          </a:stretch>
        </p:blipFill>
        <p:spPr>
          <a:xfrm>
            <a:off x="4499993" y="954311"/>
            <a:ext cx="4392487" cy="4177712"/>
          </a:xfrm>
          <a:prstGeom prst="rect">
            <a:avLst/>
          </a:prstGeom>
        </p:spPr>
      </p:pic>
    </p:spTree>
    <p:extLst>
      <p:ext uri="{BB962C8B-B14F-4D97-AF65-F5344CB8AC3E}">
        <p14:creationId xmlns:p14="http://schemas.microsoft.com/office/powerpoint/2010/main" val="40154544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4067944" cy="3960440"/>
          </a:xfrm>
        </p:spPr>
        <p:txBody>
          <a:bodyPr/>
          <a:lstStyle/>
          <a:p>
            <a:pPr marL="285750" indent="-285750" algn="just">
              <a:buFont typeface="Arial" panose="020B0604020202020204" pitchFamily="34" charset="0"/>
              <a:buChar char="•"/>
            </a:pP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Transistor BJT</a:t>
            </a:r>
            <a:endParaRPr lang="en-US" altLang="ko-KR" sz="1800"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pic>
        <p:nvPicPr>
          <p:cNvPr id="8194" name="Picture 2" descr="http://i.stack.imgur.com/0wIqx.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1025009"/>
            <a:ext cx="4896544" cy="411849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cdn.instructables.com/FT1/963L/HY5Y4MKM/FT1963LHY5Y4MKM.MEDI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534" y="1988879"/>
            <a:ext cx="3190875" cy="219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12192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tme.eu/html/gfx/ramka_45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3610368"/>
            <a:ext cx="1440160" cy="1466558"/>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sp>
        <p:nvSpPr>
          <p:cNvPr id="4" name="Content Placeholder 4"/>
          <p:cNvSpPr>
            <a:spLocks noGrp="1"/>
          </p:cNvSpPr>
          <p:nvPr>
            <p:ph idx="10"/>
          </p:nvPr>
        </p:nvSpPr>
        <p:spPr>
          <a:xfrm>
            <a:off x="5076056" y="987574"/>
            <a:ext cx="3960440" cy="3960440"/>
          </a:xfrm>
        </p:spPr>
        <p:txBody>
          <a:bodyPr/>
          <a:lstStyle/>
          <a:p>
            <a:pPr marL="285750" indent="-285750" algn="just">
              <a:buFont typeface="Arial" panose="020B0604020202020204" pitchFamily="34" charset="0"/>
              <a:buChar char="•"/>
            </a:pPr>
            <a:r>
              <a:rPr lang="en-US" altLang="ko-KR" b="1" dirty="0" smtClean="0">
                <a:latin typeface="Linux Biolinum G" panose="02000503000000000000" pitchFamily="2" charset="0"/>
                <a:ea typeface="Linux Biolinum G" panose="02000503000000000000" pitchFamily="2" charset="0"/>
                <a:cs typeface="Linux Biolinum G" panose="02000503000000000000" pitchFamily="2" charset="0"/>
              </a:rPr>
              <a:t>Transistor IGBT</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Τα IGBT έχουν κάποια από τα πλεονεκτήματα, διαφόρων ειδών transistor συνδυασμένα. Το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IGBT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έχει μεγάλη σύνθετη αντίσταση πύλης, όπως το MOSFET, και έτσι απαιτείται μια μικρή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μόλις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ποσότητα  ενέργειας  για  τη  μετάβασή  του.  Όπως  το  BJT,  το  IGBT  έχει  μικρή  τάση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αγωγιμότητας</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ακόμη  και  σε  στοιχεία  με  μεγάλες  ονομαστικές  τάσεις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αποκοπής</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Επίσης παρόμοια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με το GTO, τα IGBT μπορούν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να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σχεδιαστούν  για  να  αποκόψουν  ανάστροφες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τάσεις</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a:t>
            </a:r>
            <a:endPar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endParaRPr>
          </a:p>
          <a:p>
            <a:pPr algn="just"/>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pic>
        <p:nvPicPr>
          <p:cNvPr id="8" name="Εικόνα 7"/>
          <p:cNvPicPr>
            <a:picLocks noChangeAspect="1"/>
          </p:cNvPicPr>
          <p:nvPr/>
        </p:nvPicPr>
        <p:blipFill>
          <a:blip r:embed="rId3"/>
          <a:stretch>
            <a:fillRect/>
          </a:stretch>
        </p:blipFill>
        <p:spPr>
          <a:xfrm>
            <a:off x="121890" y="987574"/>
            <a:ext cx="5532184" cy="4089352"/>
          </a:xfrm>
          <a:prstGeom prst="rect">
            <a:avLst/>
          </a:prstGeom>
        </p:spPr>
      </p:pic>
    </p:spTree>
    <p:extLst>
      <p:ext uri="{BB962C8B-B14F-4D97-AF65-F5344CB8AC3E}">
        <p14:creationId xmlns:p14="http://schemas.microsoft.com/office/powerpoint/2010/main" val="39731187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tme.eu/html/gfx/ramka_45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00003" y="1491630"/>
            <a:ext cx="2943255" cy="299720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sp>
        <p:nvSpPr>
          <p:cNvPr id="4" name="Content Placeholder 4"/>
          <p:cNvSpPr>
            <a:spLocks noGrp="1"/>
          </p:cNvSpPr>
          <p:nvPr>
            <p:ph idx="10"/>
          </p:nvPr>
        </p:nvSpPr>
        <p:spPr>
          <a:xfrm>
            <a:off x="179512" y="987574"/>
            <a:ext cx="8856984" cy="3960440"/>
          </a:xfrm>
        </p:spPr>
        <p:txBody>
          <a:bodyPr/>
          <a:lstStyle/>
          <a:p>
            <a:pPr marL="285750" indent="-285750" algn="just">
              <a:buFont typeface="Arial" panose="020B0604020202020204" pitchFamily="34" charset="0"/>
              <a:buChar char="•"/>
            </a:pP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Transistor IGBT</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a:t>
            </a: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pic>
        <p:nvPicPr>
          <p:cNvPr id="2" name="Εικόνα 1"/>
          <p:cNvPicPr>
            <a:picLocks noChangeAspect="1"/>
          </p:cNvPicPr>
          <p:nvPr/>
        </p:nvPicPr>
        <p:blipFill>
          <a:blip r:embed="rId3"/>
          <a:stretch>
            <a:fillRect/>
          </a:stretch>
        </p:blipFill>
        <p:spPr>
          <a:xfrm>
            <a:off x="543576" y="1457502"/>
            <a:ext cx="4492364" cy="3369273"/>
          </a:xfrm>
          <a:prstGeom prst="rect">
            <a:avLst/>
          </a:prstGeom>
        </p:spPr>
      </p:pic>
    </p:spTree>
    <p:extLst>
      <p:ext uri="{BB962C8B-B14F-4D97-AF65-F5344CB8AC3E}">
        <p14:creationId xmlns:p14="http://schemas.microsoft.com/office/powerpoint/2010/main" val="317261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1131590"/>
            <a:ext cx="8820472" cy="3672408"/>
          </a:xfrm>
        </p:spPr>
        <p:txBody>
          <a:bodyPr/>
          <a:lstStyle/>
          <a:p>
            <a:pPr marL="285750" indent="-285750" algn="just">
              <a:buFont typeface="Arial" panose="020B0604020202020204" pitchFamily="34" charset="0"/>
              <a:buChar char="•"/>
            </a:pPr>
            <a:r>
              <a:rPr lang="el-GR" altLang="ko-KR" sz="1800" dirty="0" smtClean="0">
                <a:latin typeface="Linux Biolinum G" panose="02000503000000000000" pitchFamily="2" charset="0"/>
                <a:cs typeface="Linux Biolinum G" panose="02000503000000000000" pitchFamily="2" charset="0"/>
              </a:rPr>
              <a:t>Εισαγωγή στα ηλεκτρονικά συστήματα ισχύος, εφαρμογές και τύποι ηλεκτρονικών ισχύος που υπάρχουν και χρησιμοποιούνται.</a:t>
            </a:r>
          </a:p>
          <a:p>
            <a:pPr marL="285750" indent="-285750" algn="just">
              <a:buFont typeface="Arial" panose="020B0604020202020204" pitchFamily="34" charset="0"/>
              <a:buChar char="•"/>
            </a:pPr>
            <a:endParaRPr lang="el-GR" altLang="ko-KR" sz="1800" dirty="0" smtClean="0">
              <a:latin typeface="Linux Biolinum G" panose="02000503000000000000" pitchFamily="2" charset="0"/>
              <a:cs typeface="Linux Biolinum G" panose="02000503000000000000" pitchFamily="2" charset="0"/>
            </a:endParaRPr>
          </a:p>
          <a:p>
            <a:pPr marL="285750" indent="-285750" algn="just">
              <a:buFont typeface="Arial" panose="020B0604020202020204" pitchFamily="34" charset="0"/>
              <a:buChar char="•"/>
            </a:pPr>
            <a:r>
              <a:rPr lang="el-GR" altLang="ko-KR" sz="1800" dirty="0" smtClean="0">
                <a:latin typeface="Linux Biolinum G" panose="02000503000000000000" pitchFamily="2" charset="0"/>
                <a:cs typeface="Linux Biolinum G" panose="02000503000000000000" pitchFamily="2" charset="0"/>
              </a:rPr>
              <a:t>Δομικά μέρη (στοιχεία) ηλεκτρικών κυκλωμάτων, από τι αποτελούνται τα ηλεκτρονικά κυκλώματα, τι ιδιότητες έχει το εκάστοτε στοιχείο και πως συμβάλλει στο όλο σύστημα.</a:t>
            </a:r>
          </a:p>
          <a:p>
            <a:pPr marL="285750" indent="-285750" algn="just">
              <a:buFont typeface="Arial" panose="020B0604020202020204" pitchFamily="34" charset="0"/>
              <a:buChar char="•"/>
            </a:pPr>
            <a:endParaRPr lang="el-GR" altLang="ko-KR" sz="1800" dirty="0" smtClean="0">
              <a:latin typeface="Linux Biolinum G" panose="02000503000000000000" pitchFamily="2" charset="0"/>
              <a:cs typeface="Linux Biolinum G" panose="02000503000000000000" pitchFamily="2" charset="0"/>
            </a:endParaRPr>
          </a:p>
          <a:p>
            <a:pPr marL="285750" indent="-285750" algn="just">
              <a:buFont typeface="Arial" panose="020B0604020202020204" pitchFamily="34" charset="0"/>
              <a:buChar char="•"/>
            </a:pPr>
            <a:r>
              <a:rPr lang="el-GR" altLang="ko-KR" sz="1800" dirty="0" smtClean="0">
                <a:latin typeface="Linux Biolinum G" panose="02000503000000000000" pitchFamily="2" charset="0"/>
                <a:cs typeface="Linux Biolinum G" panose="02000503000000000000" pitchFamily="2" charset="0"/>
              </a:rPr>
              <a:t>Κυκλώματα οδήγησης της πύλης και της βάσης, ο σύνδεσμος μεταξύ του σήματος ελέγχου και των στοιχείων του κυκλώματος.</a:t>
            </a:r>
          </a:p>
          <a:p>
            <a:pPr marL="285750" indent="-285750" algn="just">
              <a:buFont typeface="Arial" panose="020B0604020202020204" pitchFamily="34" charset="0"/>
              <a:buChar char="•"/>
            </a:pPr>
            <a:endParaRPr lang="el-GR" altLang="ko-KR" sz="1800" dirty="0" smtClean="0">
              <a:latin typeface="Linux Biolinum G" panose="02000503000000000000" pitchFamily="2" charset="0"/>
              <a:cs typeface="Linux Biolinum G" panose="02000503000000000000" pitchFamily="2" charset="0"/>
            </a:endParaRPr>
          </a:p>
          <a:p>
            <a:pPr marL="285750" indent="-285750" algn="just">
              <a:buFont typeface="Arial" panose="020B0604020202020204" pitchFamily="34" charset="0"/>
              <a:buChar char="•"/>
            </a:pPr>
            <a:r>
              <a:rPr lang="el-GR" altLang="ko-KR" sz="1800" dirty="0" smtClean="0">
                <a:latin typeface="Linux Biolinum G" panose="02000503000000000000" pitchFamily="2" charset="0"/>
                <a:cs typeface="Linux Biolinum G" panose="02000503000000000000" pitchFamily="2" charset="0"/>
              </a:rPr>
              <a:t>Παρουσίαση και ανάλυση των </a:t>
            </a:r>
            <a:r>
              <a:rPr lang="el-GR" altLang="ko-KR" sz="1800" dirty="0" err="1">
                <a:latin typeface="Linux Biolinum G" panose="02000503000000000000" pitchFamily="2" charset="0"/>
                <a:ea typeface="Linux Biolinum G" panose="02000503000000000000" pitchFamily="2" charset="0"/>
                <a:cs typeface="Linux Biolinum G" panose="02000503000000000000" pitchFamily="2" charset="0"/>
              </a:rPr>
              <a:t>διακοπτικών</a:t>
            </a:r>
            <a:r>
              <a:rPr lang="el-GR" altLang="ko-KR" sz="1800" dirty="0">
                <a:latin typeface="Linux Biolinum G" panose="02000503000000000000" pitchFamily="2" charset="0"/>
                <a:ea typeface="Linux Biolinum G" panose="02000503000000000000" pitchFamily="2" charset="0"/>
                <a:cs typeface="Linux Biolinum G" panose="02000503000000000000" pitchFamily="2" charset="0"/>
              </a:rPr>
              <a:t> κυκλωμάτων με την </a:t>
            </a:r>
            <a:r>
              <a:rPr lang="el-GR" altLang="ko-KR" sz="1800" dirty="0" smtClean="0">
                <a:latin typeface="Linux Biolinum G" panose="02000503000000000000" pitchFamily="2" charset="0"/>
                <a:ea typeface="Linux Biolinum G" panose="02000503000000000000" pitchFamily="2" charset="0"/>
                <a:cs typeface="Linux Biolinum G" panose="02000503000000000000" pitchFamily="2" charset="0"/>
              </a:rPr>
              <a:t>χρήση </a:t>
            </a:r>
            <a:r>
              <a:rPr lang="el-GR" altLang="ko-KR" sz="1800" dirty="0">
                <a:latin typeface="Linux Biolinum G" panose="02000503000000000000" pitchFamily="2" charset="0"/>
                <a:ea typeface="Linux Biolinum G" panose="02000503000000000000" pitchFamily="2" charset="0"/>
                <a:cs typeface="Linux Biolinum G" panose="02000503000000000000" pitchFamily="2" charset="0"/>
              </a:rPr>
              <a:t>διαμόρφωσης εύρους παλμού (PWM</a:t>
            </a:r>
            <a:r>
              <a:rPr lang="el-GR" altLang="ko-KR" sz="1800" dirty="0" smtClean="0">
                <a:latin typeface="Linux Biolinum G" panose="02000503000000000000" pitchFamily="2" charset="0"/>
                <a:ea typeface="Linux Biolinum G" panose="02000503000000000000" pitchFamily="2" charset="0"/>
                <a:cs typeface="Linux Biolinum G" panose="02000503000000000000" pitchFamily="2" charset="0"/>
              </a:rPr>
              <a:t>)</a:t>
            </a:r>
            <a:r>
              <a:rPr lang="en-US" altLang="ko-KR" sz="1800" smtClean="0">
                <a:latin typeface="Linux Biolinum G" panose="02000503000000000000" pitchFamily="2" charset="0"/>
                <a:ea typeface="Linux Biolinum G" panose="02000503000000000000" pitchFamily="2" charset="0"/>
                <a:cs typeface="Linux Biolinum G" panose="02000503000000000000" pitchFamily="2" charset="0"/>
              </a:rPr>
              <a:t>.</a:t>
            </a:r>
            <a:endParaRPr lang="en-US" altLang="ko-KR" sz="1800"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dirty="0" smtClean="0"/>
              <a:t> </a:t>
            </a:r>
            <a:r>
              <a:rPr lang="el-GR" altLang="ko-KR" dirty="0" smtClean="0"/>
              <a:t>Περίγραμμα παρουσίασης</a:t>
            </a:r>
            <a:endParaRPr lang="en-US" dirty="0"/>
          </a:p>
        </p:txBody>
      </p:sp>
    </p:spTree>
    <p:extLst>
      <p:ext uri="{BB962C8B-B14F-4D97-AF65-F5344CB8AC3E}">
        <p14:creationId xmlns:p14="http://schemas.microsoft.com/office/powerpoint/2010/main" val="20905944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Η πρωταρχική λειτουργία ενός κυκλώματος οδήγησης είναι να προκαλεί τη μετάβαση ενός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ημιαγωγικού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στοιχείου ισχύος από την κατάσταση αγωγιμότητας στην κατάσταση αποκοπής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και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αντίστροφα. Στις περισσότερες περιπτώσεις ο σχεδιαστής αναζητά ένα κύκλωμα οδήγησης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χαμηλού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κόστους, το οποίο να ελαχιστοποιεί τους χρόνους έναυσης και σβέσης, έτσι ώστε το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ημιαγωγικό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στοιχείο  ισχύος  να  διέρχεται  ταχύτατα  από  την  ενεργό  περιοχή,  όπου  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κατανάλωση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στιγμιαίας  ισχύος  είναι  μεγάλη</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a:t>
            </a:r>
          </a:p>
          <a:p>
            <a:pPr marL="285750" indent="-285750" algn="just">
              <a:buFont typeface="Arial" panose="020B0604020202020204" pitchFamily="34" charset="0"/>
              <a:buChar char="•"/>
            </a:pP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sz="2400" dirty="0" smtClean="0"/>
              <a:t> </a:t>
            </a:r>
            <a:r>
              <a:rPr lang="el-GR" altLang="ko-KR" sz="2400" dirty="0" smtClean="0"/>
              <a:t>Κυκλώματα Οδήγησης της Πύλης και της Βάσης </a:t>
            </a:r>
            <a:endParaRPr lang="en-US" sz="2400" dirty="0"/>
          </a:p>
        </p:txBody>
      </p:sp>
      <p:pic>
        <p:nvPicPr>
          <p:cNvPr id="3074" name="Picture 2" descr="http://www.analog.com/library/analogDialogue/archives/46-11/AD46-11_BB_FIG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619" y="2142393"/>
            <a:ext cx="3002285" cy="290872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powerelectronics.com/site-files/powerelectronics.com/files/archive/eetweb.com/images/0611Typical-inverter-70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6103" y="2169113"/>
            <a:ext cx="4957946" cy="2762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5250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1794" y="1922224"/>
            <a:ext cx="4283968" cy="3143361"/>
          </a:xfrm>
          <a:prstGeom prst="rect">
            <a:avLst/>
          </a:prstGeom>
        </p:spPr>
      </p:pic>
      <p:sp>
        <p:nvSpPr>
          <p:cNvPr id="5" name="Content Placeholder 4"/>
          <p:cNvSpPr>
            <a:spLocks noGrp="1"/>
          </p:cNvSpPr>
          <p:nvPr>
            <p:ph idx="10"/>
          </p:nvPr>
        </p:nvSpPr>
        <p:spPr>
          <a:xfrm>
            <a:off x="-1" y="987574"/>
            <a:ext cx="9125763" cy="3960440"/>
          </a:xfrm>
        </p:spPr>
        <p:txBody>
          <a:bodyPr/>
          <a:lstStyle/>
          <a:p>
            <a:pPr marL="285750" indent="-285750" algn="just">
              <a:buFont typeface="Arial" panose="020B0604020202020204" pitchFamily="34" charset="0"/>
              <a:buChar char="•"/>
            </a:pP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Μετατροπείς εναλλασσόμενης τάσης σε συνεχή τάση (AC-DC </a:t>
            </a:r>
            <a:r>
              <a:rPr lang="el-GR" altLang="ko-KR" b="1" dirty="0" err="1">
                <a:latin typeface="Linux Biolinum G" panose="02000503000000000000" pitchFamily="2" charset="0"/>
                <a:ea typeface="Linux Biolinum G" panose="02000503000000000000" pitchFamily="2" charset="0"/>
                <a:cs typeface="Linux Biolinum G" panose="02000503000000000000" pitchFamily="2" charset="0"/>
              </a:rPr>
              <a:t>converters</a:t>
            </a: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 ή </a:t>
            </a:r>
            <a:r>
              <a:rPr lang="el-GR" altLang="ko-KR" b="1" dirty="0" err="1">
                <a:latin typeface="Linux Biolinum G" panose="02000503000000000000" pitchFamily="2" charset="0"/>
                <a:ea typeface="Linux Biolinum G" panose="02000503000000000000" pitchFamily="2" charset="0"/>
                <a:cs typeface="Linux Biolinum G" panose="02000503000000000000" pitchFamily="2" charset="0"/>
              </a:rPr>
              <a:t>Rectifiers</a:t>
            </a: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Αλλιώς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ονομάζονται ανορθωτικές διατάξεις, μετατρέπουν την εναλλασσόμενη τάση,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μιας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ορισμένης  ενεργού  τιμής,  συχνότητας  και  αριθμού  φάσεων  σε  συνεχή  τάση,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συγκεκριμένης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μέσης  τιμής  και  πολικότητας.  Στην  περίπτωση  αυτή  η  ηλεκτρική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ενέργεια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μεταφέρεται από ένα σύστημα εναλλασσόμενου σε ένα σύστημα συνεχούς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τάσης</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a:t>
            </a:r>
            <a:endPar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endParaRPr>
          </a:p>
          <a:p>
            <a:pPr marL="285750" indent="-285750" algn="just">
              <a:buFont typeface="Arial" panose="020B0604020202020204" pitchFamily="34" charset="0"/>
              <a:buChar char="•"/>
            </a:pP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l-GR" sz="2400" dirty="0" smtClean="0"/>
              <a:t>Ηλεκτρονικά Ισχύος - Εφαρμογές</a:t>
            </a:r>
            <a:endParaRPr lang="en-US" sz="2400" dirty="0"/>
          </a:p>
        </p:txBody>
      </p:sp>
      <p:pic>
        <p:nvPicPr>
          <p:cNvPr id="1026" name="Picture 2" descr="http://www.sunpower-uk.com/public/ranges/images/246/AT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2147" y="2441391"/>
            <a:ext cx="2857500" cy="2105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4256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Μετατροπείς συνεχούς τάσης σε εναλλασσόμενη τάση (DC-AC </a:t>
            </a:r>
            <a:r>
              <a:rPr lang="el-GR" altLang="ko-KR" b="1" dirty="0" err="1">
                <a:latin typeface="Linux Biolinum G" panose="02000503000000000000" pitchFamily="2" charset="0"/>
                <a:ea typeface="Linux Biolinum G" panose="02000503000000000000" pitchFamily="2" charset="0"/>
                <a:cs typeface="Linux Biolinum G" panose="02000503000000000000" pitchFamily="2" charset="0"/>
              </a:rPr>
              <a:t>converters</a:t>
            </a: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 ή </a:t>
            </a:r>
            <a:r>
              <a:rPr lang="el-GR" altLang="ko-KR" b="1" dirty="0" err="1">
                <a:latin typeface="Linux Biolinum G" panose="02000503000000000000" pitchFamily="2" charset="0"/>
                <a:ea typeface="Linux Biolinum G" panose="02000503000000000000" pitchFamily="2" charset="0"/>
                <a:cs typeface="Linux Biolinum G" panose="02000503000000000000" pitchFamily="2" charset="0"/>
              </a:rPr>
              <a:t>Inverters</a:t>
            </a: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Αλλιώς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ονομάζονται αντιστροφείς, μετατρέπουν τη συνεχή τάση σε εναλλασσόμενη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τάση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συγκεκριμένης ενεργού τιμής, συχνότητας και αριθμού φάσεων. Στην περίπτωση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αυτή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η  ηλεκτρική  ενέργεια  μεταφέρεται  από  ένα  σύστημα  συνεχούς  τάσης  σε  ένα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σύστημα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εναλλασσόμενης τάσης. </a:t>
            </a:r>
            <a:endPar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endParaRPr>
          </a:p>
          <a:p>
            <a:pPr marL="285750" indent="-285750" algn="just">
              <a:buFont typeface="Arial" panose="020B0604020202020204" pitchFamily="34" charset="0"/>
              <a:buChar char="•"/>
            </a:pP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l-GR" sz="2400" dirty="0" smtClean="0"/>
              <a:t>Ηλεκτρονικά Ισχύος - Εφαρμογές</a:t>
            </a:r>
            <a:endParaRPr lang="en-US" sz="24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91" y="1896211"/>
            <a:ext cx="4577705" cy="3051803"/>
          </a:xfrm>
          <a:prstGeom prst="rect">
            <a:avLst/>
          </a:prstGeom>
        </p:spPr>
      </p:pic>
      <p:pic>
        <p:nvPicPr>
          <p:cNvPr id="2050" name="Picture 2" descr="https://www.solarquotes.com.au/img/micro-vs-central-inverter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896211"/>
            <a:ext cx="3384376" cy="3052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1905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Εφαρμογές</a:t>
            </a:r>
          </a:p>
          <a:p>
            <a:pPr marL="285750" indent="-285750" algn="just">
              <a:buFont typeface="Arial" panose="020B0604020202020204" pitchFamily="34" charset="0"/>
              <a:buChar char="•"/>
            </a:pP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l-GR" sz="2400" dirty="0" smtClean="0"/>
              <a:t>Ηλεκτρονικά Ισχύος - Εφαρμογές</a:t>
            </a:r>
            <a:endParaRPr lang="en-US" sz="2400" dirty="0"/>
          </a:p>
        </p:txBody>
      </p:sp>
      <p:pic>
        <p:nvPicPr>
          <p:cNvPr id="4098" name="Picture 2" descr="http://www.inverter.co/image/Probing-at-inverter-IGBT-contro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786" y="1290833"/>
            <a:ext cx="7070428" cy="3353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4504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Μετατροπείς  συνεχούς  τάσης  σε  συνεχή  τάση  (DC-DC  </a:t>
            </a:r>
            <a:r>
              <a:rPr lang="el-GR" altLang="ko-KR" b="1" dirty="0" err="1">
                <a:latin typeface="Linux Biolinum G" panose="02000503000000000000" pitchFamily="2" charset="0"/>
                <a:ea typeface="Linux Biolinum G" panose="02000503000000000000" pitchFamily="2" charset="0"/>
                <a:cs typeface="Linux Biolinum G" panose="02000503000000000000" pitchFamily="2" charset="0"/>
              </a:rPr>
              <a:t>converters</a:t>
            </a: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Μετατρέπουν  τη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συνεχή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τάση συγκεκριμένης τιμής και πολικότητας σε συνεχή τάση άλλης τιμής και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ενίοτε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και άλλης πολικότητας. Στην περίπτωση αυτή η ηλεκτρική ενέργεια μεταφέρεται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από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το ένα σύστημα συνεχούς τάσης στο άλλο, το οποίο έχει διαφορετικά ηλεκτρικά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χαρακτηριστικά</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a:t>
            </a:r>
            <a:endPar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endParaRPr>
          </a:p>
          <a:p>
            <a:pPr marL="285750" indent="-285750" algn="just">
              <a:buFont typeface="Arial" panose="020B0604020202020204" pitchFamily="34" charset="0"/>
              <a:buChar char="•"/>
            </a:pP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l-GR" sz="2400" dirty="0" smtClean="0"/>
              <a:t>Ηλεκτρονικά Ισχύος - Εφαρμογές</a:t>
            </a:r>
            <a:endParaRPr lang="en-US" sz="24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121768"/>
            <a:ext cx="3759182" cy="2826246"/>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1700" y="1656184"/>
            <a:ext cx="3291830" cy="3291830"/>
          </a:xfrm>
          <a:prstGeom prst="rect">
            <a:avLst/>
          </a:prstGeom>
        </p:spPr>
      </p:pic>
    </p:spTree>
    <p:extLst>
      <p:ext uri="{BB962C8B-B14F-4D97-AF65-F5344CB8AC3E}">
        <p14:creationId xmlns:p14="http://schemas.microsoft.com/office/powerpoint/2010/main" val="41247442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g.directindustry.com/images_di/photo-g/80389-266476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6043" y="1979320"/>
            <a:ext cx="6104409" cy="316418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Μετατροπείς  εναλλασσόμενης  τάσης  σε  εναλλασσόμενη  τάση  (AC-AC  </a:t>
            </a:r>
            <a:r>
              <a:rPr lang="el-GR" altLang="ko-KR" b="1" dirty="0" err="1">
                <a:latin typeface="Linux Biolinum G" panose="02000503000000000000" pitchFamily="2" charset="0"/>
                <a:ea typeface="Linux Biolinum G" panose="02000503000000000000" pitchFamily="2" charset="0"/>
                <a:cs typeface="Linux Biolinum G" panose="02000503000000000000" pitchFamily="2" charset="0"/>
              </a:rPr>
              <a:t>converters</a:t>
            </a:r>
            <a:r>
              <a:rPr lang="el-GR" altLang="ko-KR" b="1" dirty="0">
                <a:latin typeface="Linux Biolinum G" panose="02000503000000000000" pitchFamily="2" charset="0"/>
                <a:ea typeface="Linux Biolinum G" panose="02000503000000000000" pitchFamily="2" charset="0"/>
                <a:cs typeface="Linux Biolinum G" panose="02000503000000000000" pitchFamily="2" charset="0"/>
              </a:rPr>
              <a:t>)</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Μετατρέπουν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την εναλλασσόμενη τάση, μιας ορισμένης ενεργού τιμής, συχνότητας και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αριθμού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φάσεων  σε  εναλλασσόμενη  τάση  άλλης  ενεργού  τιμής,  της  ίδιας  ή  άλλης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συχνότητας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και  ενίοτε  άλλου  αριθμού  φάσεων.  Στην  περίπτωση  αυτή  η  ηλεκτρική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ενέργεια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μεταφέρεται από το ένα σύστημα εναλλασσόμενου στο άλλο, το οποίο έχει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διαφορετικά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ηλεκτρικά χαρακτηριστικά. </a:t>
            </a:r>
            <a:endPar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endParaRPr>
          </a:p>
          <a:p>
            <a:pPr marL="285750" indent="-285750" algn="just">
              <a:buFont typeface="Arial" panose="020B0604020202020204" pitchFamily="34" charset="0"/>
              <a:buChar char="•"/>
            </a:pP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l-GR" sz="2400" dirty="0" smtClean="0"/>
              <a:t>Ηλεκτρονικά Ισχύος - Εφαρμογές</a:t>
            </a:r>
            <a:endParaRPr lang="en-US" sz="2400" dirty="0"/>
          </a:p>
        </p:txBody>
      </p:sp>
    </p:spTree>
    <p:extLst>
      <p:ext uri="{BB962C8B-B14F-4D97-AF65-F5344CB8AC3E}">
        <p14:creationId xmlns:p14="http://schemas.microsoft.com/office/powerpoint/2010/main" val="1591803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9144000" cy="3960440"/>
          </a:xfrm>
        </p:spPr>
        <p:txBody>
          <a:bodyPr/>
          <a:lstStyle/>
          <a:p>
            <a:pPr marL="285750" indent="-285750" algn="just">
              <a:buFont typeface="Arial" panose="020B0604020202020204" pitchFamily="34" charset="0"/>
              <a:buChar char="•"/>
            </a:pPr>
            <a:r>
              <a:rPr lang="el-GR" altLang="ko-KR" sz="1200" dirty="0">
                <a:latin typeface="Linux Biolinum G" panose="02000503000000000000" pitchFamily="2" charset="0"/>
                <a:ea typeface="Linux Biolinum G" panose="02000503000000000000" pitchFamily="2" charset="0"/>
                <a:cs typeface="Linux Biolinum G" panose="02000503000000000000" pitchFamily="2" charset="0"/>
              </a:rPr>
              <a:t>Η </a:t>
            </a:r>
            <a:r>
              <a:rPr lang="el-GR" altLang="ko-KR" sz="1200" b="1" dirty="0">
                <a:latin typeface="Linux Biolinum G" panose="02000503000000000000" pitchFamily="2" charset="0"/>
                <a:ea typeface="Linux Biolinum G" panose="02000503000000000000" pitchFamily="2" charset="0"/>
                <a:cs typeface="Linux Biolinum G" panose="02000503000000000000" pitchFamily="2" charset="0"/>
              </a:rPr>
              <a:t>τεχνική PWM </a:t>
            </a:r>
            <a:r>
              <a:rPr lang="el-GR" altLang="ko-KR" sz="1200" dirty="0">
                <a:latin typeface="Linux Biolinum G" panose="02000503000000000000" pitchFamily="2" charset="0"/>
                <a:ea typeface="Linux Biolinum G" panose="02000503000000000000" pitchFamily="2" charset="0"/>
                <a:cs typeface="Linux Biolinum G" panose="02000503000000000000" pitchFamily="2" charset="0"/>
              </a:rPr>
              <a:t>είναι  μια  τεχνική  διαμόρφωσης,  η  οποία  παράγει  παλμούς  μεταβλητού  πλάτους  ώστε  να αναπαρασταθεί  το  πλάτος  ενός  σήματος  ή  κύματος. Είναι μία συχνά χρησιμοποιούμενη τεχνική για τον έλεγχο της ηλεκτρικής ισχύος  κατά την οποία η μέση τιμή της τάσης ή της έντασης του ρεύματος που τροφοδοτεί ένα φορτίο ελέγχεται μέσω ηλεκτρονικών διακοπτών μεταξύ της τροφοδοσίας και της κατανάλωσης  ισχύος.  Οι  διακόπτες  αυτοί  ανοιγοκλείνοντας  το  κύκλωμα  σε  υψηλό  ρυθμό  παράγουν παλμούς  δίνοντας  μία  μέση  τιμή  τάσης  τόσο  υψηλότερη  όσο  μεγαλύτερη  είναι  η  διάρκεια  του παλμού στην έξοδο. Οι  πιο  διαδεδομένες  χρήσεις  της συγκεκριμένης  τεχνικής  εδράζονται  στην  μεταφορά  ηλεκτρικής  ισχύος,  σε  ρυθμιστές  τάσης καθώς και σε εφαρμογές ενίσχυσης ήχου.</a:t>
            </a:r>
          </a:p>
        </p:txBody>
      </p:sp>
      <p:sp>
        <p:nvSpPr>
          <p:cNvPr id="3" name="Title 2"/>
          <p:cNvSpPr>
            <a:spLocks noGrp="1"/>
          </p:cNvSpPr>
          <p:nvPr>
            <p:ph type="title"/>
          </p:nvPr>
        </p:nvSpPr>
        <p:spPr/>
        <p:txBody>
          <a:bodyPr/>
          <a:lstStyle/>
          <a:p>
            <a:r>
              <a:rPr lang="el-GR" sz="2400" dirty="0" smtClean="0"/>
              <a:t>Εύρος Διαμόρφωσης Παλμού - </a:t>
            </a:r>
            <a:r>
              <a:rPr lang="en-US" sz="2400" dirty="0" smtClean="0"/>
              <a:t>PWM</a:t>
            </a:r>
            <a:endParaRPr lang="en-US" sz="2400" dirty="0"/>
          </a:p>
        </p:txBody>
      </p:sp>
      <p:pic>
        <p:nvPicPr>
          <p:cNvPr id="5122" name="Picture 2" descr="http://wwwold.ece.utep.edu/research/websp/2001/Spr/7/PW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415235"/>
            <a:ext cx="2232248" cy="252678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ewh.ieee.org/soc/es/Nov1998/08/FIGURES/PWM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4774" y="2471990"/>
            <a:ext cx="6289226" cy="2470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3585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Η  τεχνική  διαμόρφωσης  εύρους  παλμών  χρησιμοποιείται  για  να  αυξομειώσουμε  την συνολική ισχύ που προσφέρουμε σε ένα φορτίο χωρίς να χρησιμοποιήσουμε ωμικές αντιστάσεις. Αποφεύγουμε  δηλαδή  με  αυτή  την  μέθοδο  τις  ωμικές  απώλειες  που  συνεπάγεται  η  χρήση ωμικών αντιστάσεων. Με το να ελέγχουμε ψηφιακά τα αναλογικά κυκλώματα, το κόστος του συστήματος και η κατανάλωση ενέργειας μειώνονται δραστικά. Επιπλέον, πολλοί </a:t>
            </a:r>
            <a:r>
              <a:rPr lang="el-GR" altLang="ko-KR" dirty="0" err="1">
                <a:latin typeface="Linux Biolinum G" panose="02000503000000000000" pitchFamily="2" charset="0"/>
                <a:ea typeface="Linux Biolinum G" panose="02000503000000000000" pitchFamily="2" charset="0"/>
                <a:cs typeface="Linux Biolinum G" panose="02000503000000000000" pitchFamily="2" charset="0"/>
              </a:rPr>
              <a:t>μικροελεγκτές</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και </a:t>
            </a:r>
            <a:r>
              <a:rPr lang="el-GR" altLang="ko-KR" dirty="0" err="1">
                <a:latin typeface="Linux Biolinum G" panose="02000503000000000000" pitchFamily="2" charset="0"/>
                <a:ea typeface="Linux Biolinum G" panose="02000503000000000000" pitchFamily="2" charset="0"/>
                <a:cs typeface="Linux Biolinum G" panose="02000503000000000000" pitchFamily="2" charset="0"/>
              </a:rPr>
              <a:t>DSPs</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περιλαμβάνουν ήδη on-</a:t>
            </a:r>
            <a:r>
              <a:rPr lang="el-GR" altLang="ko-KR" dirty="0" err="1">
                <a:latin typeface="Linux Biolinum G" panose="02000503000000000000" pitchFamily="2" charset="0"/>
                <a:ea typeface="Linux Biolinum G" panose="02000503000000000000" pitchFamily="2" charset="0"/>
                <a:cs typeface="Linux Biolinum G" panose="02000503000000000000" pitchFamily="2" charset="0"/>
              </a:rPr>
              <a:t>chip</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ελεγκτές P.W.M, καθιστώντας εύκολη την εφαρμογή.</a:t>
            </a:r>
          </a:p>
          <a:p>
            <a:pPr marL="285750" indent="-285750" algn="just">
              <a:buFont typeface="Arial" panose="020B0604020202020204" pitchFamily="34" charset="0"/>
              <a:buChar char="•"/>
            </a:pP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l-GR" sz="2400" dirty="0" smtClean="0"/>
              <a:t>Εύρος Διαμόρφωσης Παλμού - </a:t>
            </a:r>
            <a:r>
              <a:rPr lang="en-US" sz="2400" dirty="0" smtClean="0"/>
              <a:t>PWM</a:t>
            </a:r>
            <a:endParaRPr lang="en-US" sz="2400" dirty="0"/>
          </a:p>
        </p:txBody>
      </p:sp>
      <p:pic>
        <p:nvPicPr>
          <p:cNvPr id="6146" name="Picture 2" descr="http://aln.fiu.edu/wp-content/uploads/2011/06/image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5426" y="2264030"/>
            <a:ext cx="5853148" cy="2683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31009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endParaRPr lang="el-GR" b="1" dirty="0" smtClean="0"/>
          </a:p>
          <a:p>
            <a:pPr lvl="0"/>
            <a:endParaRPr lang="el-GR" b="1" dirty="0" smtClean="0"/>
          </a:p>
          <a:p>
            <a:pPr lvl="0"/>
            <a:endParaRPr lang="el-GR" b="1" dirty="0"/>
          </a:p>
          <a:p>
            <a:pPr lvl="0"/>
            <a:endParaRPr lang="el-GR" b="1" dirty="0"/>
          </a:p>
          <a:p>
            <a:pPr lvl="0"/>
            <a:endParaRPr lang="el-GR" b="1" dirty="0" smtClean="0"/>
          </a:p>
          <a:p>
            <a:pPr lvl="0"/>
            <a:endParaRPr lang="el-GR" b="1" dirty="0"/>
          </a:p>
          <a:p>
            <a:pPr lvl="0" algn="ctr"/>
            <a:endParaRPr lang="el-GR" b="1" dirty="0" smtClean="0"/>
          </a:p>
          <a:p>
            <a:pPr lvl="0" algn="ctr"/>
            <a:r>
              <a:rPr lang="el-GR" b="1" dirty="0" smtClean="0"/>
              <a:t>Ερωτήσεις;</a:t>
            </a:r>
          </a:p>
          <a:p>
            <a:pPr lvl="0" algn="ctr"/>
            <a:endParaRPr lang="el-GR" b="1" dirty="0" smtClean="0"/>
          </a:p>
          <a:p>
            <a:pPr lvl="0" algn="ctr"/>
            <a:endParaRPr lang="el-GR" b="1" dirty="0"/>
          </a:p>
          <a:p>
            <a:pPr lvl="0" algn="ctr"/>
            <a:endParaRPr lang="el-GR" b="1" dirty="0"/>
          </a:p>
          <a:p>
            <a:pPr lvl="0" algn="ctr"/>
            <a:r>
              <a:rPr lang="el-GR" sz="2400" b="1" u="sng" dirty="0" smtClean="0"/>
              <a:t>Καλό καλοκαίρι!</a:t>
            </a:r>
            <a:endParaRPr lang="el-GR" sz="2400" b="1" u="sng" dirty="0"/>
          </a:p>
        </p:txBody>
      </p:sp>
    </p:spTree>
    <p:extLst>
      <p:ext uri="{BB962C8B-B14F-4D97-AF65-F5344CB8AC3E}">
        <p14:creationId xmlns:p14="http://schemas.microsoft.com/office/powerpoint/2010/main" val="9791076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abricatingandmetalworking.com/wp-content/uploads/2010/02/USE-tribid-board-outlin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7744" y="2283717"/>
            <a:ext cx="4032448" cy="2797511"/>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l-GR"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Ποιος είναι ο σκοπός την Ηλεκτρικών ισχύος</a:t>
            </a:r>
          </a:p>
          <a:p>
            <a:pPr marL="285750" indent="-285750" algn="just">
              <a:buFont typeface="Arial" panose="020B0604020202020204" pitchFamily="34" charset="0"/>
              <a:buChar char="•"/>
            </a:pP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Ο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σκοπός των ηλεκτρονικών συστημάτων ισχύος είναι ο μετασχηματισμός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των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ηλεκτρικών μεγεθών, όπως είναι η μετατροπή της εναλλασσόμενης τάσης σε συνεχή, ή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αντίστροφα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η  μετατροπή  της  συνεχούς  τάσεως  σε  εναλλασσόμενη.  Μέσω  αυτών  των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μετατροπών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επιτυγχάνεται  η  τροφοδοσία  διαφόρων  ηλεκτρικών  φορτίων  π.χ.  μηχανών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συνεχούς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ρεύματος, μηχανών εναλλασσόμενου ρεύματος κλπ., όπου ιδιαίτερη σημασία έχει ο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έλεγχος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της  ποσότητας  ισχύος  σε  κάθε  χρονική  στιγμή  ικανοποιώντας  τις  απαιτήσεις  του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χρήστη.</a:t>
            </a:r>
            <a:b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br>
            <a:endPar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dirty="0" smtClean="0"/>
              <a:t> </a:t>
            </a:r>
            <a:r>
              <a:rPr lang="el-GR" altLang="ko-KR" sz="3400" dirty="0" smtClean="0"/>
              <a:t>Ηλεκτρονικά συστήματα ισχύος</a:t>
            </a:r>
            <a:endParaRPr lang="en-US" sz="3400" dirty="0"/>
          </a:p>
        </p:txBody>
      </p:sp>
    </p:spTree>
    <p:extLst>
      <p:ext uri="{BB962C8B-B14F-4D97-AF65-F5344CB8AC3E}">
        <p14:creationId xmlns:p14="http://schemas.microsoft.com/office/powerpoint/2010/main" val="3731018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renewableenergymagazine.com/ficheroenergias/fotos/fotovoltaica/ampliada/z/z_z_lui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034" y="2643758"/>
            <a:ext cx="3036981" cy="2407364"/>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l-GR" altLang="ko-KR" sz="1800" b="1" dirty="0">
                <a:latin typeface="Linux Biolinum G" panose="02000503000000000000" pitchFamily="2" charset="0"/>
                <a:ea typeface="Linux Biolinum G" panose="02000503000000000000" pitchFamily="2" charset="0"/>
                <a:cs typeface="Linux Biolinum G" panose="02000503000000000000" pitchFamily="2" charset="0"/>
              </a:rPr>
              <a:t>Που χρησιμοποιούνται τα ηλεκτρονικά συστήματα ισχύος</a:t>
            </a:r>
            <a:endParaRPr lang="en-US" altLang="ko-KR" sz="1800" b="1" dirty="0">
              <a:latin typeface="Linux Biolinum G" panose="02000503000000000000" pitchFamily="2" charset="0"/>
              <a:ea typeface="Linux Biolinum G" panose="02000503000000000000" pitchFamily="2" charset="0"/>
              <a:cs typeface="Linux Biolinum G" panose="02000503000000000000" pitchFamily="2" charset="0"/>
            </a:endParaRPr>
          </a:p>
          <a:p>
            <a:pPr marL="285750" indent="-285750">
              <a:buFont typeface="Arial" panose="020B0604020202020204" pitchFamily="34" charset="0"/>
              <a:buChar char="•"/>
            </a:pP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Τα ηλεκτρονικά συστήματα ισχύος χρησιμοποιούνται σε μια ευρεία γκάμα εφαρμογών, όπως: οικιακές, βιομηχανικές, εμπορικές, μεταφορές, κοινωφελή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συστήματα, τηλεπικοινωνίες και στο διάστημα. Ο λόγος της χρήσης τους οφείλεται σε πολλούς παράγοντες, όπως την εξοικονόμηση ενέργειας, τη χρήση </a:t>
            </a:r>
            <a:r>
              <a:rPr lang="el-GR" altLang="ko-KR" dirty="0" err="1">
                <a:latin typeface="Linux Biolinum G" panose="02000503000000000000" pitchFamily="2" charset="0"/>
                <a:ea typeface="Linux Biolinum G" panose="02000503000000000000" pitchFamily="2" charset="0"/>
                <a:cs typeface="Linux Biolinum G" panose="02000503000000000000" pitchFamily="2" charset="0"/>
              </a:rPr>
              <a:t>διακοπτικών</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τροφοδοτικών και τροφοδοτικών αδιάλειπτης λειτουργίας</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 τον έλεγχο διαδικασιών και βιομηχανικών αυτοματισμών, και εφαρμογών σχετικές με το σύστημα παραγωγής και μεταφοράς της ηλεκτρικής ενέργειας.</a:t>
            </a:r>
            <a:b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b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dirty="0" smtClean="0"/>
              <a:t> </a:t>
            </a:r>
            <a:r>
              <a:rPr lang="el-GR" altLang="ko-KR" sz="3400" dirty="0" smtClean="0"/>
              <a:t>Ηλεκτρονικά συστήματα ισχύος</a:t>
            </a:r>
            <a:endParaRPr lang="en-US" sz="3400" dirty="0"/>
          </a:p>
        </p:txBody>
      </p:sp>
      <p:pic>
        <p:nvPicPr>
          <p:cNvPr id="2052" name="Picture 4" descr="http://energy.gov/sites/prod/files/styles/large/public/PowerElectronics%20graphic_2.png?itok=GwzLBdx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2579943"/>
            <a:ext cx="2088231" cy="2563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275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9036496" cy="3960440"/>
          </a:xfrm>
        </p:spPr>
        <p:txBody>
          <a:bodyPr/>
          <a:lstStyle/>
          <a:p>
            <a:pPr marL="285750" indent="-285750" algn="just">
              <a:buFont typeface="Arial" panose="020B0604020202020204" pitchFamily="34" charset="0"/>
              <a:buChar char="•"/>
            </a:pPr>
            <a:r>
              <a:rPr lang="el-GR" altLang="ko-KR" sz="1800" b="1" dirty="0">
                <a:latin typeface="Linux Biolinum G" panose="02000503000000000000" pitchFamily="2" charset="0"/>
                <a:ea typeface="Linux Biolinum G" panose="02000503000000000000" pitchFamily="2" charset="0"/>
                <a:cs typeface="Linux Biolinum G" panose="02000503000000000000" pitchFamily="2" charset="0"/>
              </a:rPr>
              <a:t>Εφαρμογές στη βιομηχανία</a:t>
            </a:r>
          </a:p>
          <a:p>
            <a:pPr marL="285750" indent="-285750" algn="just">
              <a:buFont typeface="Arial" panose="020B0604020202020204" pitchFamily="34" charset="0"/>
              <a:buChar char="•"/>
            </a:pP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Για κάθε περίσταση υπάρχει και ο εκάστοτε τύπος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συστήματος ισχύος, πχ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Μετατροπέας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εναλλασσόμενης τάσης σε συνεχή τάση (AC-DC </a:t>
            </a:r>
            <a:r>
              <a:rPr lang="el-GR" altLang="ko-KR" dirty="0" err="1" smtClean="0">
                <a:latin typeface="Linux Biolinum G" panose="02000503000000000000" pitchFamily="2" charset="0"/>
                <a:ea typeface="Linux Biolinum G" panose="02000503000000000000" pitchFamily="2" charset="0"/>
                <a:cs typeface="Linux Biolinum G" panose="02000503000000000000" pitchFamily="2" charset="0"/>
              </a:rPr>
              <a:t>converter</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ή </a:t>
            </a:r>
            <a:r>
              <a:rPr lang="el-GR" altLang="ko-KR" dirty="0" err="1" smtClean="0">
                <a:latin typeface="Linux Biolinum G" panose="02000503000000000000" pitchFamily="2" charset="0"/>
                <a:ea typeface="Linux Biolinum G" panose="02000503000000000000" pitchFamily="2" charset="0"/>
                <a:cs typeface="Linux Biolinum G" panose="02000503000000000000" pitchFamily="2" charset="0"/>
              </a:rPr>
              <a:t>Rectifier</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 Μετατροπέας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συνεχούς τάσης σε εναλλασσόμενη τάση (DC-AC </a:t>
            </a:r>
            <a:r>
              <a:rPr lang="el-GR" altLang="ko-KR" dirty="0" err="1" smtClean="0">
                <a:latin typeface="Linux Biolinum G" panose="02000503000000000000" pitchFamily="2" charset="0"/>
                <a:ea typeface="Linux Biolinum G" panose="02000503000000000000" pitchFamily="2" charset="0"/>
                <a:cs typeface="Linux Biolinum G" panose="02000503000000000000" pitchFamily="2" charset="0"/>
              </a:rPr>
              <a:t>converter</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ή </a:t>
            </a:r>
            <a:r>
              <a:rPr lang="el-GR" altLang="ko-KR" dirty="0" err="1" smtClean="0">
                <a:latin typeface="Linux Biolinum G" panose="02000503000000000000" pitchFamily="2" charset="0"/>
                <a:ea typeface="Linux Biolinum G" panose="02000503000000000000" pitchFamily="2" charset="0"/>
                <a:cs typeface="Linux Biolinum G" panose="02000503000000000000" pitchFamily="2" charset="0"/>
              </a:rPr>
              <a:t>Inverter</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 Μετατροπέας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συνεχούς  τάσης  σε  συνεχή  τάση  (DC-DC  </a:t>
            </a:r>
            <a:r>
              <a:rPr lang="el-GR" altLang="ko-KR" dirty="0" err="1" smtClean="0">
                <a:latin typeface="Linux Biolinum G" panose="02000503000000000000" pitchFamily="2" charset="0"/>
                <a:ea typeface="Linux Biolinum G" panose="02000503000000000000" pitchFamily="2" charset="0"/>
                <a:cs typeface="Linux Biolinum G" panose="02000503000000000000" pitchFamily="2" charset="0"/>
              </a:rPr>
              <a:t>converter</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και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Μετατροπέας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εναλλασσόμενης  τάσης  σε  εναλλασσόμενη  τάση  (AC-AC  </a:t>
            </a:r>
            <a:r>
              <a:rPr lang="el-GR" altLang="ko-KR" dirty="0" err="1" smtClean="0">
                <a:latin typeface="Linux Biolinum G" panose="02000503000000000000" pitchFamily="2" charset="0"/>
                <a:ea typeface="Linux Biolinum G" panose="02000503000000000000" pitchFamily="2" charset="0"/>
                <a:cs typeface="Linux Biolinum G" panose="02000503000000000000" pitchFamily="2" charset="0"/>
              </a:rPr>
              <a:t>converter</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a:t>
            </a: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dirty="0" smtClean="0"/>
              <a:t> </a:t>
            </a:r>
            <a:r>
              <a:rPr lang="el-GR" altLang="ko-KR" sz="3400" dirty="0" smtClean="0"/>
              <a:t>Ηλεκτρονικά συστήματα ισχύος</a:t>
            </a:r>
            <a:endParaRPr lang="en-US" sz="3400" dirty="0"/>
          </a:p>
        </p:txBody>
      </p:sp>
      <p:pic>
        <p:nvPicPr>
          <p:cNvPr id="1026" name="Picture 2" descr="http://www.eee.griet.ac.in/wp-content/uploads/2014/12/p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2269299"/>
            <a:ext cx="2885434" cy="27818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avantgarde-acoustic.de/tl_files/avantgarde/img/global/produkte/elektronik/xa/xa-gallery/interieur/xa-power_electronics-audio-board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2269299"/>
            <a:ext cx="4174932" cy="27818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02230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6"/>
          <p:cNvPicPr>
            <a:picLocks noChangeAspect="1"/>
          </p:cNvPicPr>
          <p:nvPr/>
        </p:nvPicPr>
        <p:blipFill>
          <a:blip r:embed="rId2"/>
          <a:stretch>
            <a:fillRect/>
          </a:stretch>
        </p:blipFill>
        <p:spPr>
          <a:xfrm>
            <a:off x="3419872" y="978543"/>
            <a:ext cx="5652120" cy="4113487"/>
          </a:xfrm>
          <a:prstGeom prst="rect">
            <a:avLst/>
          </a:prstGeom>
        </p:spPr>
      </p:pic>
      <p:sp>
        <p:nvSpPr>
          <p:cNvPr id="5" name="Content Placeholder 4"/>
          <p:cNvSpPr>
            <a:spLocks noGrp="1"/>
          </p:cNvSpPr>
          <p:nvPr>
            <p:ph idx="10"/>
          </p:nvPr>
        </p:nvSpPr>
        <p:spPr>
          <a:xfrm>
            <a:off x="0" y="987574"/>
            <a:ext cx="3563888" cy="3960440"/>
          </a:xfrm>
        </p:spPr>
        <p:txBody>
          <a:bodyPr/>
          <a:lstStyle/>
          <a:p>
            <a:pPr marL="285750" indent="-285750">
              <a:buFont typeface="Arial" panose="020B0604020202020204" pitchFamily="34" charset="0"/>
              <a:buChar char="•"/>
            </a:pPr>
            <a:r>
              <a:rPr lang="el-GR" altLang="ko-KR" sz="1800" b="1" dirty="0">
                <a:latin typeface="Linux Biolinum G" panose="02000503000000000000" pitchFamily="2" charset="0"/>
                <a:ea typeface="Linux Biolinum G" panose="02000503000000000000" pitchFamily="2" charset="0"/>
                <a:cs typeface="Linux Biolinum G" panose="02000503000000000000" pitchFamily="2" charset="0"/>
              </a:rPr>
              <a:t>Δίοδος</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επιτρέπει στο ηλεκτρικό ρεύμα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να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περάσει από τη μια κατεύθυνση, αλλά μπλοκάρει την κίνηση από την αντίθετη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κατεύθυνση.</a:t>
            </a: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pic>
        <p:nvPicPr>
          <p:cNvPr id="2050" name="Picture 2" descr="http://d1gsvnjtkwr6dd.cloudfront.net/large/SC-DI-1N5404_LR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776" y="2571750"/>
            <a:ext cx="2880320"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8490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3563888" cy="3960440"/>
          </a:xfrm>
        </p:spPr>
        <p:txBody>
          <a:bodyPr/>
          <a:lstStyle/>
          <a:p>
            <a:pPr marL="285750" indent="-285750" algn="just">
              <a:buFont typeface="Arial" panose="020B0604020202020204" pitchFamily="34" charset="0"/>
              <a:buChar char="•"/>
            </a:pPr>
            <a:r>
              <a:rPr lang="el-GR"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Δίοδος</a:t>
            </a:r>
            <a:endParaRPr lang="en-US" altLang="ko-KR" sz="1800"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pic>
        <p:nvPicPr>
          <p:cNvPr id="2" name="Picture 2" descr="http://www.electronics-tutorials.ws/diode/diode8.gif?81223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119684"/>
            <a:ext cx="6840760" cy="3909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06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0" y="987574"/>
            <a:ext cx="3563888" cy="3960440"/>
          </a:xfrm>
        </p:spPr>
        <p:txBody>
          <a:bodyPr/>
          <a:lstStyle/>
          <a:p>
            <a:pPr marL="285750" indent="-285750" algn="just">
              <a:buFont typeface="Arial" panose="020B0604020202020204" pitchFamily="34" charset="0"/>
              <a:buChar char="•"/>
            </a:pPr>
            <a:r>
              <a:rPr lang="el-GR"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Δίοδος</a:t>
            </a:r>
            <a:endParaRPr lang="en-US" altLang="ko-KR" sz="1800" dirty="0">
              <a:latin typeface="Linux Biolinum G" panose="02000503000000000000" pitchFamily="2" charset="0"/>
              <a:ea typeface="Linux Biolinum G" panose="02000503000000000000" pitchFamily="2" charset="0"/>
              <a:cs typeface="Linux Biolinum G" panose="02000503000000000000" pitchFamily="2" charset="0"/>
            </a:endParaRPr>
          </a:p>
        </p:txBody>
      </p:sp>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pic>
        <p:nvPicPr>
          <p:cNvPr id="6" name="Picture 4" descr="https://www.sonoma.edu/users/m/marivani/es231/units/images/fig04_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447671"/>
            <a:ext cx="6480720" cy="3482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06154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 </a:t>
            </a:r>
            <a:r>
              <a:rPr lang="el-GR" altLang="ko-KR" sz="3200" dirty="0" smtClean="0"/>
              <a:t>Στοιχεία ηλεκτρονικών κυκλωμάτων</a:t>
            </a:r>
            <a:endParaRPr lang="en-US" sz="3200" dirty="0"/>
          </a:p>
        </p:txBody>
      </p:sp>
      <p:sp>
        <p:nvSpPr>
          <p:cNvPr id="4" name="Content Placeholder 4"/>
          <p:cNvSpPr>
            <a:spLocks noGrp="1"/>
          </p:cNvSpPr>
          <p:nvPr>
            <p:ph idx="10"/>
          </p:nvPr>
        </p:nvSpPr>
        <p:spPr>
          <a:xfrm>
            <a:off x="5868144" y="987574"/>
            <a:ext cx="3168352" cy="3960440"/>
          </a:xfrm>
        </p:spPr>
        <p:txBody>
          <a:bodyPr/>
          <a:lstStyle/>
          <a:p>
            <a:pPr marL="285750" indent="-285750" algn="just">
              <a:buFont typeface="Arial" panose="020B0604020202020204" pitchFamily="34" charset="0"/>
              <a:buChar char="•"/>
            </a:pP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Thyristor</a:t>
            </a:r>
            <a:r>
              <a:rPr lang="el-GR"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n-US" altLang="ko-KR" sz="1800" b="1" dirty="0" smtClean="0">
                <a:latin typeface="Linux Biolinum G" panose="02000503000000000000" pitchFamily="2" charset="0"/>
                <a:ea typeface="Linux Biolinum G" panose="02000503000000000000" pitchFamily="2" charset="0"/>
                <a:cs typeface="Linux Biolinum G" panose="02000503000000000000" pitchFamily="2" charset="0"/>
              </a:rPr>
              <a:t>SCR</a:t>
            </a:r>
            <a:r>
              <a:rPr lang="en-US" altLang="ko-KR" sz="1800"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sz="1800"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Όπως συνεπάγεται από το όνομά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του</a:t>
            </a:r>
            <a:r>
              <a:rPr lang="en-US" altLang="ko-KR" dirty="0">
                <a:latin typeface="Linux Biolinum G" panose="02000503000000000000" pitchFamily="2" charset="0"/>
                <a:ea typeface="Linux Biolinum G" panose="02000503000000000000" pitchFamily="2" charset="0"/>
                <a:cs typeface="Linux Biolinum G" panose="02000503000000000000" pitchFamily="2" charset="0"/>
              </a:rPr>
              <a:t> </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a:t>
            </a:r>
            <a:r>
              <a:rPr lang="en-US" altLang="ko-KR" dirty="0">
                <a:latin typeface="Linux Biolinum G" panose="02000503000000000000" pitchFamily="2" charset="0"/>
                <a:ea typeface="Linux Biolinum G" panose="02000503000000000000" pitchFamily="2" charset="0"/>
                <a:cs typeface="Linux Biolinum G" panose="02000503000000000000" pitchFamily="2" charset="0"/>
              </a:rPr>
              <a:t>Silicon Controlled </a:t>
            </a:r>
            <a:r>
              <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rPr>
              <a:t>Rectifier)</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η συσκευή είναι ένας ανορθωτής, ο οποίος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άγει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ρεύμα σε μία μόνο κατεύθυνση. Εν τούτοις, μπορεί να μετατραπεί έτσι, ώστε να άγει (</a:t>
            </a:r>
            <a:r>
              <a:rPr lang="el-GR" altLang="ko-KR" dirty="0" err="1">
                <a:latin typeface="Linux Biolinum G" panose="02000503000000000000" pitchFamily="2" charset="0"/>
                <a:ea typeface="Linux Biolinum G" panose="02000503000000000000" pitchFamily="2" charset="0"/>
                <a:cs typeface="Linux Biolinum G" panose="02000503000000000000" pitchFamily="2" charset="0"/>
              </a:rPr>
              <a:t>turn</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on</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ή να σταματήσει να άγει (</a:t>
            </a:r>
            <a:r>
              <a:rPr lang="el-GR" altLang="ko-KR" dirty="0" err="1">
                <a:latin typeface="Linux Biolinum G" panose="02000503000000000000" pitchFamily="2" charset="0"/>
                <a:ea typeface="Linux Biolinum G" panose="02000503000000000000" pitchFamily="2" charset="0"/>
                <a:cs typeface="Linux Biolinum G" panose="02000503000000000000" pitchFamily="2" charset="0"/>
              </a:rPr>
              <a:t>turn</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a:t>
            </a:r>
            <a:r>
              <a:rPr lang="el-GR" altLang="ko-KR" dirty="0" err="1">
                <a:latin typeface="Linux Biolinum G" panose="02000503000000000000" pitchFamily="2" charset="0"/>
                <a:ea typeface="Linux Biolinum G" panose="02000503000000000000" pitchFamily="2" charset="0"/>
                <a:cs typeface="Linux Biolinum G" panose="02000503000000000000" pitchFamily="2" charset="0"/>
              </a:rPr>
              <a:t>off</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 με σκοπό να χρησιμοποιηθεί ως διακόπτης για τον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έλεγχο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του </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ηλεκτρικού </a:t>
            </a:r>
            <a:r>
              <a:rPr lang="el-GR" altLang="ko-KR" dirty="0">
                <a:latin typeface="Linux Biolinum G" panose="02000503000000000000" pitchFamily="2" charset="0"/>
                <a:ea typeface="Linux Biolinum G" panose="02000503000000000000" pitchFamily="2" charset="0"/>
                <a:cs typeface="Linux Biolinum G" panose="02000503000000000000" pitchFamily="2" charset="0"/>
              </a:rPr>
              <a:t>ρεύματος</a:t>
            </a:r>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a:t>
            </a:r>
            <a:endParaRPr lang="en-US" altLang="ko-KR" dirty="0" smtClean="0">
              <a:latin typeface="Linux Biolinum G" panose="02000503000000000000" pitchFamily="2" charset="0"/>
              <a:ea typeface="Linux Biolinum G" panose="02000503000000000000" pitchFamily="2" charset="0"/>
              <a:cs typeface="Linux Biolinum G" panose="02000503000000000000" pitchFamily="2" charset="0"/>
            </a:endParaRPr>
          </a:p>
          <a:p>
            <a:pPr algn="just"/>
            <a:r>
              <a:rPr lang="el-GR" altLang="ko-KR" dirty="0" smtClean="0">
                <a:latin typeface="Linux Biolinum G" panose="02000503000000000000" pitchFamily="2" charset="0"/>
                <a:ea typeface="Linux Biolinum G" panose="02000503000000000000" pitchFamily="2" charset="0"/>
                <a:cs typeface="Linux Biolinum G" panose="02000503000000000000" pitchFamily="2" charset="0"/>
              </a:rPr>
              <a:t> </a:t>
            </a:r>
            <a:endParaRPr lang="en-US" altLang="ko-KR" dirty="0">
              <a:latin typeface="Linux Biolinum G" panose="02000503000000000000" pitchFamily="2" charset="0"/>
              <a:ea typeface="Linux Biolinum G" panose="02000503000000000000" pitchFamily="2" charset="0"/>
              <a:cs typeface="Linux Biolinum G" panose="02000503000000000000" pitchFamily="2" charset="0"/>
            </a:endParaRPr>
          </a:p>
        </p:txBody>
      </p:sp>
      <p:pic>
        <p:nvPicPr>
          <p:cNvPr id="7" name="Εικόνα 6"/>
          <p:cNvPicPr>
            <a:picLocks noChangeAspect="1"/>
          </p:cNvPicPr>
          <p:nvPr/>
        </p:nvPicPr>
        <p:blipFill>
          <a:blip r:embed="rId2"/>
          <a:stretch>
            <a:fillRect/>
          </a:stretch>
        </p:blipFill>
        <p:spPr>
          <a:xfrm>
            <a:off x="2612" y="918154"/>
            <a:ext cx="6448425" cy="4076700"/>
          </a:xfrm>
          <a:prstGeom prst="rect">
            <a:avLst/>
          </a:prstGeom>
        </p:spPr>
      </p:pic>
      <p:pic>
        <p:nvPicPr>
          <p:cNvPr id="2050" name="Picture 2" descr="http://sc01.alicdn.com/kf/HTB14uOYIFXXXXX5XVXXq6xXFXXXU/New-original-BT151-500R-one-way-SCR.jpg_220x2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3692731"/>
            <a:ext cx="1501738" cy="1358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8013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2049</TotalTime>
  <Words>1416</Words>
  <Application>Microsoft Office PowerPoint</Application>
  <PresentationFormat>On-screen Show (16:9)</PresentationFormat>
  <Paragraphs>81</Paragraphs>
  <Slides>28</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맑은 고딕</vt:lpstr>
      <vt:lpstr>Arial</vt:lpstr>
      <vt:lpstr>Calibri</vt:lpstr>
      <vt:lpstr>Linux Biolinum G</vt:lpstr>
      <vt:lpstr>Office Theme</vt:lpstr>
      <vt:lpstr>Custom Design</vt:lpstr>
      <vt:lpstr>PowerPoint Presentation</vt:lpstr>
      <vt:lpstr> Περίγραμμα παρουσίασης</vt:lpstr>
      <vt:lpstr> Ηλεκτρονικά συστήματα ισχύος</vt:lpstr>
      <vt:lpstr> Ηλεκτρονικά συστήματα ισχύος</vt:lpstr>
      <vt:lpstr> Ηλεκτρονικά συστήματα ισχύος</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Στοιχεία ηλεκτρονικών κυκλωμάτων</vt:lpstr>
      <vt:lpstr> Κυκλώματα Οδήγησης της Πύλης και της Βάσης </vt:lpstr>
      <vt:lpstr>Ηλεκτρονικά Ισχύος - Εφαρμογές</vt:lpstr>
      <vt:lpstr>Ηλεκτρονικά Ισχύος - Εφαρμογές</vt:lpstr>
      <vt:lpstr>Ηλεκτρονικά Ισχύος - Εφαρμογές</vt:lpstr>
      <vt:lpstr>Ηλεκτρονικά Ισχύος - Εφαρμογές</vt:lpstr>
      <vt:lpstr>Ηλεκτρονικά Ισχύος - Εφαρμογές</vt:lpstr>
      <vt:lpstr>Εύρος Διαμόρφωσης Παλμού - PWM</vt:lpstr>
      <vt:lpstr>Εύρος Διαμόρφωσης Παλμού - PWM</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sikro</cp:lastModifiedBy>
  <cp:revision>85</cp:revision>
  <dcterms:created xsi:type="dcterms:W3CDTF">2014-04-01T16:27:38Z</dcterms:created>
  <dcterms:modified xsi:type="dcterms:W3CDTF">2016-07-03T21:13:10Z</dcterms:modified>
</cp:coreProperties>
</file>