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86" r:id="rId8"/>
    <p:sldId id="288" r:id="rId9"/>
    <p:sldId id="289" r:id="rId10"/>
    <p:sldId id="265" r:id="rId11"/>
    <p:sldId id="266" r:id="rId12"/>
    <p:sldId id="267" r:id="rId13"/>
    <p:sldId id="268" r:id="rId14"/>
    <p:sldId id="269" r:id="rId15"/>
    <p:sldId id="270" r:id="rId16"/>
    <p:sldId id="275" r:id="rId17"/>
    <p:sldId id="276" r:id="rId18"/>
    <p:sldId id="277" r:id="rId19"/>
    <p:sldId id="278" r:id="rId20"/>
    <p:sldId id="279" r:id="rId21"/>
    <p:sldId id="280" r:id="rId22"/>
    <p:sldId id="281" r:id="rId23"/>
    <p:sldId id="282" r:id="rId24"/>
    <p:sldId id="283" r:id="rId25"/>
    <p:sldId id="284" r:id="rId26"/>
    <p:sldId id="285" r:id="rId2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04" autoAdjust="0"/>
    <p:restoredTop sz="94660"/>
  </p:normalViewPr>
  <p:slideViewPr>
    <p:cSldViewPr>
      <p:cViewPr varScale="1">
        <p:scale>
          <a:sx n="110" d="100"/>
          <a:sy n="110" d="100"/>
        </p:scale>
        <p:origin x="-163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CB34EC7E-57FB-4A24-8D20-AD841730C996}" type="datetimeFigureOut">
              <a:rPr lang="el-GR" smtClean="0"/>
              <a:pPr/>
              <a:t>4/7/2016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4184513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CB34EC7E-57FB-4A24-8D20-AD841730C996}" type="datetimeFigureOut">
              <a:rPr lang="el-GR" smtClean="0"/>
              <a:pPr/>
              <a:t>4/7/2016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52276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CB34EC7E-57FB-4A24-8D20-AD841730C996}" type="datetimeFigureOut">
              <a:rPr lang="el-GR" smtClean="0"/>
              <a:pPr/>
              <a:t>4/7/2016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4209195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CB34EC7E-57FB-4A24-8D20-AD841730C996}" type="datetimeFigureOut">
              <a:rPr lang="el-GR" smtClean="0"/>
              <a:pPr/>
              <a:t>4/7/2016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337978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34EC7E-57FB-4A24-8D20-AD841730C996}" type="datetimeFigureOut">
              <a:rPr lang="el-GR" smtClean="0"/>
              <a:pPr/>
              <a:t>4/7/2016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2317746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CB34EC7E-57FB-4A24-8D20-AD841730C996}" type="datetimeFigureOut">
              <a:rPr lang="el-GR" smtClean="0"/>
              <a:pPr/>
              <a:t>4/7/2016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481556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CB34EC7E-57FB-4A24-8D20-AD841730C996}" type="datetimeFigureOut">
              <a:rPr lang="el-GR" smtClean="0"/>
              <a:pPr/>
              <a:t>4/7/2016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15924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CB34EC7E-57FB-4A24-8D20-AD841730C996}" type="datetimeFigureOut">
              <a:rPr lang="el-GR" smtClean="0"/>
              <a:pPr/>
              <a:t>4/7/2016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4208142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4EC7E-57FB-4A24-8D20-AD841730C996}" type="datetimeFigureOut">
              <a:rPr lang="el-GR" smtClean="0"/>
              <a:pPr/>
              <a:t>4/7/2016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3872326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34EC7E-57FB-4A24-8D20-AD841730C996}" type="datetimeFigureOut">
              <a:rPr lang="el-GR" smtClean="0"/>
              <a:pPr/>
              <a:t>4/7/2016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3180069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34EC7E-57FB-4A24-8D20-AD841730C996}" type="datetimeFigureOut">
              <a:rPr lang="el-GR" smtClean="0"/>
              <a:pPr/>
              <a:t>4/7/2016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709925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34EC7E-57FB-4A24-8D20-AD841730C996}" type="datetimeFigureOut">
              <a:rPr lang="el-GR" smtClean="0"/>
              <a:pPr/>
              <a:t>4/7/2016</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11714-F225-4BDC-81CA-C1E5B1FDD3E3}" type="slidenum">
              <a:rPr lang="el-GR" smtClean="0"/>
              <a:pPr/>
              <a:t>‹#›</a:t>
            </a:fld>
            <a:endParaRPr lang="el-GR"/>
          </a:p>
        </p:txBody>
      </p:sp>
    </p:spTree>
    <p:extLst>
      <p:ext uri="{BB962C8B-B14F-4D97-AF65-F5344CB8AC3E}">
        <p14:creationId xmlns:p14="http://schemas.microsoft.com/office/powerpoint/2010/main" xmlns="" val="658124385"/>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16632"/>
            <a:ext cx="7776864" cy="1728192"/>
          </a:xfrm>
        </p:spPr>
        <p:txBody>
          <a:bodyPr>
            <a:noAutofit/>
          </a:bodyPr>
          <a:lstStyle/>
          <a:p>
            <a:r>
              <a:rPr lang="el-GR" sz="6000" dirty="0" smtClean="0">
                <a:solidFill>
                  <a:srgbClr val="FFFF00"/>
                </a:solidFill>
              </a:rPr>
              <a:t>Προσομοίωση Ανεμογεννήτριας</a:t>
            </a:r>
            <a:endParaRPr lang="el-GR" sz="6000" dirty="0">
              <a:solidFill>
                <a:srgbClr val="FFFF00"/>
              </a:solidFill>
            </a:endParaRPr>
          </a:p>
        </p:txBody>
      </p:sp>
      <p:sp>
        <p:nvSpPr>
          <p:cNvPr id="3" name="Subtitle 2"/>
          <p:cNvSpPr>
            <a:spLocks noGrp="1"/>
          </p:cNvSpPr>
          <p:nvPr>
            <p:ph type="subTitle" idx="1"/>
          </p:nvPr>
        </p:nvSpPr>
        <p:spPr>
          <a:xfrm>
            <a:off x="5254998" y="3789040"/>
            <a:ext cx="3889002" cy="2520280"/>
          </a:xfrm>
        </p:spPr>
        <p:txBody>
          <a:bodyPr>
            <a:noAutofit/>
          </a:bodyPr>
          <a:lstStyle/>
          <a:p>
            <a:r>
              <a:rPr lang="el-GR" sz="2700" b="1" dirty="0" smtClean="0">
                <a:solidFill>
                  <a:schemeClr val="bg1">
                    <a:lumMod val="95000"/>
                    <a:lumOff val="5000"/>
                  </a:schemeClr>
                </a:solidFill>
              </a:rPr>
              <a:t>Δημητρίου Στέφανος ΑΕΜ 6309</a:t>
            </a:r>
          </a:p>
          <a:p>
            <a:r>
              <a:rPr lang="el-GR" sz="2700" b="1" dirty="0" smtClean="0">
                <a:solidFill>
                  <a:schemeClr val="bg1">
                    <a:lumMod val="95000"/>
                    <a:lumOff val="5000"/>
                  </a:schemeClr>
                </a:solidFill>
              </a:rPr>
              <a:t>Νικολαΐδης Παναγιώτης ΑΕΜ 6395</a:t>
            </a:r>
          </a:p>
          <a:p>
            <a:r>
              <a:rPr lang="el-GR" sz="2700" b="1" dirty="0" smtClean="0">
                <a:solidFill>
                  <a:schemeClr val="bg1">
                    <a:lumMod val="95000"/>
                    <a:lumOff val="5000"/>
                  </a:schemeClr>
                </a:solidFill>
              </a:rPr>
              <a:t>Επιβλέπων Δρ. Δημήτριος Καλπακτσόγλου</a:t>
            </a:r>
            <a:endParaRPr lang="el-GR" sz="2700" b="1" dirty="0">
              <a:solidFill>
                <a:schemeClr val="bg1">
                  <a:lumMod val="95000"/>
                  <a:lumOff val="5000"/>
                </a:schemeClr>
              </a:solidFill>
            </a:endParaRPr>
          </a:p>
        </p:txBody>
      </p:sp>
    </p:spTree>
    <p:extLst>
      <p:ext uri="{BB962C8B-B14F-4D97-AF65-F5344CB8AC3E}">
        <p14:creationId xmlns:p14="http://schemas.microsoft.com/office/powerpoint/2010/main" xmlns="" val="748022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Ηλεκτρονικά Στοιχεία Ανεμογεννήτριας</a:t>
            </a:r>
            <a:endParaRPr lang="el-GR" dirty="0"/>
          </a:p>
        </p:txBody>
      </p:sp>
      <p:sp>
        <p:nvSpPr>
          <p:cNvPr id="3" name="Content Placeholder 2"/>
          <p:cNvSpPr>
            <a:spLocks noGrp="1"/>
          </p:cNvSpPr>
          <p:nvPr>
            <p:ph idx="1"/>
          </p:nvPr>
        </p:nvSpPr>
        <p:spPr>
          <a:xfrm>
            <a:off x="457200" y="1600200"/>
            <a:ext cx="8507288" cy="4853136"/>
          </a:xfrm>
        </p:spPr>
        <p:txBody>
          <a:bodyPr>
            <a:normAutofit fontScale="92500"/>
          </a:bodyPr>
          <a:lstStyle/>
          <a:p>
            <a:pPr marL="0" indent="0">
              <a:buNone/>
            </a:pPr>
            <a:r>
              <a:rPr lang="el-GR" dirty="0" smtClean="0"/>
              <a:t>Σε </a:t>
            </a:r>
            <a:r>
              <a:rPr lang="el-GR" dirty="0"/>
              <a:t>αυτό το </a:t>
            </a:r>
            <a:r>
              <a:rPr lang="el-GR" dirty="0" smtClean="0"/>
              <a:t>σημείο θα </a:t>
            </a:r>
            <a:r>
              <a:rPr lang="el-GR" dirty="0"/>
              <a:t>αναφερθούμε στα ηλεκτρονικά στοιχεία ισχύος ­ </a:t>
            </a:r>
            <a:r>
              <a:rPr lang="el-GR" dirty="0" smtClean="0"/>
              <a:t>που</a:t>
            </a:r>
            <a:r>
              <a:rPr lang="en-US" dirty="0" smtClean="0"/>
              <a:t> </a:t>
            </a:r>
            <a:r>
              <a:rPr lang="el-GR" dirty="0" smtClean="0"/>
              <a:t>χρησιμοποιούνται </a:t>
            </a:r>
            <a:r>
              <a:rPr lang="el-GR" dirty="0"/>
              <a:t>τόσο σε κλασικές εφαρμογές όσο και στις πλέον σύγχρονες. </a:t>
            </a:r>
            <a:endParaRPr lang="el-GR" dirty="0" smtClean="0"/>
          </a:p>
          <a:p>
            <a:pPr marL="0" indent="0">
              <a:buNone/>
            </a:pPr>
            <a:r>
              <a:rPr lang="el-GR" dirty="0" smtClean="0"/>
              <a:t>Κάποια </a:t>
            </a:r>
            <a:r>
              <a:rPr lang="el-GR" dirty="0"/>
              <a:t>από αυτά είναι τα εξής:</a:t>
            </a:r>
          </a:p>
          <a:p>
            <a:pPr lvl="0"/>
            <a:r>
              <a:rPr lang="el-GR" dirty="0"/>
              <a:t>Δίοδος</a:t>
            </a:r>
          </a:p>
          <a:p>
            <a:pPr lvl="0"/>
            <a:r>
              <a:rPr lang="el-GR" dirty="0"/>
              <a:t>Θυρίστορ</a:t>
            </a:r>
          </a:p>
          <a:p>
            <a:pPr lvl="0"/>
            <a:r>
              <a:rPr lang="el-GR" dirty="0"/>
              <a:t>Τρανσίστορ</a:t>
            </a:r>
          </a:p>
          <a:p>
            <a:pPr lvl="0"/>
            <a:r>
              <a:rPr lang="el-GR" dirty="0"/>
              <a:t>Ημιανορθωτές</a:t>
            </a:r>
          </a:p>
          <a:p>
            <a:pPr lvl="0"/>
            <a:r>
              <a:rPr lang="el-GR" dirty="0"/>
              <a:t>Αντιστροφείς(</a:t>
            </a:r>
            <a:r>
              <a:rPr lang="en-US" dirty="0"/>
              <a:t>inverter)</a:t>
            </a:r>
            <a:endParaRPr lang="el-GR" dirty="0"/>
          </a:p>
          <a:p>
            <a:endParaRPr lang="el-GR" dirty="0"/>
          </a:p>
        </p:txBody>
      </p:sp>
      <p:pic>
        <p:nvPicPr>
          <p:cNvPr id="2054" name="Picture 6" descr="http://www.cyient.com/fileadmin/cyient.com/media/images/what-we-do/engineering-services/Embedded_Software___Electronics/Power-Electronics-0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22824" y="3861048"/>
            <a:ext cx="4185670" cy="24148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88462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Ηλεκτρονικά Στοιχεία Ανεμογεννήτριας</a:t>
            </a:r>
            <a:endParaRPr lang="el-GR" dirty="0"/>
          </a:p>
        </p:txBody>
      </p:sp>
      <p:sp>
        <p:nvSpPr>
          <p:cNvPr id="3" name="Content Placeholder 2"/>
          <p:cNvSpPr>
            <a:spLocks noGrp="1"/>
          </p:cNvSpPr>
          <p:nvPr>
            <p:ph idx="1"/>
          </p:nvPr>
        </p:nvSpPr>
        <p:spPr/>
        <p:txBody>
          <a:bodyPr/>
          <a:lstStyle/>
          <a:p>
            <a:pPr marL="0" indent="0" algn="ctr">
              <a:buNone/>
            </a:pPr>
            <a:r>
              <a:rPr lang="el-GR" b="1" dirty="0"/>
              <a:t>Δίοδος</a:t>
            </a:r>
            <a:endParaRPr lang="el-GR" dirty="0"/>
          </a:p>
          <a:p>
            <a:pPr marL="0" indent="0">
              <a:buNone/>
            </a:pPr>
            <a:r>
              <a:rPr lang="el-GR" dirty="0"/>
              <a:t>Η δίοδος είναι μια διάταξη από ημιαγώγιμο υλικό το οποίο επιτρέπει την διέλευση ροής ρεύματος μόνο από την μία κατεύθυνση, ανάλογα με την πόλωσή της. </a:t>
            </a:r>
          </a:p>
        </p:txBody>
      </p:sp>
      <p:pic>
        <p:nvPicPr>
          <p:cNvPr id="5" name="Εικόνα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9513" y="5155364"/>
            <a:ext cx="4248472" cy="1546998"/>
          </a:xfrm>
          <a:prstGeom prst="rect">
            <a:avLst/>
          </a:prstGeom>
        </p:spPr>
      </p:pic>
      <p:pic>
        <p:nvPicPr>
          <p:cNvPr id="6" name="Εικόνα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829300" y="3911537"/>
            <a:ext cx="2857500" cy="2790825"/>
          </a:xfrm>
          <a:prstGeom prst="rect">
            <a:avLst/>
          </a:prstGeom>
        </p:spPr>
      </p:pic>
    </p:spTree>
    <p:extLst>
      <p:ext uri="{BB962C8B-B14F-4D97-AF65-F5344CB8AC3E}">
        <p14:creationId xmlns:p14="http://schemas.microsoft.com/office/powerpoint/2010/main" xmlns="" val="3142998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Ηλεκτρονικά Στοιχεία Ανεμογεννήτριας</a:t>
            </a:r>
          </a:p>
        </p:txBody>
      </p:sp>
      <p:sp>
        <p:nvSpPr>
          <p:cNvPr id="3" name="Content Placeholder 2"/>
          <p:cNvSpPr>
            <a:spLocks noGrp="1"/>
          </p:cNvSpPr>
          <p:nvPr>
            <p:ph idx="1"/>
          </p:nvPr>
        </p:nvSpPr>
        <p:spPr/>
        <p:txBody>
          <a:bodyPr>
            <a:normAutofit/>
          </a:bodyPr>
          <a:lstStyle/>
          <a:p>
            <a:pPr marL="0" indent="0" algn="ctr">
              <a:buNone/>
            </a:pPr>
            <a:r>
              <a:rPr lang="el-GR" b="1" dirty="0" smtClean="0"/>
              <a:t> </a:t>
            </a:r>
            <a:r>
              <a:rPr lang="el-GR" b="1" dirty="0"/>
              <a:t>Θυρίστορ</a:t>
            </a:r>
            <a:endParaRPr lang="el-GR" dirty="0"/>
          </a:p>
          <a:p>
            <a:pPr marL="0" indent="0">
              <a:buNone/>
            </a:pPr>
            <a:r>
              <a:rPr lang="el-GR" dirty="0"/>
              <a:t>Το </a:t>
            </a:r>
            <a:r>
              <a:rPr lang="el-GR" dirty="0" smtClean="0"/>
              <a:t>θυρίστορ αποτελείται από 3 ακίδες, την άνοδο, την κάθοδο και την πύλη.Είναι το πιο κοινό στοιχείο των ηλεκτρονικών ισχύος και το χρησιμοποιούμε για τον έλεγχο της ροής του ρεύματος.</a:t>
            </a: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000628" y="4429132"/>
            <a:ext cx="2500330" cy="1857388"/>
          </a:xfrm>
          <a:prstGeom prst="rect">
            <a:avLst/>
          </a:prstGeom>
        </p:spPr>
      </p:pic>
      <p:pic>
        <p:nvPicPr>
          <p:cNvPr id="5" name="Εικόνα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71670" y="4286256"/>
            <a:ext cx="2250009" cy="2012235"/>
          </a:xfrm>
          <a:prstGeom prst="rect">
            <a:avLst/>
          </a:prstGeom>
        </p:spPr>
      </p:pic>
    </p:spTree>
    <p:extLst>
      <p:ext uri="{BB962C8B-B14F-4D97-AF65-F5344CB8AC3E}">
        <p14:creationId xmlns:p14="http://schemas.microsoft.com/office/powerpoint/2010/main" xmlns="" val="3955321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Ηλεκτρονικά Στοιχεία Ανεμογεννήτριας</a:t>
            </a:r>
          </a:p>
        </p:txBody>
      </p:sp>
      <p:sp>
        <p:nvSpPr>
          <p:cNvPr id="3" name="Content Placeholder 2"/>
          <p:cNvSpPr>
            <a:spLocks noGrp="1"/>
          </p:cNvSpPr>
          <p:nvPr>
            <p:ph idx="1"/>
          </p:nvPr>
        </p:nvSpPr>
        <p:spPr>
          <a:xfrm>
            <a:off x="457200" y="1600200"/>
            <a:ext cx="5554960" cy="4525963"/>
          </a:xfrm>
        </p:spPr>
        <p:txBody>
          <a:bodyPr>
            <a:normAutofit/>
          </a:bodyPr>
          <a:lstStyle/>
          <a:p>
            <a:pPr marL="0" indent="0" algn="ctr">
              <a:buNone/>
            </a:pPr>
            <a:r>
              <a:rPr lang="el-GR" b="1" dirty="0" smtClean="0"/>
              <a:t>Τραν</a:t>
            </a:r>
            <a:r>
              <a:rPr lang="el-GR" b="1" dirty="0"/>
              <a:t>ζ</a:t>
            </a:r>
            <a:r>
              <a:rPr lang="el-GR" b="1" dirty="0" smtClean="0"/>
              <a:t>ίστορ</a:t>
            </a:r>
            <a:endParaRPr lang="el-GR" dirty="0"/>
          </a:p>
          <a:p>
            <a:pPr marL="0" indent="0">
              <a:buNone/>
            </a:pPr>
            <a:r>
              <a:rPr lang="el-GR" dirty="0"/>
              <a:t>Το τρανζίστορ </a:t>
            </a:r>
            <a:r>
              <a:rPr lang="el-GR" dirty="0" smtClean="0"/>
              <a:t>αποτελείται επίσης όπως και το θυρίστορ από 3 ακίδες, τη βάση, το δέκτη και τον εκπομπό. Χρησιμοποιείται, είτε για ενίσχυση είτε σαν διακόπτης.</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62675" y="1613544"/>
            <a:ext cx="2590800" cy="2247900"/>
          </a:xfrm>
          <a:prstGeom prst="rect">
            <a:avLst/>
          </a:prstGeom>
        </p:spPr>
      </p:pic>
      <p:pic>
        <p:nvPicPr>
          <p:cNvPr id="5" name="Εικόνα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9268" y="4014631"/>
            <a:ext cx="2437532" cy="1904567"/>
          </a:xfrm>
          <a:prstGeom prst="rect">
            <a:avLst/>
          </a:prstGeom>
        </p:spPr>
      </p:pic>
    </p:spTree>
    <p:extLst>
      <p:ext uri="{BB962C8B-B14F-4D97-AF65-F5344CB8AC3E}">
        <p14:creationId xmlns:p14="http://schemas.microsoft.com/office/powerpoint/2010/main" xmlns="" val="2709093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Ηλεκτρονικά Στοιχεία Ανεμογεννήτριας</a:t>
            </a:r>
          </a:p>
        </p:txBody>
      </p:sp>
      <p:sp>
        <p:nvSpPr>
          <p:cNvPr id="3" name="Content Placeholder 2"/>
          <p:cNvSpPr>
            <a:spLocks noGrp="1"/>
          </p:cNvSpPr>
          <p:nvPr>
            <p:ph idx="1"/>
          </p:nvPr>
        </p:nvSpPr>
        <p:spPr/>
        <p:txBody>
          <a:bodyPr/>
          <a:lstStyle/>
          <a:p>
            <a:pPr marL="0" indent="0" algn="ctr">
              <a:buNone/>
            </a:pPr>
            <a:r>
              <a:rPr lang="el-GR" b="1" dirty="0" smtClean="0"/>
              <a:t>Ανορθωτές</a:t>
            </a:r>
          </a:p>
          <a:p>
            <a:pPr marL="0" indent="0">
              <a:buNone/>
            </a:pPr>
            <a:r>
              <a:rPr lang="el-GR" dirty="0" smtClean="0"/>
              <a:t>Οι </a:t>
            </a:r>
            <a:r>
              <a:rPr lang="el-GR" dirty="0"/>
              <a:t>ανορθωτές χρησιμοποιούνται για να μετατρέψουν την εναλλασσόμενη τάση σε συνεχή. </a:t>
            </a:r>
          </a:p>
        </p:txBody>
      </p:sp>
      <p:pic>
        <p:nvPicPr>
          <p:cNvPr id="5" name="Εικόνα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1560" y="3933056"/>
            <a:ext cx="4608512" cy="2745739"/>
          </a:xfrm>
          <a:prstGeom prst="rect">
            <a:avLst/>
          </a:prstGeom>
        </p:spPr>
      </p:pic>
      <p:pic>
        <p:nvPicPr>
          <p:cNvPr id="6" name="Εικόνα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13483" y="3933056"/>
            <a:ext cx="2958434" cy="2780928"/>
          </a:xfrm>
          <a:prstGeom prst="rect">
            <a:avLst/>
          </a:prstGeom>
        </p:spPr>
      </p:pic>
    </p:spTree>
    <p:extLst>
      <p:ext uri="{BB962C8B-B14F-4D97-AF65-F5344CB8AC3E}">
        <p14:creationId xmlns:p14="http://schemas.microsoft.com/office/powerpoint/2010/main" xmlns="" val="3166497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Ηλεκτρονικά Στοιχεία Ανεμογεννήτριας</a:t>
            </a:r>
          </a:p>
        </p:txBody>
      </p:sp>
      <p:sp>
        <p:nvSpPr>
          <p:cNvPr id="3" name="Content Placeholder 2"/>
          <p:cNvSpPr>
            <a:spLocks noGrp="1"/>
          </p:cNvSpPr>
          <p:nvPr>
            <p:ph idx="1"/>
          </p:nvPr>
        </p:nvSpPr>
        <p:spPr/>
        <p:txBody>
          <a:bodyPr/>
          <a:lstStyle/>
          <a:p>
            <a:pPr algn="ctr">
              <a:buNone/>
            </a:pPr>
            <a:r>
              <a:rPr lang="el-GR" b="1" dirty="0" smtClean="0"/>
              <a:t>Αντιστροφείς </a:t>
            </a:r>
            <a:r>
              <a:rPr lang="el-GR" b="1" dirty="0"/>
              <a:t>(</a:t>
            </a:r>
            <a:r>
              <a:rPr lang="en-US" b="1" dirty="0" smtClean="0"/>
              <a:t>inverter)</a:t>
            </a:r>
            <a:endParaRPr lang="el-GR" b="1" dirty="0" smtClean="0"/>
          </a:p>
          <a:p>
            <a:pPr algn="just">
              <a:buNone/>
            </a:pPr>
            <a:r>
              <a:rPr lang="el-GR" dirty="0" smtClean="0"/>
              <a:t>Οι αντιστροφείς (</a:t>
            </a:r>
            <a:r>
              <a:rPr lang="en-US" dirty="0" smtClean="0"/>
              <a:t>inverter) </a:t>
            </a:r>
            <a:r>
              <a:rPr lang="el-GR" dirty="0" smtClean="0"/>
              <a:t>είναι μια ηλεκτρονική διάταξη που μετατρέπει τη συνεχή τάση σε εναλλασσόμενη.</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357290" y="3786190"/>
            <a:ext cx="5802106" cy="2857520"/>
          </a:xfrm>
          <a:prstGeom prst="rect">
            <a:avLst/>
          </a:prstGeom>
        </p:spPr>
      </p:pic>
    </p:spTree>
    <p:extLst>
      <p:ext uri="{BB962C8B-B14F-4D97-AF65-F5344CB8AC3E}">
        <p14:creationId xmlns:p14="http://schemas.microsoft.com/office/powerpoint/2010/main" xmlns="" val="5343275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084982"/>
          </a:xfrm>
        </p:spPr>
        <p:txBody>
          <a:bodyPr>
            <a:normAutofit fontScale="90000"/>
          </a:bodyPr>
          <a:lstStyle/>
          <a:p>
            <a:r>
              <a:rPr lang="el-GR" dirty="0"/>
              <a:t>Ανάλυση Αποτελεσμάτων της Προσομοίωσης μιας </a:t>
            </a:r>
            <a:r>
              <a:rPr lang="el-GR" dirty="0" smtClean="0"/>
              <a:t>Ανεμογεννήτριας</a:t>
            </a:r>
            <a:endParaRPr lang="el-GR"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28662" y="2571744"/>
            <a:ext cx="7259366" cy="41709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428596" y="1785926"/>
            <a:ext cx="7786742" cy="584775"/>
          </a:xfrm>
          <a:prstGeom prst="rect">
            <a:avLst/>
          </a:prstGeom>
          <a:noFill/>
        </p:spPr>
        <p:txBody>
          <a:bodyPr wrap="square" rtlCol="0">
            <a:spAutoFit/>
          </a:bodyPr>
          <a:lstStyle/>
          <a:p>
            <a:pPr algn="ctr"/>
            <a:r>
              <a:rPr lang="el-GR" sz="3200" dirty="0" smtClean="0"/>
              <a:t>Το κύκλωμα του Ανορθωτή</a:t>
            </a:r>
            <a:endParaRPr lang="el-GR" sz="3200" dirty="0"/>
          </a:p>
        </p:txBody>
      </p:sp>
    </p:spTree>
    <p:extLst>
      <p:ext uri="{BB962C8B-B14F-4D97-AF65-F5344CB8AC3E}">
        <p14:creationId xmlns:p14="http://schemas.microsoft.com/office/powerpoint/2010/main" xmlns="" val="4090240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357158" y="2428868"/>
            <a:ext cx="3978214" cy="39322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714876" y="2428868"/>
            <a:ext cx="4150146" cy="3938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214282" y="1857364"/>
            <a:ext cx="4214842" cy="369332"/>
          </a:xfrm>
          <a:prstGeom prst="rect">
            <a:avLst/>
          </a:prstGeom>
          <a:noFill/>
        </p:spPr>
        <p:txBody>
          <a:bodyPr wrap="square" rtlCol="0">
            <a:spAutoFit/>
          </a:bodyPr>
          <a:lstStyle/>
          <a:p>
            <a:r>
              <a:rPr lang="el-GR" dirty="0" smtClean="0"/>
              <a:t>(</a:t>
            </a:r>
            <a:r>
              <a:rPr lang="en-US" dirty="0" err="1" smtClean="0"/>
              <a:t>xsc</a:t>
            </a:r>
            <a:r>
              <a:rPr lang="el-GR" dirty="0" smtClean="0"/>
              <a:t>1):</a:t>
            </a:r>
            <a:r>
              <a:rPr lang="en-US" dirty="0" smtClean="0"/>
              <a:t> H</a:t>
            </a:r>
            <a:r>
              <a:rPr lang="el-GR" dirty="0" smtClean="0"/>
              <a:t> τάση εισόδου-εξόδου της</a:t>
            </a:r>
            <a:r>
              <a:rPr lang="en-US" dirty="0" smtClean="0"/>
              <a:t> </a:t>
            </a:r>
            <a:r>
              <a:rPr lang="el-GR" dirty="0" smtClean="0"/>
              <a:t>πηγής</a:t>
            </a:r>
            <a:endParaRPr lang="el-GR" dirty="0"/>
          </a:p>
        </p:txBody>
      </p:sp>
      <p:sp>
        <p:nvSpPr>
          <p:cNvPr id="10" name="TextBox 9"/>
          <p:cNvSpPr txBox="1"/>
          <p:nvPr/>
        </p:nvSpPr>
        <p:spPr>
          <a:xfrm>
            <a:off x="4714876" y="1571612"/>
            <a:ext cx="4000528" cy="923330"/>
          </a:xfrm>
          <a:prstGeom prst="rect">
            <a:avLst/>
          </a:prstGeom>
          <a:noFill/>
        </p:spPr>
        <p:txBody>
          <a:bodyPr wrap="square" rtlCol="0">
            <a:spAutoFit/>
          </a:bodyPr>
          <a:lstStyle/>
          <a:p>
            <a:endParaRPr lang="el-GR" dirty="0" smtClean="0"/>
          </a:p>
          <a:p>
            <a:r>
              <a:rPr lang="el-GR" dirty="0" smtClean="0"/>
              <a:t>(</a:t>
            </a:r>
            <a:r>
              <a:rPr lang="en-US" dirty="0" err="1" smtClean="0"/>
              <a:t>xsc</a:t>
            </a:r>
            <a:r>
              <a:rPr lang="el-GR" dirty="0" smtClean="0"/>
              <a:t>2):  Οι παλμοί στις διόδους 1 και 4.</a:t>
            </a:r>
          </a:p>
          <a:p>
            <a:endParaRPr lang="el-GR" dirty="0"/>
          </a:p>
        </p:txBody>
      </p:sp>
    </p:spTree>
    <p:extLst>
      <p:ext uri="{BB962C8B-B14F-4D97-AF65-F5344CB8AC3E}">
        <p14:creationId xmlns:p14="http://schemas.microsoft.com/office/powerpoint/2010/main" xmlns="" val="33129463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500034" y="2571744"/>
            <a:ext cx="3960440" cy="39627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714876" y="2571744"/>
            <a:ext cx="4212629" cy="3968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500034" y="1643050"/>
            <a:ext cx="3643338" cy="923330"/>
          </a:xfrm>
          <a:prstGeom prst="rect">
            <a:avLst/>
          </a:prstGeom>
          <a:noFill/>
        </p:spPr>
        <p:txBody>
          <a:bodyPr wrap="square" rtlCol="0">
            <a:spAutoFit/>
          </a:bodyPr>
          <a:lstStyle/>
          <a:p>
            <a:pPr algn="ctr"/>
            <a:r>
              <a:rPr lang="el-GR" dirty="0" smtClean="0"/>
              <a:t>(</a:t>
            </a:r>
            <a:r>
              <a:rPr lang="en-US" dirty="0" err="1" smtClean="0"/>
              <a:t>xsc</a:t>
            </a:r>
            <a:r>
              <a:rPr lang="el-GR" dirty="0" smtClean="0"/>
              <a:t>3): Μετατροπή της εναλλασσόμενης τάσης σε συνεχή.</a:t>
            </a:r>
          </a:p>
          <a:p>
            <a:endParaRPr lang="el-GR" dirty="0"/>
          </a:p>
        </p:txBody>
      </p:sp>
      <p:sp>
        <p:nvSpPr>
          <p:cNvPr id="7" name="TextBox 6"/>
          <p:cNvSpPr txBox="1"/>
          <p:nvPr/>
        </p:nvSpPr>
        <p:spPr>
          <a:xfrm>
            <a:off x="4714876" y="1785926"/>
            <a:ext cx="4071966" cy="646331"/>
          </a:xfrm>
          <a:prstGeom prst="rect">
            <a:avLst/>
          </a:prstGeom>
          <a:noFill/>
        </p:spPr>
        <p:txBody>
          <a:bodyPr wrap="square" rtlCol="0">
            <a:spAutoFit/>
          </a:bodyPr>
          <a:lstStyle/>
          <a:p>
            <a:pPr algn="ctr"/>
            <a:r>
              <a:rPr lang="el-GR" dirty="0" smtClean="0"/>
              <a:t>(</a:t>
            </a:r>
            <a:r>
              <a:rPr lang="en-US" dirty="0" err="1" smtClean="0"/>
              <a:t>xsc</a:t>
            </a:r>
            <a:r>
              <a:rPr lang="el-GR" dirty="0" smtClean="0"/>
              <a:t>4): Το εναλλασσόμενο ρεύμα εισόδου της πηγής.</a:t>
            </a:r>
            <a:endParaRPr lang="el-GR" dirty="0"/>
          </a:p>
        </p:txBody>
      </p:sp>
    </p:spTree>
    <p:extLst>
      <p:ext uri="{BB962C8B-B14F-4D97-AF65-F5344CB8AC3E}">
        <p14:creationId xmlns:p14="http://schemas.microsoft.com/office/powerpoint/2010/main" xmlns="" val="39731544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785918" y="2214554"/>
            <a:ext cx="5356037" cy="43260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500166" y="1571612"/>
            <a:ext cx="5715040" cy="646331"/>
          </a:xfrm>
          <a:prstGeom prst="rect">
            <a:avLst/>
          </a:prstGeom>
          <a:noFill/>
        </p:spPr>
        <p:txBody>
          <a:bodyPr wrap="square" rtlCol="0">
            <a:spAutoFit/>
          </a:bodyPr>
          <a:lstStyle/>
          <a:p>
            <a:pPr algn="ctr"/>
            <a:r>
              <a:rPr lang="el-GR" dirty="0" smtClean="0"/>
              <a:t>(</a:t>
            </a:r>
            <a:r>
              <a:rPr lang="en-US" dirty="0" err="1" smtClean="0"/>
              <a:t>xsc</a:t>
            </a:r>
            <a:r>
              <a:rPr lang="el-GR" dirty="0" smtClean="0"/>
              <a:t>5): Η τάση και το συνεχές ρεύμα εξόδου.</a:t>
            </a:r>
          </a:p>
          <a:p>
            <a:endParaRPr lang="el-GR" dirty="0"/>
          </a:p>
        </p:txBody>
      </p:sp>
    </p:spTree>
    <p:extLst>
      <p:ext uri="{BB962C8B-B14F-4D97-AF65-F5344CB8AC3E}">
        <p14:creationId xmlns:p14="http://schemas.microsoft.com/office/powerpoint/2010/main" xmlns="" val="3752981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Το περίγραμμα της παρουσίασης</a:t>
            </a:r>
            <a:endParaRPr lang="el-GR" dirty="0"/>
          </a:p>
        </p:txBody>
      </p:sp>
      <p:sp>
        <p:nvSpPr>
          <p:cNvPr id="3" name="Content Placeholder 2"/>
          <p:cNvSpPr>
            <a:spLocks noGrp="1"/>
          </p:cNvSpPr>
          <p:nvPr>
            <p:ph idx="1"/>
          </p:nvPr>
        </p:nvSpPr>
        <p:spPr/>
        <p:txBody>
          <a:bodyPr>
            <a:normAutofit lnSpcReduction="10000"/>
          </a:bodyPr>
          <a:lstStyle/>
          <a:p>
            <a:r>
              <a:rPr lang="el-GR" dirty="0" smtClean="0"/>
              <a:t>Τύποι ΑΠΕ</a:t>
            </a:r>
          </a:p>
          <a:p>
            <a:r>
              <a:rPr lang="el-GR" dirty="0" smtClean="0"/>
              <a:t>Αιολική Ενέργεια</a:t>
            </a:r>
            <a:endParaRPr lang="en-US" dirty="0" smtClean="0"/>
          </a:p>
          <a:p>
            <a:r>
              <a:rPr lang="el-GR" dirty="0" smtClean="0"/>
              <a:t>Αιολικά Πάρκα</a:t>
            </a:r>
          </a:p>
          <a:p>
            <a:r>
              <a:rPr lang="el-GR" dirty="0" smtClean="0"/>
              <a:t>Μέρη Ανεμογεννήτριας</a:t>
            </a:r>
          </a:p>
          <a:p>
            <a:r>
              <a:rPr lang="el-GR" dirty="0" smtClean="0"/>
              <a:t>Ηλεκτρονικά Στοιχεία Ανεμογεννήτριας</a:t>
            </a:r>
          </a:p>
          <a:p>
            <a:r>
              <a:rPr lang="el-GR" dirty="0" smtClean="0"/>
              <a:t>Σύγχρονες και Επαγωγικές Γεννήτριες</a:t>
            </a:r>
          </a:p>
          <a:p>
            <a:r>
              <a:rPr lang="el-GR" dirty="0" smtClean="0"/>
              <a:t>Ανάλυση Αποτελεσμάτων της Προσομοίωσης μιας Ανεμογεννήτριας</a:t>
            </a:r>
          </a:p>
        </p:txBody>
      </p:sp>
    </p:spTree>
    <p:extLst>
      <p:ext uri="{BB962C8B-B14F-4D97-AF65-F5344CB8AC3E}">
        <p14:creationId xmlns:p14="http://schemas.microsoft.com/office/powerpoint/2010/main" xmlns="" val="84818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71538" y="2285992"/>
            <a:ext cx="6856227" cy="43039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285852" y="1500174"/>
            <a:ext cx="6215106" cy="584775"/>
          </a:xfrm>
          <a:prstGeom prst="rect">
            <a:avLst/>
          </a:prstGeom>
          <a:noFill/>
        </p:spPr>
        <p:txBody>
          <a:bodyPr wrap="square" rtlCol="0">
            <a:spAutoFit/>
          </a:bodyPr>
          <a:lstStyle/>
          <a:p>
            <a:pPr algn="ctr"/>
            <a:r>
              <a:rPr lang="el-GR" sz="3200" dirty="0" smtClean="0"/>
              <a:t>Το κύκλωμα του αντιστροφέα</a:t>
            </a:r>
            <a:endParaRPr lang="el-GR" sz="3200" dirty="0"/>
          </a:p>
        </p:txBody>
      </p:sp>
    </p:spTree>
    <p:extLst>
      <p:ext uri="{BB962C8B-B14F-4D97-AF65-F5344CB8AC3E}">
        <p14:creationId xmlns:p14="http://schemas.microsoft.com/office/powerpoint/2010/main" xmlns="" val="2545266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85720" y="2214554"/>
            <a:ext cx="4248472" cy="4237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43438" y="2214554"/>
            <a:ext cx="4231679" cy="4213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214282" y="1500174"/>
            <a:ext cx="4143404" cy="646331"/>
          </a:xfrm>
          <a:prstGeom prst="rect">
            <a:avLst/>
          </a:prstGeom>
          <a:noFill/>
        </p:spPr>
        <p:txBody>
          <a:bodyPr wrap="square" rtlCol="0">
            <a:spAutoFit/>
          </a:bodyPr>
          <a:lstStyle/>
          <a:p>
            <a:pPr algn="ctr"/>
            <a:r>
              <a:rPr lang="el-GR" dirty="0" smtClean="0"/>
              <a:t>(</a:t>
            </a:r>
            <a:r>
              <a:rPr lang="en-US" dirty="0" smtClean="0"/>
              <a:t>xsc2)</a:t>
            </a:r>
            <a:r>
              <a:rPr lang="el-GR" dirty="0" smtClean="0"/>
              <a:t>: Η συνεχής τάση στην είσοδου του αντιστροφέα</a:t>
            </a:r>
            <a:endParaRPr lang="el-GR" dirty="0"/>
          </a:p>
        </p:txBody>
      </p:sp>
      <p:sp>
        <p:nvSpPr>
          <p:cNvPr id="7" name="TextBox 6"/>
          <p:cNvSpPr txBox="1"/>
          <p:nvPr/>
        </p:nvSpPr>
        <p:spPr>
          <a:xfrm>
            <a:off x="4643438" y="1500174"/>
            <a:ext cx="4143404" cy="646331"/>
          </a:xfrm>
          <a:prstGeom prst="rect">
            <a:avLst/>
          </a:prstGeom>
          <a:noFill/>
        </p:spPr>
        <p:txBody>
          <a:bodyPr wrap="square" rtlCol="0">
            <a:spAutoFit/>
          </a:bodyPr>
          <a:lstStyle/>
          <a:p>
            <a:pPr algn="ctr"/>
            <a:r>
              <a:rPr lang="el-GR" dirty="0" smtClean="0"/>
              <a:t>(</a:t>
            </a:r>
            <a:r>
              <a:rPr lang="en-US" dirty="0" smtClean="0"/>
              <a:t>xsc3)</a:t>
            </a:r>
            <a:r>
              <a:rPr lang="el-GR" dirty="0" smtClean="0"/>
              <a:t>: Η τάση στα άκρα του τρανζίστορ (παλμός)</a:t>
            </a:r>
            <a:endParaRPr lang="el-GR" dirty="0"/>
          </a:p>
        </p:txBody>
      </p:sp>
    </p:spTree>
    <p:extLst>
      <p:ext uri="{BB962C8B-B14F-4D97-AF65-F5344CB8AC3E}">
        <p14:creationId xmlns:p14="http://schemas.microsoft.com/office/powerpoint/2010/main" xmlns="" val="3313957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500166" y="2000240"/>
            <a:ext cx="5832693"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571604" y="1500174"/>
            <a:ext cx="5643602" cy="369332"/>
          </a:xfrm>
          <a:prstGeom prst="rect">
            <a:avLst/>
          </a:prstGeom>
          <a:noFill/>
        </p:spPr>
        <p:txBody>
          <a:bodyPr wrap="square" rtlCol="0">
            <a:spAutoFit/>
          </a:bodyPr>
          <a:lstStyle/>
          <a:p>
            <a:pPr algn="ctr"/>
            <a:r>
              <a:rPr lang="el-GR" dirty="0" smtClean="0"/>
              <a:t>Τα χαρακτηριστικά της αντοχής του τρανζίστορ </a:t>
            </a:r>
            <a:endParaRPr lang="el-GR" dirty="0"/>
          </a:p>
        </p:txBody>
      </p:sp>
    </p:spTree>
    <p:extLst>
      <p:ext uri="{BB962C8B-B14F-4D97-AF65-F5344CB8AC3E}">
        <p14:creationId xmlns:p14="http://schemas.microsoft.com/office/powerpoint/2010/main" xmlns="" val="29126025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571604" y="2214554"/>
            <a:ext cx="5857916" cy="42005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643042" y="1428736"/>
            <a:ext cx="5786478" cy="646331"/>
          </a:xfrm>
          <a:prstGeom prst="rect">
            <a:avLst/>
          </a:prstGeom>
          <a:noFill/>
        </p:spPr>
        <p:txBody>
          <a:bodyPr wrap="square" rtlCol="0">
            <a:spAutoFit/>
          </a:bodyPr>
          <a:lstStyle/>
          <a:p>
            <a:pPr algn="ctr"/>
            <a:r>
              <a:rPr lang="en-US" dirty="0" smtClean="0"/>
              <a:t>(xsc4)</a:t>
            </a:r>
            <a:r>
              <a:rPr lang="el-GR" dirty="0" smtClean="0"/>
              <a:t>: Πολική τάση μεταξύ </a:t>
            </a:r>
            <a:r>
              <a:rPr lang="en-US" dirty="0" smtClean="0"/>
              <a:t>L1 </a:t>
            </a:r>
            <a:r>
              <a:rPr lang="el-GR" dirty="0" smtClean="0"/>
              <a:t>και </a:t>
            </a:r>
            <a:r>
              <a:rPr lang="en-US" dirty="0" smtClean="0"/>
              <a:t>L2,</a:t>
            </a:r>
            <a:r>
              <a:rPr lang="el-GR" dirty="0" smtClean="0"/>
              <a:t> </a:t>
            </a:r>
          </a:p>
          <a:p>
            <a:pPr algn="ctr"/>
            <a:r>
              <a:rPr lang="el-GR" dirty="0" smtClean="0"/>
              <a:t>καθαρό ημίτονο εξόδου</a:t>
            </a:r>
            <a:endParaRPr lang="el-GR" dirty="0"/>
          </a:p>
        </p:txBody>
      </p:sp>
    </p:spTree>
    <p:extLst>
      <p:ext uri="{BB962C8B-B14F-4D97-AF65-F5344CB8AC3E}">
        <p14:creationId xmlns:p14="http://schemas.microsoft.com/office/powerpoint/2010/main" xmlns="" val="41021009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Ανάλυση Αποτελεσμάτων της Προσομοίωσης μιας Ανεμογεννήτριας</a:t>
            </a:r>
            <a:br>
              <a:rPr lang="el-GR" dirty="0"/>
            </a:br>
            <a:endParaRPr lang="el-GR"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785786" y="2714620"/>
            <a:ext cx="7343643" cy="34638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71472" y="2000240"/>
            <a:ext cx="7286676" cy="369332"/>
          </a:xfrm>
          <a:prstGeom prst="rect">
            <a:avLst/>
          </a:prstGeom>
          <a:noFill/>
        </p:spPr>
        <p:txBody>
          <a:bodyPr wrap="square" rtlCol="0">
            <a:spAutoFit/>
          </a:bodyPr>
          <a:lstStyle/>
          <a:p>
            <a:pPr algn="ctr"/>
            <a:r>
              <a:rPr lang="el-GR" dirty="0" smtClean="0"/>
              <a:t>(</a:t>
            </a:r>
            <a:r>
              <a:rPr lang="en-US" dirty="0" smtClean="0"/>
              <a:t>xsc1)</a:t>
            </a:r>
            <a:r>
              <a:rPr lang="el-GR" dirty="0" smtClean="0"/>
              <a:t>: Οι 3 φάσεις του συστήματός μας</a:t>
            </a:r>
            <a:endParaRPr lang="el-GR" dirty="0"/>
          </a:p>
        </p:txBody>
      </p:sp>
    </p:spTree>
    <p:extLst>
      <p:ext uri="{BB962C8B-B14F-4D97-AF65-F5344CB8AC3E}">
        <p14:creationId xmlns:p14="http://schemas.microsoft.com/office/powerpoint/2010/main" xmlns="" val="18769458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Συμπεράσματα</a:t>
            </a:r>
            <a:endParaRPr lang="el-GR" dirty="0"/>
          </a:p>
        </p:txBody>
      </p:sp>
      <p:sp>
        <p:nvSpPr>
          <p:cNvPr id="3" name="Content Placeholder 2"/>
          <p:cNvSpPr>
            <a:spLocks noGrp="1"/>
          </p:cNvSpPr>
          <p:nvPr>
            <p:ph idx="1"/>
          </p:nvPr>
        </p:nvSpPr>
        <p:spPr/>
        <p:txBody>
          <a:bodyPr>
            <a:normAutofit fontScale="62500" lnSpcReduction="20000"/>
          </a:bodyPr>
          <a:lstStyle/>
          <a:p>
            <a:r>
              <a:rPr lang="el-GR" dirty="0"/>
              <a:t>Σε αυτή την </a:t>
            </a:r>
            <a:r>
              <a:rPr lang="el-GR" dirty="0" smtClean="0"/>
              <a:t>διπλωματική</a:t>
            </a:r>
            <a:r>
              <a:rPr lang="el-GR" dirty="0" smtClean="0"/>
              <a:t> </a:t>
            </a:r>
            <a:r>
              <a:rPr lang="el-GR" dirty="0"/>
              <a:t>εργασία παρουσιάσαμε τα πλεονεκτήματα που έχουν οι ΑΠΕ και συγκεκριμένα η αιολική ενέργεια</a:t>
            </a:r>
            <a:r>
              <a:rPr lang="el-GR" dirty="0" smtClean="0"/>
              <a:t>.</a:t>
            </a:r>
          </a:p>
          <a:p>
            <a:r>
              <a:rPr lang="el-GR" dirty="0" smtClean="0"/>
              <a:t>Επίσης</a:t>
            </a:r>
            <a:r>
              <a:rPr lang="el-GR" dirty="0"/>
              <a:t>, παρουσιάσαμε τα μέρη καθώς και τα ηλεκτρονικά στοιχεία που αποτελούν μια ανεμογεννήτρια με σκοπό να κατανοήσουμε καλύτερα την αρχή λειτουργίας της. </a:t>
            </a:r>
            <a:endParaRPr lang="el-GR" dirty="0" smtClean="0"/>
          </a:p>
          <a:p>
            <a:r>
              <a:rPr lang="el-GR" dirty="0" smtClean="0"/>
              <a:t>Επιπλέον</a:t>
            </a:r>
            <a:r>
              <a:rPr lang="el-GR" dirty="0"/>
              <a:t>, αναφερθήκαμε στις επαγωγικές και σύγχρονες γεννήτριες, αναλύσαμε τα πλεονεκτήματα και τα μειονεκτήματα της καθεμιάς καθώς και το πώς λειτουργούν. </a:t>
            </a:r>
            <a:endParaRPr lang="el-GR" dirty="0" smtClean="0"/>
          </a:p>
          <a:p>
            <a:r>
              <a:rPr lang="el-GR" dirty="0" smtClean="0"/>
              <a:t>Τέλος</a:t>
            </a:r>
            <a:r>
              <a:rPr lang="el-GR" dirty="0"/>
              <a:t>, έγινε η προσομοίωση μιας ανεμογεννήτριας στο πρόγραμμα του </a:t>
            </a:r>
            <a:r>
              <a:rPr lang="en-US" dirty="0" err="1"/>
              <a:t>Multisim</a:t>
            </a:r>
            <a:r>
              <a:rPr lang="el-GR" dirty="0"/>
              <a:t>, όπου δείξαμε την αρχή λειτουργίας της ανεμογεννήτριας αυτή τη φορά με πραγματικά νούμερα και είδαμε πως μετατρέπουμε την εναλλασσόμενη τάση σε συνεχή και αντίστροφα με διάφορα ηλεκτρονικά στοιχεία όπως οι ανορθωτές και οι </a:t>
            </a:r>
            <a:r>
              <a:rPr lang="en-US" dirty="0" smtClean="0"/>
              <a:t>inverter</a:t>
            </a:r>
            <a:r>
              <a:rPr lang="el-GR" dirty="0" smtClean="0"/>
              <a:t>, διότι </a:t>
            </a:r>
            <a:r>
              <a:rPr lang="el-GR" dirty="0"/>
              <a:t>η ταχύτητα του αέρα δεν είναι σταθερή το </a:t>
            </a:r>
            <a:r>
              <a:rPr lang="el-GR" dirty="0" smtClean="0"/>
              <a:t>οποίο </a:t>
            </a:r>
            <a:r>
              <a:rPr lang="el-GR" dirty="0"/>
              <a:t>έχει ως αποτέλεσμα την αυξομοίωση του ημιτόνου. Αυτός είναι και ο λόγος που φτιάξαμε το κύκλωμα της ανεμογεννήτριας  με σκοπό να πετύχουμε τις τιμές μας στα επιθυμιτά επίπεδα συγκεκριμένων προδιαγραφών(240V, 50 Hz).</a:t>
            </a:r>
          </a:p>
          <a:p>
            <a:endParaRPr lang="el-GR" dirty="0"/>
          </a:p>
        </p:txBody>
      </p:sp>
    </p:spTree>
    <p:extLst>
      <p:ext uri="{BB962C8B-B14F-4D97-AF65-F5344CB8AC3E}">
        <p14:creationId xmlns:p14="http://schemas.microsoft.com/office/powerpoint/2010/main" xmlns="" val="19473422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3" name="Content Placeholder 2"/>
          <p:cNvSpPr>
            <a:spLocks noGrp="1"/>
          </p:cNvSpPr>
          <p:nvPr>
            <p:ph idx="1"/>
          </p:nvPr>
        </p:nvSpPr>
        <p:spPr/>
        <p:txBody>
          <a:bodyPr/>
          <a:lstStyle/>
          <a:p>
            <a:pPr marL="0" indent="0" algn="ctr">
              <a:buNone/>
            </a:pPr>
            <a:endParaRPr lang="el-GR" dirty="0" smtClean="0"/>
          </a:p>
          <a:p>
            <a:pPr marL="0" indent="0" algn="ctr">
              <a:buNone/>
            </a:pPr>
            <a:endParaRPr lang="el-GR" dirty="0"/>
          </a:p>
          <a:p>
            <a:pPr marL="0" indent="0" algn="ctr">
              <a:buNone/>
            </a:pPr>
            <a:endParaRPr lang="el-GR" dirty="0" smtClean="0"/>
          </a:p>
          <a:p>
            <a:pPr marL="0" indent="0" algn="ctr">
              <a:buNone/>
            </a:pPr>
            <a:r>
              <a:rPr lang="el-GR" sz="7200" dirty="0" smtClean="0"/>
              <a:t>Ερωτήσεις;</a:t>
            </a:r>
          </a:p>
          <a:p>
            <a:pPr marL="0" indent="0" algn="ctr">
              <a:buNone/>
            </a:pPr>
            <a:endParaRPr lang="el-GR" dirty="0"/>
          </a:p>
          <a:p>
            <a:pPr marL="0" indent="0" algn="ctr">
              <a:buNone/>
            </a:pPr>
            <a:endParaRPr lang="el-GR" dirty="0" smtClean="0"/>
          </a:p>
          <a:p>
            <a:pPr marL="0" indent="0" algn="ctr">
              <a:buNone/>
            </a:pPr>
            <a:endParaRPr lang="el-GR" dirty="0"/>
          </a:p>
        </p:txBody>
      </p:sp>
    </p:spTree>
    <p:extLst>
      <p:ext uri="{BB962C8B-B14F-4D97-AF65-F5344CB8AC3E}">
        <p14:creationId xmlns:p14="http://schemas.microsoft.com/office/powerpoint/2010/main" xmlns="" val="3694586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Τύποι ΑΠΕ</a:t>
            </a:r>
            <a:endParaRPr lang="el-GR" dirty="0"/>
          </a:p>
        </p:txBody>
      </p:sp>
      <p:sp>
        <p:nvSpPr>
          <p:cNvPr id="3" name="Content Placeholder 2"/>
          <p:cNvSpPr>
            <a:spLocks noGrp="1"/>
          </p:cNvSpPr>
          <p:nvPr>
            <p:ph idx="1"/>
          </p:nvPr>
        </p:nvSpPr>
        <p:spPr/>
        <p:txBody>
          <a:bodyPr>
            <a:normAutofit lnSpcReduction="10000"/>
          </a:bodyPr>
          <a:lstStyle/>
          <a:p>
            <a:pPr marL="0" indent="0">
              <a:buNone/>
            </a:pPr>
            <a:r>
              <a:rPr lang="el-GR" dirty="0"/>
              <a:t>Οι κυριότερες μορφές ανανεώσιμων πηγών ενέργειας είναι οι εξής:  </a:t>
            </a:r>
          </a:p>
          <a:p>
            <a:pPr lvl="0"/>
            <a:r>
              <a:rPr lang="el-GR" dirty="0"/>
              <a:t>Ηλιακή Ενέργεια</a:t>
            </a:r>
          </a:p>
          <a:p>
            <a:pPr lvl="0"/>
            <a:r>
              <a:rPr lang="el-GR" dirty="0"/>
              <a:t>Αιολική Ενέργεια</a:t>
            </a:r>
          </a:p>
          <a:p>
            <a:pPr lvl="0"/>
            <a:r>
              <a:rPr lang="el-GR" dirty="0"/>
              <a:t>Υδατοπτώσεις</a:t>
            </a:r>
          </a:p>
          <a:p>
            <a:pPr lvl="0"/>
            <a:r>
              <a:rPr lang="el-GR" dirty="0"/>
              <a:t>Βιομάζα</a:t>
            </a:r>
          </a:p>
          <a:p>
            <a:pPr lvl="0"/>
            <a:r>
              <a:rPr lang="el-GR" dirty="0"/>
              <a:t>Γεωθερμική Ενέργεια</a:t>
            </a:r>
          </a:p>
          <a:p>
            <a:pPr lvl="0"/>
            <a:r>
              <a:rPr lang="el-GR" dirty="0"/>
              <a:t>Ενέργεια Ωκεανών</a:t>
            </a:r>
          </a:p>
          <a:p>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716016" y="2530908"/>
            <a:ext cx="4032448" cy="3274355"/>
          </a:xfrm>
          <a:prstGeom prst="rect">
            <a:avLst/>
          </a:prstGeom>
        </p:spPr>
      </p:pic>
    </p:spTree>
    <p:extLst>
      <p:ext uri="{BB962C8B-B14F-4D97-AF65-F5344CB8AC3E}">
        <p14:creationId xmlns:p14="http://schemas.microsoft.com/office/powerpoint/2010/main" xmlns="" val="4280802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Αιολική Ενέργεια</a:t>
            </a:r>
            <a:endParaRPr lang="el-GR" dirty="0"/>
          </a:p>
        </p:txBody>
      </p:sp>
      <p:sp>
        <p:nvSpPr>
          <p:cNvPr id="3" name="Content Placeholder 2"/>
          <p:cNvSpPr>
            <a:spLocks noGrp="1"/>
          </p:cNvSpPr>
          <p:nvPr>
            <p:ph idx="1"/>
          </p:nvPr>
        </p:nvSpPr>
        <p:spPr/>
        <p:txBody>
          <a:bodyPr>
            <a:normAutofit fontScale="92500"/>
          </a:bodyPr>
          <a:lstStyle/>
          <a:p>
            <a:pPr marL="0" indent="0">
              <a:buNone/>
            </a:pPr>
            <a:r>
              <a:rPr lang="el-GR" dirty="0"/>
              <a:t>Αιολική ενέργεια είναι μια μορφή ενέργειας, η οποία δημιουργείται από τη διαρκή κίνηση του ατμοσφαιρικού αέρα, ο οποίος περιβάλλει τη γη, εξαιτίας μιας σειράς παραμέτρων οι οποίες είναι: </a:t>
            </a:r>
          </a:p>
          <a:p>
            <a:pPr lvl="0"/>
            <a:r>
              <a:rPr lang="el-GR" dirty="0"/>
              <a:t>Η ηλιακή ακτινοβολία </a:t>
            </a:r>
          </a:p>
          <a:p>
            <a:pPr lvl="0"/>
            <a:r>
              <a:rPr lang="el-GR" dirty="0"/>
              <a:t>Η ανομοιογένεια του ανάγλυφου του εδάφους</a:t>
            </a:r>
          </a:p>
          <a:p>
            <a:pPr lvl="0"/>
            <a:r>
              <a:rPr lang="el-GR" dirty="0"/>
              <a:t>Η περιστροφική κίνηση της γης γύρω από τον άξονά της. </a:t>
            </a:r>
          </a:p>
          <a:p>
            <a:endParaRPr lang="el-GR" dirty="0"/>
          </a:p>
        </p:txBody>
      </p:sp>
    </p:spTree>
    <p:extLst>
      <p:ext uri="{BB962C8B-B14F-4D97-AF65-F5344CB8AC3E}">
        <p14:creationId xmlns:p14="http://schemas.microsoft.com/office/powerpoint/2010/main" xmlns="" val="2661667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Αιολικά Πάρκα</a:t>
            </a:r>
            <a:endParaRPr lang="el-GR" dirty="0"/>
          </a:p>
        </p:txBody>
      </p:sp>
      <p:sp>
        <p:nvSpPr>
          <p:cNvPr id="3" name="Content Placeholder 2"/>
          <p:cNvSpPr>
            <a:spLocks noGrp="1"/>
          </p:cNvSpPr>
          <p:nvPr>
            <p:ph idx="1"/>
          </p:nvPr>
        </p:nvSpPr>
        <p:spPr>
          <a:xfrm>
            <a:off x="251520" y="1417638"/>
            <a:ext cx="8712968" cy="4925144"/>
          </a:xfrm>
        </p:spPr>
        <p:txBody>
          <a:bodyPr>
            <a:noAutofit/>
          </a:bodyPr>
          <a:lstStyle/>
          <a:p>
            <a:r>
              <a:rPr lang="el-GR" sz="2400" dirty="0" smtClean="0"/>
              <a:t>Ένα </a:t>
            </a:r>
            <a:r>
              <a:rPr lang="el-GR" sz="2400" dirty="0"/>
              <a:t>αιολικό πάρκο είναι μία συστοιχία πολλών </a:t>
            </a:r>
            <a:r>
              <a:rPr lang="el-GR" sz="2400" dirty="0" smtClean="0"/>
              <a:t>ανεμογεννητριών, οι </a:t>
            </a:r>
            <a:r>
              <a:rPr lang="el-GR" sz="2400" dirty="0"/>
              <a:t>οποίες εγκαθίστανται και λειτουργούν σε μία περιοχή με </a:t>
            </a:r>
            <a:r>
              <a:rPr lang="el-GR" sz="2400" dirty="0" smtClean="0"/>
              <a:t>υψηλό αιολικό </a:t>
            </a:r>
            <a:r>
              <a:rPr lang="el-GR" sz="2400" dirty="0"/>
              <a:t>δυναμικό και διοχετεύουν το σύνολο της παραγωγής του στο ηλεκτρικό σύστημα.               </a:t>
            </a:r>
            <a:endParaRPr lang="el-GR" sz="2400" dirty="0" smtClean="0"/>
          </a:p>
          <a:p>
            <a:r>
              <a:rPr lang="el-GR" sz="2400" dirty="0" smtClean="0"/>
              <a:t>Ανάλογα </a:t>
            </a:r>
            <a:r>
              <a:rPr lang="el-GR" sz="2400" dirty="0"/>
              <a:t>με τον τόπο, όπου </a:t>
            </a:r>
            <a:r>
              <a:rPr lang="el-GR" sz="2400" dirty="0" smtClean="0"/>
              <a:t>εγκαθίστανται </a:t>
            </a:r>
            <a:r>
              <a:rPr lang="el-GR" sz="2400" dirty="0"/>
              <a:t>οι συστοιχίες των ανεμογεννητριών, τα αιολικά πάρκα διακρίνονται </a:t>
            </a:r>
            <a:r>
              <a:rPr lang="el-GR" sz="2400" dirty="0" smtClean="0"/>
              <a:t>σε</a:t>
            </a:r>
            <a:r>
              <a:rPr lang="el-GR" sz="2400" dirty="0"/>
              <a:t>:</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83204" y="4384838"/>
            <a:ext cx="6095239" cy="2304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Ορθογώνιο 4"/>
          <p:cNvSpPr/>
          <p:nvPr/>
        </p:nvSpPr>
        <p:spPr>
          <a:xfrm>
            <a:off x="2771800" y="3830840"/>
            <a:ext cx="3918060" cy="553998"/>
          </a:xfrm>
          <a:prstGeom prst="rect">
            <a:avLst/>
          </a:prstGeom>
        </p:spPr>
        <p:txBody>
          <a:bodyPr wrap="none">
            <a:spAutoFit/>
          </a:bodyPr>
          <a:lstStyle/>
          <a:p>
            <a:r>
              <a:rPr lang="el-GR" sz="3000" dirty="0" smtClean="0"/>
              <a:t>Χερσαία        Υπεράκτια </a:t>
            </a:r>
            <a:endParaRPr lang="el-GR" sz="3000" dirty="0"/>
          </a:p>
        </p:txBody>
      </p:sp>
    </p:spTree>
    <p:extLst>
      <p:ext uri="{BB962C8B-B14F-4D97-AF65-F5344CB8AC3E}">
        <p14:creationId xmlns:p14="http://schemas.microsoft.com/office/powerpoint/2010/main" xmlns="" val="1868875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Τα Μέρη της Ανεμογεννήτριας</a:t>
            </a:r>
            <a:endParaRPr lang="el-GR"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83668" y="1356142"/>
            <a:ext cx="6084676" cy="52990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923324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Επαγωγικές </a:t>
            </a:r>
            <a:r>
              <a:rPr lang="el-GR" dirty="0"/>
              <a:t>Γεννήτριες</a:t>
            </a:r>
            <a:br>
              <a:rPr lang="el-GR" dirty="0"/>
            </a:br>
            <a:endParaRPr lang="el-GR" dirty="0"/>
          </a:p>
        </p:txBody>
      </p:sp>
      <p:sp>
        <p:nvSpPr>
          <p:cNvPr id="3" name="Content Placeholder 2"/>
          <p:cNvSpPr>
            <a:spLocks noGrp="1"/>
          </p:cNvSpPr>
          <p:nvPr>
            <p:ph idx="1"/>
          </p:nvPr>
        </p:nvSpPr>
        <p:spPr/>
        <p:txBody>
          <a:bodyPr>
            <a:normAutofit/>
          </a:bodyPr>
          <a:lstStyle/>
          <a:p>
            <a:pPr marL="0" indent="0">
              <a:buNone/>
            </a:pPr>
            <a:r>
              <a:rPr lang="el-GR" dirty="0" smtClean="0"/>
              <a:t>Ένας τύπος γεννήτριας που μπορούμε να χρησιμοποιήσουμε είναι η επαγωγική γεννήτρια, η οποία όμως παρουσιάζει σημαντικά μειονεκτήματα.Επειδή </a:t>
            </a:r>
            <a:r>
              <a:rPr lang="el-GR" dirty="0"/>
              <a:t>στερείται ενός ξεχωριστού κυκλώματος διέγερσης, η επαγωγική γεννήτρια δεν μπορεί να παράγει άεργο ισχύ. </a:t>
            </a:r>
            <a:r>
              <a:rPr lang="el-GR" dirty="0" smtClean="0"/>
              <a:t>Για αυτό το λόγο χρησιμοποιούμε την σύγχρονη γεννήτρια. </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57752" y="5143512"/>
            <a:ext cx="3286148" cy="1436066"/>
          </a:xfrm>
          <a:prstGeom prst="rect">
            <a:avLst/>
          </a:prstGeom>
        </p:spPr>
      </p:pic>
    </p:spTree>
    <p:extLst>
      <p:ext uri="{BB962C8B-B14F-4D97-AF65-F5344CB8AC3E}">
        <p14:creationId xmlns:p14="http://schemas.microsoft.com/office/powerpoint/2010/main" xmlns="" val="9134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Σύγχρονες </a:t>
            </a:r>
            <a:r>
              <a:rPr lang="el-GR" dirty="0" smtClean="0"/>
              <a:t>Γεννήτριες</a:t>
            </a:r>
            <a:r>
              <a:rPr lang="el-GR" dirty="0"/>
              <a:t/>
            </a:r>
            <a:br>
              <a:rPr lang="el-GR" dirty="0"/>
            </a:br>
            <a:endParaRPr lang="el-GR" dirty="0"/>
          </a:p>
        </p:txBody>
      </p:sp>
      <p:sp>
        <p:nvSpPr>
          <p:cNvPr id="3" name="Content Placeholder 2"/>
          <p:cNvSpPr>
            <a:spLocks noGrp="1"/>
          </p:cNvSpPr>
          <p:nvPr>
            <p:ph idx="1"/>
          </p:nvPr>
        </p:nvSpPr>
        <p:spPr>
          <a:xfrm>
            <a:off x="357158" y="1142984"/>
            <a:ext cx="8229600" cy="4525963"/>
          </a:xfrm>
        </p:spPr>
        <p:txBody>
          <a:bodyPr>
            <a:normAutofit fontScale="85000" lnSpcReduction="10000"/>
          </a:bodyPr>
          <a:lstStyle/>
          <a:p>
            <a:pPr marL="0" indent="0" algn="ctr">
              <a:buNone/>
            </a:pPr>
            <a:r>
              <a:rPr lang="el-GR" b="1" dirty="0" smtClean="0"/>
              <a:t>Δομή </a:t>
            </a:r>
            <a:r>
              <a:rPr lang="el-GR" b="1" dirty="0"/>
              <a:t>τών σύγχρονων </a:t>
            </a:r>
            <a:r>
              <a:rPr lang="el-GR" b="1" dirty="0" smtClean="0"/>
              <a:t>γεννητριών</a:t>
            </a:r>
            <a:endParaRPr lang="en-US" b="1" dirty="0" smtClean="0"/>
          </a:p>
          <a:p>
            <a:pPr marL="0" indent="0">
              <a:buNone/>
            </a:pPr>
            <a:r>
              <a:rPr lang="el-GR" dirty="0"/>
              <a:t>Απαραίτητη προϋπόθεση για να λειτουργήσει μια σύγχρονη γεννήτρια είναι η τροφοδοσία του τυλίγματος του δρομέα της με συνεχές ρεύμα. Αυτό το ρεύμα δημιουργεί μαγνητικό πεδίο στο εσωτερικό της γεννήτριας και καθώς ο δρομέας περιστρέφεται παίρνοντας κίνηση από κάποια εξωτερική κινητήρια μηχανή, το πεδίο περιστρέφεται μαζί του. Τελικά, το στρεφόμενο μαγνητικό πεδίο παράγει τριφασική τάση στα τυλίγματα του στάτη, η οποία εμφανίζεται στην έξοδο της μηχανής.</a:t>
            </a:r>
          </a:p>
          <a:p>
            <a:pPr marL="0" indent="0" algn="ctr">
              <a:buNone/>
            </a:pP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714744" y="5143512"/>
            <a:ext cx="3864278" cy="1597766"/>
          </a:xfrm>
          <a:prstGeom prst="rect">
            <a:avLst/>
          </a:prstGeom>
        </p:spPr>
      </p:pic>
    </p:spTree>
    <p:extLst>
      <p:ext uri="{BB962C8B-B14F-4D97-AF65-F5344CB8AC3E}">
        <p14:creationId xmlns:p14="http://schemas.microsoft.com/office/powerpoint/2010/main" xmlns="" val="3427149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Σύγχρονες </a:t>
            </a:r>
            <a:r>
              <a:rPr lang="el-GR" dirty="0"/>
              <a:t>Γεννήτριες</a:t>
            </a:r>
          </a:p>
        </p:txBody>
      </p:sp>
      <p:sp>
        <p:nvSpPr>
          <p:cNvPr id="3" name="Content Placeholder 2"/>
          <p:cNvSpPr>
            <a:spLocks noGrp="1"/>
          </p:cNvSpPr>
          <p:nvPr>
            <p:ph idx="1"/>
          </p:nvPr>
        </p:nvSpPr>
        <p:spPr/>
        <p:txBody>
          <a:bodyPr>
            <a:normAutofit/>
          </a:bodyPr>
          <a:lstStyle/>
          <a:p>
            <a:pPr marL="0" indent="0" algn="ctr">
              <a:buNone/>
            </a:pPr>
            <a:r>
              <a:rPr lang="el-GR" b="1" dirty="0" smtClean="0"/>
              <a:t>Ισχύς και ροπή στην έξοδο των σύγχρονων γεννητριών</a:t>
            </a:r>
            <a:endParaRPr lang="el-GR" dirty="0" smtClean="0"/>
          </a:p>
          <a:p>
            <a:pPr marL="0" indent="0">
              <a:buNone/>
            </a:pPr>
            <a:r>
              <a:rPr lang="el-GR" dirty="0"/>
              <a:t>Η σύγχρονη γεννήτρια είναι μια σύγχρονη μηχανή που λειτουργεί ως γεννήτρια μετατρέποντας μηχανική ισχύ σε τριφασική ηλεκτρική ισχύ στην εξοδό της. </a:t>
            </a:r>
            <a:r>
              <a:rPr lang="el-GR" dirty="0" smtClean="0"/>
              <a:t>Το κινητήριο μέρος μιας </a:t>
            </a:r>
            <a:r>
              <a:rPr lang="el-GR" dirty="0"/>
              <a:t>τέτοιας γεννήτριας </a:t>
            </a:r>
            <a:r>
              <a:rPr lang="el-GR" dirty="0" smtClean="0"/>
              <a:t>στην περίπτωσή μας είναι ο αέρας. </a:t>
            </a:r>
            <a:endParaRPr lang="el-GR" dirty="0"/>
          </a:p>
        </p:txBody>
      </p:sp>
    </p:spTree>
    <p:extLst>
      <p:ext uri="{BB962C8B-B14F-4D97-AF65-F5344CB8AC3E}">
        <p14:creationId xmlns:p14="http://schemas.microsoft.com/office/powerpoint/2010/main" xmlns="" val="4265268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388</TotalTime>
  <Words>826</Words>
  <Application>Microsoft Office PowerPoint</Application>
  <PresentationFormat>On-screen Show (4:3)</PresentationFormat>
  <Paragraphs>94</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Προσομοίωση Ανεμογεννήτριας</vt:lpstr>
      <vt:lpstr>Το περίγραμμα της παρουσίασης</vt:lpstr>
      <vt:lpstr>Τύποι ΑΠΕ</vt:lpstr>
      <vt:lpstr>Αιολική Ενέργεια</vt:lpstr>
      <vt:lpstr>Αιολικά Πάρκα</vt:lpstr>
      <vt:lpstr>Τα Μέρη της Ανεμογεννήτριας</vt:lpstr>
      <vt:lpstr>Επαγωγικές Γεννήτριες </vt:lpstr>
      <vt:lpstr>Σύγχρονες Γεννήτριες </vt:lpstr>
      <vt:lpstr>Σύγχρονες Γεννήτριες</vt:lpstr>
      <vt:lpstr>Ηλεκτρονικά Στοιχεία Ανεμογεννήτριας</vt:lpstr>
      <vt:lpstr>Ηλεκτρονικά Στοιχεία Ανεμογεννήτριας</vt:lpstr>
      <vt:lpstr>Ηλεκτρονικά Στοιχεία Ανεμογεννήτριας</vt:lpstr>
      <vt:lpstr>Ηλεκτρονικά Στοιχεία Ανεμογεννήτριας</vt:lpstr>
      <vt:lpstr>Ηλεκτρονικά Στοιχεία Ανεμογεννήτριας</vt:lpstr>
      <vt:lpstr>Ηλεκτρονικά Στοιχεία Ανεμογεννήτριας</vt:lpstr>
      <vt:lpstr>Ανάλυση Αποτελεσμάτων της Προσομοίωσης μιας Ανεμογεννήτριας</vt:lpstr>
      <vt:lpstr>Ανάλυση Αποτελεσμάτων της Προσομοίωσης μιας Ανεμογεννήτριας </vt:lpstr>
      <vt:lpstr>Ανάλυση Αποτελεσμάτων της Προσομοίωσης μιας Ανεμογεννήτριας </vt:lpstr>
      <vt:lpstr>Ανάλυση Αποτελεσμάτων της Προσομοίωσης μιας Ανεμογεννήτριας </vt:lpstr>
      <vt:lpstr>Ανάλυση Αποτελεσμάτων της Προσομοίωσης μιας Ανεμογεννήτριας </vt:lpstr>
      <vt:lpstr>Ανάλυση Αποτελεσμάτων της Προσομοίωσης μιας Ανεμογεννήτριας </vt:lpstr>
      <vt:lpstr>Ανάλυση Αποτελεσμάτων της Προσομοίωσης μιας Ανεμογεννήτριας </vt:lpstr>
      <vt:lpstr>Ανάλυση Αποτελεσμάτων της Προσομοίωσης μιας Ανεμογεννήτριας </vt:lpstr>
      <vt:lpstr>Ανάλυση Αποτελεσμάτων της Προσομοίωσης μιας Ανεμογεννήτριας </vt:lpstr>
      <vt:lpstr>Συμπεράσματα</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Προσομοίωση Ανεμογεννήτριας</dc:title>
  <dc:creator>stefanos</dc:creator>
  <cp:lastModifiedBy>panos21</cp:lastModifiedBy>
  <cp:revision>39</cp:revision>
  <dcterms:created xsi:type="dcterms:W3CDTF">2016-07-01T09:41:59Z</dcterms:created>
  <dcterms:modified xsi:type="dcterms:W3CDTF">2016-07-04T20:44:40Z</dcterms:modified>
</cp:coreProperties>
</file>