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8.jpe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47714" y="922788"/>
            <a:ext cx="2629226" cy="2885667"/>
          </a:xfrm>
        </p:spPr>
        <p:txBody>
          <a:bodyPr>
            <a:normAutofit/>
          </a:bodyPr>
          <a:lstStyle/>
          <a:p>
            <a:r>
              <a:rPr lang="el-GR" sz="3200" dirty="0"/>
              <a:t>	</a:t>
            </a:r>
            <a:br>
              <a:rPr lang="el-GR" sz="3200" dirty="0"/>
            </a:br>
            <a:br>
              <a:rPr lang="el-GR" sz="3200" dirty="0"/>
            </a:br>
            <a:endParaRPr lang="el-G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7145" y="3462307"/>
            <a:ext cx="8767860" cy="1388165"/>
          </a:xfrm>
        </p:spPr>
        <p:txBody>
          <a:bodyPr/>
          <a:lstStyle/>
          <a:p>
            <a:endParaRPr lang="el-GR" dirty="0"/>
          </a:p>
          <a:p>
            <a:r>
              <a:rPr lang="el-GR" dirty="0"/>
              <a:t>Ανάπτυξη λογισμικού εξετάσεων μαθημάτων με την μέθοδο της πολλαπλής επιλογής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35" y="396358"/>
            <a:ext cx="1317875" cy="10465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9746" y="508355"/>
            <a:ext cx="4001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Σχολή Τεχνολογικών Εφαρμογών</a:t>
            </a:r>
          </a:p>
          <a:p>
            <a:r>
              <a:rPr lang="el-GR" dirty="0"/>
              <a:t>Τμήμα Μηχανικών Πληροφορικής Τ.Ε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35184" y="2836092"/>
            <a:ext cx="26003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/>
                </a:solidFill>
              </a:rPr>
              <a:t>Σπουδαστής</a:t>
            </a:r>
          </a:p>
          <a:p>
            <a:r>
              <a:rPr lang="el-GR" sz="1600" dirty="0"/>
              <a:t>Φουλίδης Ιωάννης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6395" y="2836092"/>
            <a:ext cx="39949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/>
                </a:solidFill>
              </a:rPr>
              <a:t>Επιβλέποντες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l-GR" sz="1600" dirty="0"/>
              <a:t>Δρ. Ευάγγελος Φιλιππίδης</a:t>
            </a:r>
            <a:endParaRPr lang="en-US" sz="1600" dirty="0"/>
          </a:p>
          <a:p>
            <a:r>
              <a:rPr lang="el-GR" dirty="0"/>
              <a:t>Δρ. Σπυρίδων Α. </a:t>
            </a:r>
            <a:r>
              <a:rPr lang="el-GR" dirty="0" err="1"/>
              <a:t>Καζαρλής</a:t>
            </a:r>
            <a:r>
              <a:rPr lang="el-GR" dirty="0"/>
              <a:t> </a:t>
            </a:r>
            <a:endParaRPr lang="el-GR" sz="16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9112" y="2083275"/>
            <a:ext cx="3733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Πτυχιακή εργασία</a:t>
            </a:r>
          </a:p>
        </p:txBody>
      </p:sp>
    </p:spTree>
    <p:extLst>
      <p:ext uri="{BB962C8B-B14F-4D97-AF65-F5344CB8AC3E}">
        <p14:creationId xmlns:p14="http://schemas.microsoft.com/office/powerpoint/2010/main" val="320647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99083"/>
          </a:xfrm>
        </p:spPr>
        <p:txBody>
          <a:bodyPr/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Το </a:t>
            </a:r>
            <a:r>
              <a:rPr lang="en-US" b="1" dirty="0">
                <a:solidFill>
                  <a:schemeClr val="tx1"/>
                </a:solidFill>
              </a:rPr>
              <a:t>Doctrine</a:t>
            </a:r>
          </a:p>
          <a:p>
            <a:pPr marL="45720" indent="0">
              <a:buNone/>
            </a:pPr>
            <a:r>
              <a:rPr lang="el-GR" b="1" dirty="0"/>
              <a:t>Είναι </a:t>
            </a:r>
            <a:r>
              <a:rPr lang="en-US" b="1" dirty="0"/>
              <a:t>framework </a:t>
            </a:r>
            <a:r>
              <a:rPr lang="el-GR" b="1" dirty="0"/>
              <a:t>πρόσβασής στη βάση δεδομένων.</a:t>
            </a:r>
          </a:p>
          <a:p>
            <a:pPr marL="45720" indent="0">
              <a:buNone/>
            </a:pPr>
            <a:r>
              <a:rPr lang="el-GR" b="1" dirty="0"/>
              <a:t>Πλεονεκτήματα:</a:t>
            </a:r>
            <a:endParaRPr lang="en-US" b="1" dirty="0"/>
          </a:p>
          <a:p>
            <a:r>
              <a:rPr lang="el-GR" b="1" dirty="0"/>
              <a:t>Υποστήριξη πολλαπλών βάσεων δεδομένων ( </a:t>
            </a:r>
            <a:r>
              <a:rPr lang="en-US" b="1" dirty="0"/>
              <a:t>MySQL, NoSQL</a:t>
            </a:r>
            <a:r>
              <a:rPr lang="el-GR" b="1" dirty="0"/>
              <a:t> )</a:t>
            </a:r>
            <a:endParaRPr lang="en-US" b="1" dirty="0"/>
          </a:p>
          <a:p>
            <a:r>
              <a:rPr lang="el-GR" b="1" dirty="0"/>
              <a:t>Αφαίρεση λογικής</a:t>
            </a:r>
          </a:p>
          <a:p>
            <a:r>
              <a:rPr lang="el-GR" b="1" dirty="0"/>
              <a:t>Βελτιστοποίηση ερωτημάτων </a:t>
            </a:r>
            <a:r>
              <a:rPr lang="en-US" b="1" dirty="0"/>
              <a:t>SQL</a:t>
            </a:r>
            <a:endParaRPr lang="el-GR" b="1" dirty="0"/>
          </a:p>
          <a:p>
            <a:pPr marL="45720" indent="0">
              <a:buNone/>
            </a:pPr>
            <a:endParaRPr lang="el-GR" b="1" dirty="0"/>
          </a:p>
          <a:p>
            <a:pPr marL="45720" indent="0">
              <a:buNone/>
            </a:pPr>
            <a:endParaRPr lang="en-US" b="1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92193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99083"/>
          </a:xfrm>
        </p:spPr>
        <p:txBody>
          <a:bodyPr/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Αρχιτεκτονική </a:t>
            </a:r>
            <a:r>
              <a:rPr lang="en-US" b="1" dirty="0">
                <a:solidFill>
                  <a:schemeClr val="tx1"/>
                </a:solidFill>
              </a:rPr>
              <a:t>MVC </a:t>
            </a:r>
            <a:r>
              <a:rPr lang="el-GR" b="1" dirty="0">
                <a:solidFill>
                  <a:schemeClr val="tx1"/>
                </a:solidFill>
              </a:rPr>
              <a:t>του </a:t>
            </a:r>
            <a:r>
              <a:rPr lang="en-US" b="1" dirty="0">
                <a:solidFill>
                  <a:schemeClr val="tx1"/>
                </a:solidFill>
              </a:rPr>
              <a:t>Symfony</a:t>
            </a:r>
          </a:p>
          <a:p>
            <a:pPr marL="4572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US" b="1" dirty="0"/>
              <a:t>M</a:t>
            </a:r>
            <a:r>
              <a:rPr lang="en-US" b="1" dirty="0">
                <a:solidFill>
                  <a:schemeClr val="tx1"/>
                </a:solidFill>
              </a:rPr>
              <a:t>odel, </a:t>
            </a:r>
            <a:r>
              <a:rPr lang="el-GR" b="1" dirty="0">
                <a:solidFill>
                  <a:schemeClr val="tx1"/>
                </a:solidFill>
              </a:rPr>
              <a:t>Στο </a:t>
            </a:r>
            <a:r>
              <a:rPr lang="en-US" b="1" dirty="0">
                <a:solidFill>
                  <a:schemeClr val="tx1"/>
                </a:solidFill>
              </a:rPr>
              <a:t>Symfony </a:t>
            </a:r>
            <a:r>
              <a:rPr lang="el-GR" b="1" dirty="0">
                <a:solidFill>
                  <a:schemeClr val="tx1"/>
                </a:solidFill>
              </a:rPr>
              <a:t>ονομάζεται </a:t>
            </a:r>
            <a:r>
              <a:rPr lang="en-US" b="1" dirty="0">
                <a:solidFill>
                  <a:schemeClr val="tx1"/>
                </a:solidFill>
              </a:rPr>
              <a:t>Entity</a:t>
            </a:r>
          </a:p>
          <a:p>
            <a:pPr marL="45720" indent="0">
              <a:buNone/>
            </a:pPr>
            <a:r>
              <a:rPr lang="en-US" b="1" dirty="0"/>
              <a:t>V</a:t>
            </a:r>
            <a:r>
              <a:rPr lang="en-US" b="1" dirty="0">
                <a:solidFill>
                  <a:schemeClr val="tx1"/>
                </a:solidFill>
              </a:rPr>
              <a:t>iew</a:t>
            </a:r>
            <a:r>
              <a:rPr lang="el-GR" b="1" dirty="0">
                <a:solidFill>
                  <a:schemeClr val="tx1"/>
                </a:solidFill>
              </a:rPr>
              <a:t>, Περιέχει το οπτικό κόμματι της εφαρμογής, δηλαδή τα αρχεία, </a:t>
            </a:r>
            <a:r>
              <a:rPr lang="en-US" b="1" dirty="0">
                <a:solidFill>
                  <a:schemeClr val="tx1"/>
                </a:solidFill>
              </a:rPr>
              <a:t>twig</a:t>
            </a:r>
            <a:r>
              <a:rPr lang="el-GR" b="1" dirty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US" b="1" dirty="0"/>
              <a:t>C</a:t>
            </a:r>
            <a:r>
              <a:rPr lang="en-US" b="1" dirty="0">
                <a:solidFill>
                  <a:schemeClr val="tx1"/>
                </a:solidFill>
              </a:rPr>
              <a:t>ontroller</a:t>
            </a:r>
            <a:r>
              <a:rPr lang="el-GR" b="1" dirty="0">
                <a:solidFill>
                  <a:schemeClr val="tx1"/>
                </a:solidFill>
              </a:rPr>
              <a:t>,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l-GR" b="1" dirty="0">
                <a:solidFill>
                  <a:schemeClr val="tx1"/>
                </a:solidFill>
              </a:rPr>
              <a:t> Περιέχει </a:t>
            </a:r>
            <a:r>
              <a:rPr lang="en-US" b="1" dirty="0">
                <a:solidFill>
                  <a:schemeClr val="tx1"/>
                </a:solidFill>
              </a:rPr>
              <a:t>Actions </a:t>
            </a:r>
            <a:r>
              <a:rPr lang="el-GR" b="1" dirty="0">
                <a:solidFill>
                  <a:schemeClr val="tx1"/>
                </a:solidFill>
              </a:rPr>
              <a:t>τα οποία επεξεργάζονται τις αιτήσεις και στέλνουν κατάλληλες αποκρίσεις.</a:t>
            </a:r>
            <a:endParaRPr lang="en-US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38334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49417"/>
          </a:xfrm>
        </p:spPr>
        <p:txBody>
          <a:bodyPr/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1" y="1635853"/>
            <a:ext cx="5643694" cy="4460147"/>
          </a:xfrm>
        </p:spPr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Δομή αρχείων εφαρμογής 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/>
              <a:t>app</a:t>
            </a:r>
          </a:p>
          <a:p>
            <a:r>
              <a:rPr lang="en-US" dirty="0"/>
              <a:t>bin</a:t>
            </a:r>
          </a:p>
          <a:p>
            <a:r>
              <a:rPr lang="en-US" dirty="0"/>
              <a:t>src</a:t>
            </a:r>
          </a:p>
          <a:p>
            <a:r>
              <a:rPr lang="en-US" dirty="0"/>
              <a:t>Controller</a:t>
            </a:r>
          </a:p>
          <a:p>
            <a:r>
              <a:rPr lang="en-US" dirty="0"/>
              <a:t>Entity</a:t>
            </a:r>
          </a:p>
          <a:p>
            <a:r>
              <a:rPr lang="en-US" dirty="0" err="1"/>
              <a:t>EventListener</a:t>
            </a:r>
            <a:endParaRPr lang="en-US" dirty="0"/>
          </a:p>
          <a:p>
            <a:r>
              <a:rPr lang="en-US" dirty="0"/>
              <a:t>Form</a:t>
            </a:r>
          </a:p>
          <a:p>
            <a:r>
              <a:rPr lang="en-US" dirty="0"/>
              <a:t>Resources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364" y="1635853"/>
            <a:ext cx="4560981" cy="461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3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5752750" cy="606804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84851"/>
            <a:ext cx="9872871" cy="4611149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solidFill>
                  <a:schemeClr val="tx1"/>
                </a:solidFill>
              </a:rPr>
              <a:t>Controller</a:t>
            </a:r>
          </a:p>
          <a:p>
            <a:pPr marL="45720" indent="0">
              <a:buNone/>
            </a:pPr>
            <a:r>
              <a:rPr lang="el-GR" dirty="0">
                <a:solidFill>
                  <a:schemeClr val="tx1"/>
                </a:solidFill>
              </a:rPr>
              <a:t>Στην εφαρμογή έχουμε:</a:t>
            </a:r>
          </a:p>
          <a:p>
            <a:pPr marL="45720" indent="0">
              <a:buNone/>
            </a:pPr>
            <a:endParaRPr lang="el-GR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Admin controller, </a:t>
            </a:r>
            <a:r>
              <a:rPr lang="el-GR" dirty="0">
                <a:solidFill>
                  <a:schemeClr val="tx1"/>
                </a:solidFill>
              </a:rPr>
              <a:t>διαχείριση</a:t>
            </a:r>
            <a:r>
              <a:rPr lang="en-US" dirty="0">
                <a:solidFill>
                  <a:schemeClr val="tx1"/>
                </a:solidFill>
              </a:rPr>
              <a:t> admin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Default Controller,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Quiz Controller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Registration Controller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441034" y="1220779"/>
            <a:ext cx="4009937" cy="4708981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startAction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'_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route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doctrine.orm.entity_manager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quizrep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getRepository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QuizCoreBundle:Quiz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serializer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serializer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quizrep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findOneBy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([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=&gt;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)])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setQuizId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setUserId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getUser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setStartTime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DateTime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persist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ongoingTest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flush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render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'@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QuizCore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quizStart.html.twig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=&gt;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sq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=&gt;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serializer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serialize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json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SerializationContext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create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setGroups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array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=&gt;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'Εξέταση'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])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34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23582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565" y="1736521"/>
            <a:ext cx="4261608" cy="4359479"/>
          </a:xfrm>
        </p:spPr>
        <p:txBody>
          <a:bodyPr/>
          <a:lstStyle/>
          <a:p>
            <a:pPr marL="45720" indent="0">
              <a:buNone/>
            </a:pPr>
            <a:r>
              <a:rPr lang="en-US" dirty="0">
                <a:solidFill>
                  <a:schemeClr val="tx1"/>
                </a:solidFill>
              </a:rPr>
              <a:t>Entity</a:t>
            </a:r>
          </a:p>
          <a:p>
            <a:pPr marL="45720" indent="0">
              <a:buNone/>
            </a:pPr>
            <a:r>
              <a:rPr lang="el-GR" dirty="0"/>
              <a:t>Είναι οντότητες της εφαρμογής που αποθηκεύονται στην βάση δεδομένων. Όπως</a:t>
            </a:r>
          </a:p>
          <a:p>
            <a:r>
              <a:rPr lang="en-US" dirty="0">
                <a:solidFill>
                  <a:schemeClr val="tx1"/>
                </a:solidFill>
              </a:rPr>
              <a:t>Quiz</a:t>
            </a:r>
          </a:p>
          <a:p>
            <a:r>
              <a:rPr lang="en-US" dirty="0">
                <a:solidFill>
                  <a:schemeClr val="tx1"/>
                </a:solidFill>
              </a:rPr>
              <a:t>Question</a:t>
            </a:r>
          </a:p>
          <a:p>
            <a:r>
              <a:rPr lang="en-US" dirty="0">
                <a:solidFill>
                  <a:schemeClr val="tx1"/>
                </a:solidFill>
              </a:rPr>
              <a:t>Answer</a:t>
            </a:r>
          </a:p>
          <a:p>
            <a:r>
              <a:rPr lang="en-US" dirty="0">
                <a:solidFill>
                  <a:schemeClr val="tx1"/>
                </a:solidFill>
              </a:rPr>
              <a:t>User</a:t>
            </a:r>
          </a:p>
          <a:p>
            <a:r>
              <a:rPr lang="el-GR" dirty="0" err="1">
                <a:solidFill>
                  <a:schemeClr val="tx1"/>
                </a:solidFill>
              </a:rPr>
              <a:t>Κ.α</a:t>
            </a:r>
            <a:r>
              <a:rPr lang="el-GR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77343" y="1736521"/>
            <a:ext cx="5724088" cy="4678204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**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repositoryClass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CoreBundle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QuizRepository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*/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/**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Column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b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GeneratedValue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strategy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="AUTO")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Groups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({"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admin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"})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*/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protected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/**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@ORM\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ManyToOne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targetEntity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CoreBundle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UserEntity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", 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inversedBy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quizes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Groups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({"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admin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"})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Quiz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CoreBundle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kumimoji="0" lang="el-GR" altLang="el-GR" sz="1000" b="0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UserEntity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 </a:t>
            </a:r>
            <a:r>
              <a:rPr kumimoji="0" lang="el-GR" altLang="el-GR" sz="1000" b="1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kumimoji="0" lang="el-GR" altLang="el-GR" sz="1000" b="1" i="1" u="none" strike="noStrike" cap="none" normalizeH="0" baseline="0" dirty="0" err="1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Exclude</a:t>
            </a: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*/</a:t>
            </a: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kumimoji="0" lang="el-GR" altLang="el-GR" sz="1000" b="0" i="1" u="none" strike="noStrike" cap="none" normalizeH="0" baseline="0" dirty="0">
                <a:ln>
                  <a:noFill/>
                </a:ln>
                <a:solidFill>
                  <a:srgbClr val="629755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077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1"/>
            <a:ext cx="9875520" cy="590026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8992" y="1498525"/>
            <a:ext cx="3950311" cy="4807200"/>
          </a:xfrm>
        </p:spPr>
      </p:pic>
      <p:sp>
        <p:nvSpPr>
          <p:cNvPr id="6" name="TextBox 5"/>
          <p:cNvSpPr txBox="1"/>
          <p:nvPr/>
        </p:nvSpPr>
        <p:spPr>
          <a:xfrm>
            <a:off x="1468073" y="1719743"/>
            <a:ext cx="343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Τα </a:t>
            </a:r>
            <a:r>
              <a:rPr lang="en-US" dirty="0"/>
              <a:t>Views </a:t>
            </a:r>
            <a:r>
              <a:rPr lang="el-GR" dirty="0"/>
              <a:t>της εφαρμογής</a:t>
            </a:r>
          </a:p>
        </p:txBody>
      </p:sp>
    </p:spTree>
    <p:extLst>
      <p:ext uri="{BB962C8B-B14F-4D97-AF65-F5344CB8AC3E}">
        <p14:creationId xmlns:p14="http://schemas.microsoft.com/office/powerpoint/2010/main" val="1776664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57806"/>
          </a:xfrm>
        </p:spPr>
        <p:txBody>
          <a:bodyPr/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97341"/>
            <a:ext cx="9872871" cy="3328332"/>
          </a:xfrm>
        </p:spPr>
        <p:txBody>
          <a:bodyPr/>
          <a:lstStyle/>
          <a:p>
            <a:pPr marL="45720" indent="0">
              <a:buNone/>
            </a:pPr>
            <a:r>
              <a:rPr lang="el-GR" dirty="0">
                <a:solidFill>
                  <a:schemeClr val="tx1"/>
                </a:solidFill>
              </a:rPr>
              <a:t>Στοιχεία ασφάλειας</a:t>
            </a:r>
          </a:p>
          <a:p>
            <a:r>
              <a:rPr lang="el-GR" dirty="0">
                <a:solidFill>
                  <a:schemeClr val="tx1"/>
                </a:solidFill>
              </a:rPr>
              <a:t>Ασφάλεια χρονικού περιορισμού</a:t>
            </a:r>
          </a:p>
          <a:p>
            <a:r>
              <a:rPr lang="el-GR" dirty="0">
                <a:solidFill>
                  <a:schemeClr val="tx1"/>
                </a:solidFill>
              </a:rPr>
              <a:t>Ασφάλεια αρνητικής βαθμολογίας</a:t>
            </a:r>
          </a:p>
          <a:p>
            <a:r>
              <a:rPr lang="el-GR" dirty="0">
                <a:solidFill>
                  <a:schemeClr val="tx1"/>
                </a:solidFill>
              </a:rPr>
              <a:t>Ασφάλεια προβολής ερωτήσεων</a:t>
            </a:r>
          </a:p>
          <a:p>
            <a:r>
              <a:rPr lang="el-GR" dirty="0">
                <a:solidFill>
                  <a:schemeClr val="tx1"/>
                </a:solidFill>
              </a:rPr>
              <a:t>Ασφάλεια προβολής σωστών απαντήσεων</a:t>
            </a:r>
          </a:p>
        </p:txBody>
      </p:sp>
    </p:spTree>
    <p:extLst>
      <p:ext uri="{BB962C8B-B14F-4D97-AF65-F5344CB8AC3E}">
        <p14:creationId xmlns:p14="http://schemas.microsoft.com/office/powerpoint/2010/main" val="2960238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32639"/>
          </a:xfrm>
        </p:spPr>
        <p:txBody>
          <a:bodyPr/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18407"/>
            <a:ext cx="9872871" cy="4577593"/>
          </a:xfrm>
        </p:spPr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Μελλοντικές βελτιώσεις</a:t>
            </a:r>
          </a:p>
          <a:p>
            <a:pPr marL="45720" indent="0">
              <a:buNone/>
            </a:pPr>
            <a:endParaRPr lang="el-GR" b="1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l-GR" dirty="0">
                <a:solidFill>
                  <a:schemeClr val="tx1"/>
                </a:solidFill>
              </a:rPr>
              <a:t>Σύνδεση με </a:t>
            </a:r>
            <a:r>
              <a:rPr lang="en-US" dirty="0" err="1">
                <a:solidFill>
                  <a:schemeClr val="tx1"/>
                </a:solidFill>
              </a:rPr>
              <a:t>egram</a:t>
            </a:r>
            <a:endParaRPr lang="en-US" dirty="0">
              <a:solidFill>
                <a:schemeClr val="tx1"/>
              </a:solidFill>
            </a:endParaRPr>
          </a:p>
          <a:p>
            <a:pPr marL="502920" indent="-457200">
              <a:buFont typeface="+mj-lt"/>
              <a:buAutoNum type="arabicPeriod"/>
            </a:pPr>
            <a:r>
              <a:rPr lang="el-GR" dirty="0">
                <a:solidFill>
                  <a:schemeClr val="tx1"/>
                </a:solidFill>
              </a:rPr>
              <a:t>Περισσότεροι τύποι ερωτήσεων</a:t>
            </a:r>
          </a:p>
          <a:p>
            <a:pPr marL="502920" indent="-457200">
              <a:buFont typeface="+mj-lt"/>
              <a:buAutoNum type="arabicPeriod"/>
            </a:pPr>
            <a:r>
              <a:rPr lang="el-GR" dirty="0">
                <a:solidFill>
                  <a:schemeClr val="tx1"/>
                </a:solidFill>
              </a:rPr>
              <a:t>Εμφάνιση ερωτήσεων ανάλογα με το επίπεδο του χρήστη</a:t>
            </a:r>
          </a:p>
          <a:p>
            <a:pPr marL="502920" indent="-457200">
              <a:buFont typeface="+mj-lt"/>
              <a:buAutoNum type="arabicPeriod"/>
            </a:pPr>
            <a:r>
              <a:rPr lang="el-GR" dirty="0">
                <a:solidFill>
                  <a:schemeClr val="tx1"/>
                </a:solidFill>
              </a:rPr>
              <a:t>Προσθήκη </a:t>
            </a:r>
            <a:r>
              <a:rPr lang="en-US" dirty="0">
                <a:solidFill>
                  <a:schemeClr val="tx1"/>
                </a:solidFill>
              </a:rPr>
              <a:t>Super Admin</a:t>
            </a:r>
          </a:p>
          <a:p>
            <a:pPr marL="502920" indent="-457200">
              <a:buFont typeface="+mj-lt"/>
              <a:buAutoNum type="arabicPeriod"/>
            </a:pPr>
            <a:r>
              <a:rPr lang="el-GR" dirty="0">
                <a:solidFill>
                  <a:schemeClr val="tx1"/>
                </a:solidFill>
              </a:rPr>
              <a:t>Πρόσκληση χρηστών σε </a:t>
            </a:r>
            <a:r>
              <a:rPr lang="en-US">
                <a:solidFill>
                  <a:schemeClr val="tx1"/>
                </a:solidFill>
              </a:rPr>
              <a:t>Quiz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4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48081"/>
          </a:xfrm>
        </p:spPr>
        <p:txBody>
          <a:bodyPr>
            <a:normAutofit fontScale="90000"/>
          </a:bodyPr>
          <a:lstStyle/>
          <a:p>
            <a:r>
              <a:rPr lang="el-GR" dirty="0"/>
              <a:t>Πλεονεκτήματα ψηφιακής εξέτασης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02965"/>
            <a:ext cx="9872871" cy="4202885"/>
          </a:xfrm>
        </p:spPr>
        <p:txBody>
          <a:bodyPr/>
          <a:lstStyle/>
          <a:p>
            <a:r>
              <a:rPr lang="el-GR" sz="2400" dirty="0"/>
              <a:t>Γρήγορη εξέταση</a:t>
            </a:r>
          </a:p>
          <a:p>
            <a:r>
              <a:rPr lang="el-GR" sz="2400" dirty="0"/>
              <a:t>Εξέταση πολλών μαθητών ταυτόχρονα</a:t>
            </a:r>
          </a:p>
          <a:p>
            <a:r>
              <a:rPr lang="el-GR" sz="2400" dirty="0"/>
              <a:t>Πολλαπλή εξέταση / δοκιμές </a:t>
            </a:r>
          </a:p>
          <a:p>
            <a:r>
              <a:rPr lang="el-GR" sz="2400" dirty="0"/>
              <a:t>Έλεγχος λαθών</a:t>
            </a:r>
          </a:p>
          <a:p>
            <a:r>
              <a:rPr lang="el-GR" sz="2400" dirty="0"/>
              <a:t>Γρήγορα αποτελέσματα</a:t>
            </a:r>
          </a:p>
          <a:p>
            <a:r>
              <a:rPr lang="el-GR" sz="2400" dirty="0"/>
              <a:t>Στατιστικά στοιχεία</a:t>
            </a:r>
          </a:p>
          <a:p>
            <a:r>
              <a:rPr lang="el-GR" sz="2400" dirty="0"/>
              <a:t>Εξαγωγή συμπερασμάτων για ελλιπείς γνώσεις</a:t>
            </a:r>
            <a:endParaRPr lang="en-US" sz="2400" dirty="0"/>
          </a:p>
          <a:p>
            <a:r>
              <a:rPr lang="el-GR" sz="2400" dirty="0"/>
              <a:t>Εξοικονόμηση χαρτιού</a:t>
            </a:r>
          </a:p>
          <a:p>
            <a:pPr marL="4572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71236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57138"/>
          </a:xfrm>
        </p:spPr>
        <p:txBody>
          <a:bodyPr>
            <a:normAutofit fontScale="90000"/>
          </a:bodyPr>
          <a:lstStyle/>
          <a:p>
            <a:r>
              <a:rPr lang="el-GR" dirty="0"/>
              <a:t>Η εφαρμογή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77130"/>
            <a:ext cx="9872871" cy="4518870"/>
          </a:xfrm>
        </p:spPr>
        <p:txBody>
          <a:bodyPr/>
          <a:lstStyle/>
          <a:p>
            <a:endParaRPr lang="el-GR" dirty="0"/>
          </a:p>
          <a:p>
            <a:endParaRPr lang="el-G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590" y="2662530"/>
            <a:ext cx="6160959" cy="30090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8859" y="1686187"/>
            <a:ext cx="837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Επιλέχθηκε ο τύπος της </a:t>
            </a:r>
            <a:r>
              <a:rPr lang="en-US" dirty="0"/>
              <a:t>web </a:t>
            </a:r>
            <a:r>
              <a:rPr lang="el-GR" dirty="0"/>
              <a:t>εφαρμογής</a:t>
            </a:r>
          </a:p>
        </p:txBody>
      </p:sp>
    </p:spTree>
    <p:extLst>
      <p:ext uri="{BB962C8B-B14F-4D97-AF65-F5344CB8AC3E}">
        <p14:creationId xmlns:p14="http://schemas.microsoft.com/office/powerpoint/2010/main" val="5145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24917"/>
          </a:xfrm>
        </p:spPr>
        <p:txBody>
          <a:bodyPr/>
          <a:lstStyle/>
          <a:p>
            <a:r>
              <a:rPr lang="el-GR" dirty="0"/>
              <a:t>Λόγοι επιλογής </a:t>
            </a:r>
            <a:r>
              <a:rPr lang="en-US" dirty="0"/>
              <a:t>web </a:t>
            </a:r>
            <a:r>
              <a:rPr lang="el-GR" dirty="0"/>
              <a:t>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Εγκατάσταση σε τοπικό </a:t>
            </a:r>
            <a:r>
              <a:rPr lang="en-US" dirty="0"/>
              <a:t>server</a:t>
            </a:r>
          </a:p>
          <a:p>
            <a:r>
              <a:rPr lang="el-GR" dirty="0"/>
              <a:t>Πολλαπλή πρόσβαση</a:t>
            </a:r>
          </a:p>
          <a:p>
            <a:r>
              <a:rPr lang="el-GR" dirty="0"/>
              <a:t>Ασφάλεια εξέτασης</a:t>
            </a:r>
          </a:p>
        </p:txBody>
      </p:sp>
    </p:spTree>
    <p:extLst>
      <p:ext uri="{BB962C8B-B14F-4D97-AF65-F5344CB8AC3E}">
        <p14:creationId xmlns:p14="http://schemas.microsoft.com/office/powerpoint/2010/main" val="404360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816529"/>
          </a:xfrm>
        </p:spPr>
        <p:txBody>
          <a:bodyPr/>
          <a:lstStyle/>
          <a:p>
            <a:r>
              <a:rPr lang="el-GR" dirty="0"/>
              <a:t>Απαιτήσεις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404" y="1862356"/>
            <a:ext cx="9799467" cy="4233644"/>
          </a:xfrm>
        </p:spPr>
        <p:txBody>
          <a:bodyPr/>
          <a:lstStyle/>
          <a:p>
            <a:r>
              <a:rPr lang="el-GR" sz="2400" dirty="0"/>
              <a:t>Χωρισμός εφαρμογής σε επίπεδα με κωδικό πρόσβασης</a:t>
            </a:r>
            <a:endParaRPr lang="en-US" sz="2400" dirty="0"/>
          </a:p>
          <a:p>
            <a:r>
              <a:rPr lang="el-GR" sz="2400" dirty="0"/>
              <a:t>Εξέταση μαθημάτων με την μέθοδο της πολλαπλής επιλογής</a:t>
            </a:r>
          </a:p>
          <a:p>
            <a:r>
              <a:rPr lang="el-GR" sz="2400" dirty="0"/>
              <a:t>Επίπεδο </a:t>
            </a:r>
            <a:r>
              <a:rPr lang="en-US" sz="2400" dirty="0"/>
              <a:t>Admin ( </a:t>
            </a:r>
            <a:r>
              <a:rPr lang="el-GR" sz="2400" dirty="0"/>
              <a:t>καθηγητή)  όπου θα γίνεται η κατασκευή των ερωτήσεων και απαντήσεων</a:t>
            </a:r>
          </a:p>
          <a:p>
            <a:r>
              <a:rPr lang="el-GR" sz="2400" dirty="0"/>
              <a:t>Επίπεδο χρήστη ( μαθητή ) ο οποίος θα παίρνει μέρος στην εξέταση</a:t>
            </a:r>
          </a:p>
          <a:p>
            <a:r>
              <a:rPr lang="el-GR" sz="2400" dirty="0"/>
              <a:t>Δυνατότητα αλλαγής σειράς ερωτήσεων</a:t>
            </a:r>
          </a:p>
          <a:p>
            <a:r>
              <a:rPr lang="el-GR" sz="2400" dirty="0"/>
              <a:t>Δυνατότητα εξαγωγής αποτελεσμάτων </a:t>
            </a:r>
            <a:r>
              <a:rPr lang="en-US" sz="2400" dirty="0"/>
              <a:t>(pdf, csv </a:t>
            </a:r>
            <a:r>
              <a:rPr lang="el-GR" sz="2400" dirty="0"/>
              <a:t>κλπ.)  </a:t>
            </a:r>
          </a:p>
          <a:p>
            <a:r>
              <a:rPr lang="el-GR" sz="2400" dirty="0"/>
              <a:t>Εισαγωγή εικόνων στις ερωτήσεις</a:t>
            </a:r>
          </a:p>
          <a:p>
            <a:endParaRPr lang="en-US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5398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15861"/>
          </a:xfrm>
        </p:spPr>
        <p:txBody>
          <a:bodyPr/>
          <a:lstStyle/>
          <a:p>
            <a:r>
              <a:rPr lang="el-GR" dirty="0"/>
              <a:t>Απαιτήσεις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79135"/>
            <a:ext cx="9872871" cy="4216866"/>
          </a:xfrm>
        </p:spPr>
        <p:txBody>
          <a:bodyPr>
            <a:normAutofit lnSpcReduction="10000"/>
          </a:bodyPr>
          <a:lstStyle/>
          <a:p>
            <a:r>
              <a:rPr lang="el-GR" dirty="0"/>
              <a:t>Εισαγωγή </a:t>
            </a:r>
            <a:r>
              <a:rPr lang="en-US" dirty="0"/>
              <a:t>video </a:t>
            </a:r>
            <a:r>
              <a:rPr lang="el-GR" dirty="0"/>
              <a:t>στις ερωτήσεις</a:t>
            </a:r>
          </a:p>
          <a:p>
            <a:r>
              <a:rPr lang="el-GR" dirty="0"/>
              <a:t>Επαναχρησιμοποίηση παλιών ερωτήσεων που έχει δημιουργήσει ο καθηγητής</a:t>
            </a:r>
          </a:p>
          <a:p>
            <a:r>
              <a:rPr lang="el-GR" dirty="0"/>
              <a:t>Επαναχρησιμοποίηση παλιών πολυμέσων</a:t>
            </a:r>
          </a:p>
          <a:p>
            <a:r>
              <a:rPr lang="el-GR" dirty="0"/>
              <a:t>Προβολή αποτελεσμάτων και απαντήσεων του χρήστη</a:t>
            </a:r>
          </a:p>
          <a:p>
            <a:r>
              <a:rPr lang="el-GR" dirty="0"/>
              <a:t>Ύπαρξη χρονικού ορίου</a:t>
            </a:r>
          </a:p>
          <a:p>
            <a:r>
              <a:rPr lang="el-GR" dirty="0"/>
              <a:t>Δυνατότητα εφαρμογής αρνητικής βαθμολογίας</a:t>
            </a:r>
          </a:p>
          <a:p>
            <a:r>
              <a:rPr lang="el-GR" dirty="0"/>
              <a:t>Δυνατότητα προβολής των σωστών απαντήσεων στον χρήστη</a:t>
            </a:r>
          </a:p>
          <a:p>
            <a:r>
              <a:rPr lang="el-GR" dirty="0"/>
              <a:t>Δυνατότητα προβολής βοήθειας μετά την απάντηση</a:t>
            </a:r>
          </a:p>
          <a:p>
            <a:r>
              <a:rPr lang="el-GR" dirty="0"/>
              <a:t>Να έχει ένδειξη τρέχουσας ερώτησης και του συνόλου των ερωτήσεων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67646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215" y="508430"/>
            <a:ext cx="9875520" cy="556470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218057"/>
            <a:ext cx="1140981" cy="604720"/>
          </a:xfrm>
        </p:spPr>
      </p:pic>
      <p:cxnSp>
        <p:nvCxnSpPr>
          <p:cNvPr id="6" name="Straight Connector 5"/>
          <p:cNvCxnSpPr/>
          <p:nvPr/>
        </p:nvCxnSpPr>
        <p:spPr>
          <a:xfrm>
            <a:off x="5805182" y="1585519"/>
            <a:ext cx="0" cy="4764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2240" y="1506340"/>
            <a:ext cx="4264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/>
              <a:t>Γλώσσες/Βιβλιοθήκες/Επεκτάσεις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915" y="2125975"/>
            <a:ext cx="1143000" cy="763663"/>
          </a:xfrm>
          <a:prstGeom prst="rect">
            <a:avLst/>
          </a:prstGeom>
        </p:spPr>
      </p:pic>
      <p:pic>
        <p:nvPicPr>
          <p:cNvPr id="1028" name="Picture 4" descr="http://4.bp.blogspot.com/-jvsKPh4XVNs/VEDdOcEPlEI/AAAAAAAADX0/GtDHLMAica4/s1600/css3-shake-anim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23" y="2218057"/>
            <a:ext cx="1771650" cy="8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PTty3CfTGnA/TpZOEjTQ_WI/AAAAAAAAAeo/KeKt_D5X2xo/s1600/j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05566"/>
            <a:ext cx="900820" cy="90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ymfony.com/logos/symfony_black_01.png?v=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929" y="3315022"/>
            <a:ext cx="2367685" cy="81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age.slidesharecdn.com/twigtemplating-131030083856-phpapp01/95/twig-templating-6-638.jpg?cb=138312768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16" y="4285333"/>
            <a:ext cx="1196588" cy="8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tomasvotruba.cz/images/posts/thumbnail/doctrin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942" y="4422166"/>
            <a:ext cx="1002707" cy="62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15441-presscdn-0-77.pagely.netdna-cdn.com/wp-content/uploads/2015/05/TypeScript-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8" y="4422166"/>
            <a:ext cx="840777" cy="66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pbs.twimg.com/profile_images/1319007031/logo_400x40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18" y="5362219"/>
            <a:ext cx="778902" cy="77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tduchateau.github.io/DataTables-taglib/img/datatable_logo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24" y="5426746"/>
            <a:ext cx="781676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openanswers.co.uk/oa/images/logos/jquery-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756" y="5426746"/>
            <a:ext cx="1374539" cy="85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80123" y="1520730"/>
            <a:ext cx="2279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/>
              <a:t>Εργαλεία ανάπτυξης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32793" y="2148493"/>
            <a:ext cx="1630728" cy="815364"/>
          </a:xfrm>
          <a:prstGeom prst="rect">
            <a:avLst/>
          </a:prstGeom>
        </p:spPr>
      </p:pic>
      <p:pic>
        <p:nvPicPr>
          <p:cNvPr id="1048" name="Picture 24" descr="http://budiirawan.com/wp-content/uploads/2014/09/phpstorm-logo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12" y="2125975"/>
            <a:ext cx="2788093" cy="107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getcomposer.org/img/logo-composer-transparen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49" y="3447365"/>
            <a:ext cx="2024140" cy="120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1.bp.blogspot.com/-yyTdFiLf7Fo/UTylcBEfT4I/AAAAAAAABXA/slV8Sb9h9Ss/s1600/xamp+icon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122" y="3494424"/>
            <a:ext cx="2104298" cy="108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www.blogcdn.com/www.engadget.com/media/2011/04/chrome-logo-2011-04-27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505" y="5062439"/>
            <a:ext cx="1969984" cy="98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git-scm.com/images/logos/downloads/Git-Logo-1788C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005" y="5158249"/>
            <a:ext cx="1287656" cy="70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cdn4.iconfinder.com/data/icons/iconsimple-logotypes/512/github-256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989" y="4873127"/>
            <a:ext cx="1410165" cy="141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627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81637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76462"/>
            <a:ext cx="9872871" cy="4619538"/>
          </a:xfrm>
        </p:spPr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Το </a:t>
            </a:r>
            <a:r>
              <a:rPr lang="en-US" b="1" dirty="0">
                <a:solidFill>
                  <a:schemeClr val="tx1"/>
                </a:solidFill>
              </a:rPr>
              <a:t>Symfony framework</a:t>
            </a:r>
          </a:p>
          <a:p>
            <a:pPr marL="45720" indent="0"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6403" y="2055302"/>
            <a:ext cx="1015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/>
                </a:solidFill>
              </a:rPr>
              <a:t>Ακολουθεί το πρότυπο </a:t>
            </a:r>
            <a:r>
              <a:rPr lang="en-US" dirty="0">
                <a:solidFill>
                  <a:schemeClr val="accent1"/>
                </a:solidFill>
              </a:rPr>
              <a:t>MVC</a:t>
            </a:r>
          </a:p>
          <a:p>
            <a:endParaRPr lang="el-GR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http://jmolivas.com/slides/tcdrupal2014/the-symfony-way/assets/images/request-fl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56" y="2592198"/>
            <a:ext cx="9217588" cy="364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50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90026"/>
          </a:xfrm>
        </p:spPr>
        <p:txBody>
          <a:bodyPr>
            <a:normAutofit fontScale="90000"/>
          </a:bodyPr>
          <a:lstStyle/>
          <a:p>
            <a:r>
              <a:rPr lang="el-GR" dirty="0"/>
              <a:t>Ανάπτυξη της εφαρμογής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93908"/>
            <a:ext cx="9872871" cy="4502092"/>
          </a:xfrm>
        </p:spPr>
        <p:txBody>
          <a:bodyPr/>
          <a:lstStyle/>
          <a:p>
            <a:pPr marL="45720" indent="0">
              <a:buNone/>
            </a:pPr>
            <a:r>
              <a:rPr lang="el-GR" b="1" dirty="0">
                <a:solidFill>
                  <a:schemeClr val="tx1"/>
                </a:solidFill>
              </a:rPr>
              <a:t>Το </a:t>
            </a:r>
            <a:r>
              <a:rPr lang="en-US" b="1" dirty="0">
                <a:solidFill>
                  <a:schemeClr val="tx1"/>
                </a:solidFill>
              </a:rPr>
              <a:t>Twig</a:t>
            </a:r>
          </a:p>
          <a:p>
            <a:pPr marL="45720" indent="0">
              <a:buNone/>
            </a:pPr>
            <a:r>
              <a:rPr lang="el-GR" dirty="0"/>
              <a:t>Είναι </a:t>
            </a:r>
            <a:r>
              <a:rPr lang="en-US" dirty="0"/>
              <a:t>template engine </a:t>
            </a:r>
            <a:r>
              <a:rPr lang="el-GR" dirty="0"/>
              <a:t>της </a:t>
            </a:r>
            <a:r>
              <a:rPr lang="en-US" dirty="0"/>
              <a:t>php.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php: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679347" y="2743200"/>
            <a:ext cx="0" cy="3221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72455" y="3457208"/>
            <a:ext cx="3573709" cy="861774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&lt;?php  foreach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questions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question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 {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?&gt;</a:t>
            </a:r>
            <a:b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span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&lt;?php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echo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question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?&gt;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span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&lt;?php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?&gt;</a:t>
            </a: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153888" y="3457208"/>
            <a:ext cx="4387442" cy="55399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{% 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question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questions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%}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span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{{ question.name }}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el-GR" altLang="el-GR" sz="1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span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       </a:t>
            </a:r>
            <a:b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{% </a:t>
            </a:r>
            <a:r>
              <a:rPr kumimoji="0" lang="el-GR" altLang="el-GR" sz="1000" b="1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endfor</a:t>
            </a:r>
            <a:r>
              <a:rPr kumimoji="0" lang="el-GR" altLang="el-GR" sz="1000" b="1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l-GR" altLang="el-GR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%}</a:t>
            </a: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79435" y="2706069"/>
            <a:ext cx="726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Twig: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5591752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540</TotalTime>
  <Words>422</Words>
  <Application>Microsoft Office PowerPoint</Application>
  <PresentationFormat>Widescreen</PresentationFormat>
  <Paragraphs>115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Corbel</vt:lpstr>
      <vt:lpstr>Courier New</vt:lpstr>
      <vt:lpstr>Basis</vt:lpstr>
      <vt:lpstr>   </vt:lpstr>
      <vt:lpstr>Πλεονεκτήματα ψηφιακής εξέτασης</vt:lpstr>
      <vt:lpstr>Η εφαρμογή</vt:lpstr>
      <vt:lpstr>Λόγοι επιλογής web εφαρμογής</vt:lpstr>
      <vt:lpstr>Απαιτήσεις εφαρμογής</vt:lpstr>
      <vt:lpstr>Απαιτήσεις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  <vt:lpstr>Ανάπτυξη της εφαρμογής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Πτυχιακη εργασια</dc:title>
  <dc:creator>Giannis Foulidis</dc:creator>
  <cp:lastModifiedBy>Giannis Foulidis</cp:lastModifiedBy>
  <cp:revision>27</cp:revision>
  <dcterms:created xsi:type="dcterms:W3CDTF">2016-05-31T10:56:34Z</dcterms:created>
  <dcterms:modified xsi:type="dcterms:W3CDTF">2016-05-31T19:56:50Z</dcterms:modified>
</cp:coreProperties>
</file>