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66" r:id="rId5"/>
    <p:sldId id="264" r:id="rId6"/>
    <p:sldId id="277" r:id="rId7"/>
    <p:sldId id="259" r:id="rId8"/>
    <p:sldId id="278" r:id="rId9"/>
    <p:sldId id="260" r:id="rId10"/>
    <p:sldId id="265" r:id="rId11"/>
    <p:sldId id="267" r:id="rId12"/>
    <p:sldId id="261" r:id="rId13"/>
    <p:sldId id="262" r:id="rId14"/>
    <p:sldId id="263" r:id="rId15"/>
    <p:sldId id="270" r:id="rId16"/>
    <p:sldId id="269" r:id="rId17"/>
    <p:sldId id="271" r:id="rId18"/>
    <p:sldId id="272" r:id="rId19"/>
    <p:sldId id="273" r:id="rId20"/>
    <p:sldId id="275" r:id="rId21"/>
    <p:sldId id="276" r:id="rId22"/>
    <p:sldId id="280" r:id="rId23"/>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93C2F0-ADBD-4811-9A4C-CE8D865F377C}" type="datetimeFigureOut">
              <a:rPr lang="el-GR" smtClean="0"/>
              <a:pPr/>
              <a:t>24/2/2016</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150B52-3648-4326-BBED-80E1EEFC4D57}" type="slidenum">
              <a:rPr lang="el-GR" smtClean="0"/>
              <a:pPr/>
              <a:t>‹#›</a:t>
            </a:fld>
            <a:endParaRPr lang="el-GR"/>
          </a:p>
        </p:txBody>
      </p:sp>
    </p:spTree>
    <p:extLst>
      <p:ext uri="{BB962C8B-B14F-4D97-AF65-F5344CB8AC3E}">
        <p14:creationId xmlns:p14="http://schemas.microsoft.com/office/powerpoint/2010/main" xmlns="" val="23578841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DC150B52-3648-4326-BBED-80E1EEFC4D57}" type="slidenum">
              <a:rPr lang="el-GR" smtClean="0"/>
              <a:pPr/>
              <a:t>1</a:t>
            </a:fld>
            <a:endParaRPr lang="el-GR"/>
          </a:p>
        </p:txBody>
      </p:sp>
    </p:spTree>
    <p:extLst>
      <p:ext uri="{BB962C8B-B14F-4D97-AF65-F5344CB8AC3E}">
        <p14:creationId xmlns:p14="http://schemas.microsoft.com/office/powerpoint/2010/main" xmlns="" val="1740448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l-GR" smtClean="0"/>
              <a:t>Στυλ κύριου τίτλου</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a:xfrm>
            <a:off x="7325773" y="6117336"/>
            <a:ext cx="857473" cy="365125"/>
          </a:xfrm>
        </p:spPr>
        <p:txBody>
          <a:bodyPr/>
          <a:lstStyle/>
          <a:p>
            <a:fld id="{7AB3D199-FF74-48C3-8990-2C76918BDD57}" type="datetimeFigureOut">
              <a:rPr lang="el-GR" smtClean="0"/>
              <a:pPr/>
              <a:t>24/2/2016</a:t>
            </a:fld>
            <a:endParaRPr lang="el-GR"/>
          </a:p>
        </p:txBody>
      </p:sp>
      <p:sp>
        <p:nvSpPr>
          <p:cNvPr id="5" name="Footer Placeholder 4"/>
          <p:cNvSpPr>
            <a:spLocks noGrp="1"/>
          </p:cNvSpPr>
          <p:nvPr>
            <p:ph type="ftr" sz="quarter" idx="11"/>
          </p:nvPr>
        </p:nvSpPr>
        <p:spPr>
          <a:xfrm>
            <a:off x="3623733" y="6117336"/>
            <a:ext cx="3609438" cy="365125"/>
          </a:xfrm>
        </p:spPr>
        <p:txBody>
          <a:bodyPr/>
          <a:lstStyle/>
          <a:p>
            <a:endParaRPr lang="el-GR"/>
          </a:p>
        </p:txBody>
      </p:sp>
      <p:sp>
        <p:nvSpPr>
          <p:cNvPr id="6" name="Slide Number Placeholder 5"/>
          <p:cNvSpPr>
            <a:spLocks noGrp="1"/>
          </p:cNvSpPr>
          <p:nvPr>
            <p:ph type="sldNum" sz="quarter" idx="12"/>
          </p:nvPr>
        </p:nvSpPr>
        <p:spPr>
          <a:xfrm>
            <a:off x="8275320" y="6117336"/>
            <a:ext cx="411480" cy="365125"/>
          </a:xfrm>
        </p:spPr>
        <p:txBody>
          <a:bodyPr/>
          <a:lstStyle/>
          <a:p>
            <a:fld id="{03C28C48-FC79-417A-9523-81C9E56BA136}" type="slidenum">
              <a:rPr lang="el-GR" smtClean="0"/>
              <a:pPr/>
              <a:t>‹#›</a:t>
            </a:fld>
            <a:endParaRPr lang="el-GR"/>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xmlns="" val="1445004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7AB3D199-FF74-48C3-8990-2C76918BDD57}" type="datetimeFigureOut">
              <a:rPr lang="el-GR" smtClean="0"/>
              <a:pPr/>
              <a:t>24/2/2016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4005568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7AB3D199-FF74-48C3-8990-2C76918BDD57}" type="datetimeFigureOut">
              <a:rPr lang="el-GR" smtClean="0"/>
              <a:pPr/>
              <a:t>24/2/2016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2687504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l-GR" smtClean="0"/>
              <a:t>Στυλ κύριου τίτλου</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smtClean="0"/>
              <a:t>Στυλ υποδείγματος κειμένου</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7AB3D199-FF74-48C3-8990-2C76918BDD57}" type="datetimeFigureOut">
              <a:rPr lang="el-GR" smtClean="0"/>
              <a:pPr/>
              <a:t>24/2/2016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86641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7AB3D199-FF74-48C3-8990-2C76918BDD57}" type="datetimeFigureOut">
              <a:rPr lang="el-GR" smtClean="0"/>
              <a:pPr/>
              <a:t>24/2/2016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8787506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l-GR" smtClean="0"/>
              <a:t>Στυλ κύριου τίτλου</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l-GR" smtClean="0"/>
              <a:t>Στυλ υποδείγματος κειμένου</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7AB3D199-FF74-48C3-8990-2C76918BDD57}" type="datetimeFigureOut">
              <a:rPr lang="el-GR" smtClean="0"/>
              <a:pPr/>
              <a:t>24/2/2016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30114390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l-GR" smtClean="0"/>
              <a:t>Στυλ κύριου τίτλου</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l-GR" smtClean="0"/>
              <a:t>Στυλ υποδείγματος κειμένου</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7AB3D199-FF74-48C3-8990-2C76918BDD57}" type="datetimeFigureOut">
              <a:rPr lang="el-GR" smtClean="0"/>
              <a:pPr/>
              <a:t>24/2/2016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37332074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ncho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7AB3D199-FF74-48C3-8990-2C76918BDD57}" type="datetimeFigureOut">
              <a:rPr lang="el-GR" smtClean="0"/>
              <a:pPr/>
              <a:t>24/2/2016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2218085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7AB3D199-FF74-48C3-8990-2C76918BDD57}" type="datetimeFigureOut">
              <a:rPr lang="el-GR" smtClean="0"/>
              <a:pPr/>
              <a:t>24/2/2016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2943168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l-GR" smtClean="0"/>
              <a:t>Στυλ κύριου τίτλου</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a:xfrm>
            <a:off x="7344329" y="6108173"/>
            <a:ext cx="857473" cy="365125"/>
          </a:xfrm>
        </p:spPr>
        <p:txBody>
          <a:bodyPr/>
          <a:lstStyle/>
          <a:p>
            <a:fld id="{7AB3D199-FF74-48C3-8990-2C76918BDD57}" type="datetimeFigureOut">
              <a:rPr lang="el-GR" smtClean="0"/>
              <a:pPr/>
              <a:t>24/2/2016</a:t>
            </a:fld>
            <a:endParaRPr lang="el-GR"/>
          </a:p>
        </p:txBody>
      </p:sp>
      <p:sp>
        <p:nvSpPr>
          <p:cNvPr id="5" name="Footer Placeholder 4"/>
          <p:cNvSpPr>
            <a:spLocks noGrp="1"/>
          </p:cNvSpPr>
          <p:nvPr>
            <p:ph type="ftr" sz="quarter" idx="11"/>
          </p:nvPr>
        </p:nvSpPr>
        <p:spPr>
          <a:xfrm>
            <a:off x="1972647" y="6108173"/>
            <a:ext cx="5314517" cy="365125"/>
          </a:xfrm>
        </p:spPr>
        <p:txBody>
          <a:bodyPr/>
          <a:lstStyle/>
          <a:p>
            <a:endParaRPr lang="el-GR"/>
          </a:p>
        </p:txBody>
      </p:sp>
      <p:sp>
        <p:nvSpPr>
          <p:cNvPr id="6" name="Slide Number Placeholder 5"/>
          <p:cNvSpPr>
            <a:spLocks noGrp="1"/>
          </p:cNvSpPr>
          <p:nvPr>
            <p:ph type="sldNum" sz="quarter" idx="12"/>
          </p:nvPr>
        </p:nvSpPr>
        <p:spPr>
          <a:xfrm>
            <a:off x="8258967" y="6108173"/>
            <a:ext cx="427833" cy="365125"/>
          </a:xfrm>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2675117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7AB3D199-FF74-48C3-8990-2C76918BDD57}" type="datetimeFigureOut">
              <a:rPr lang="el-GR" smtClean="0"/>
              <a:pPr/>
              <a:t>24/2/2016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a:xfrm>
            <a:off x="8273317" y="6116070"/>
            <a:ext cx="413483" cy="365125"/>
          </a:xfrm>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2486968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7AB3D199-FF74-48C3-8990-2C76918BDD57}" type="datetimeFigureOut">
              <a:rPr lang="el-GR" smtClean="0"/>
              <a:pPr/>
              <a:t>24/2/2016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2139455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Στυλ κύριου τίτλου</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7AB3D199-FF74-48C3-8990-2C76918BDD57}" type="datetimeFigureOut">
              <a:rPr lang="el-GR" smtClean="0"/>
              <a:pPr/>
              <a:t>24/2/2016</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3365998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7AB3D199-FF74-48C3-8990-2C76918BDD57}" type="datetimeFigureOut">
              <a:rPr lang="el-GR" smtClean="0"/>
              <a:pPr/>
              <a:t>24/2/2016</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2726870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B3D199-FF74-48C3-8990-2C76918BDD57}" type="datetimeFigureOut">
              <a:rPr lang="el-GR" smtClean="0"/>
              <a:pPr/>
              <a:t>24/2/2016</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1165915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l-GR" smtClean="0"/>
              <a:t>Στυλ κύριου τίτλου</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7AB3D199-FF74-48C3-8990-2C76918BDD57}" type="datetimeFigureOut">
              <a:rPr lang="el-GR" smtClean="0"/>
              <a:pPr/>
              <a:t>24/2/2016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265769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l-GR" smtClean="0"/>
              <a:t>Στυλ κύριου τίτλου</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7AB3D199-FF74-48C3-8990-2C76918BDD57}" type="datetimeFigureOut">
              <a:rPr lang="el-GR" smtClean="0"/>
              <a:pPr/>
              <a:t>24/2/2016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3207634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AB3D199-FF74-48C3-8990-2C76918BDD57}" type="datetimeFigureOut">
              <a:rPr lang="el-GR" smtClean="0"/>
              <a:pPr/>
              <a:t>24/2/2016</a:t>
            </a:fld>
            <a:endParaRPr lang="el-GR"/>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l-GR"/>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3C28C48-FC79-417A-9523-81C9E56BA136}" type="slidenum">
              <a:rPr lang="el-GR" smtClean="0"/>
              <a:pPr/>
              <a:t>‹#›</a:t>
            </a:fld>
            <a:endParaRPr lang="el-GR"/>
          </a:p>
        </p:txBody>
      </p:sp>
    </p:spTree>
    <p:extLst>
      <p:ext uri="{BB962C8B-B14F-4D97-AF65-F5344CB8AC3E}">
        <p14:creationId xmlns:p14="http://schemas.microsoft.com/office/powerpoint/2010/main" xmlns="" val="6783881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914401"/>
            <a:ext cx="7643193" cy="3488266"/>
          </a:xfrm>
        </p:spPr>
        <p:txBody>
          <a:bodyPr>
            <a:normAutofit/>
          </a:bodyPr>
          <a:lstStyle/>
          <a:p>
            <a:r>
              <a:rPr lang="el-GR" b="1" dirty="0"/>
              <a:t>Ηλεκτρικό αυτοκίνητο υποβοηθούμενο </a:t>
            </a:r>
            <a:r>
              <a:rPr lang="el-GR" b="1" dirty="0" smtClean="0"/>
              <a:t>από κινητήρα </a:t>
            </a:r>
            <a:r>
              <a:rPr lang="en-US" b="1" dirty="0" smtClean="0"/>
              <a:t>LPG</a:t>
            </a:r>
            <a:endParaRPr lang="el-GR" dirty="0"/>
          </a:p>
        </p:txBody>
      </p:sp>
      <p:sp>
        <p:nvSpPr>
          <p:cNvPr id="3" name="Subtitle 2"/>
          <p:cNvSpPr>
            <a:spLocks noGrp="1"/>
          </p:cNvSpPr>
          <p:nvPr>
            <p:ph type="subTitle" idx="1"/>
          </p:nvPr>
        </p:nvSpPr>
        <p:spPr>
          <a:xfrm>
            <a:off x="2909418" y="4667386"/>
            <a:ext cx="6127078" cy="1785950"/>
          </a:xfrm>
        </p:spPr>
        <p:txBody>
          <a:bodyPr>
            <a:normAutofit/>
          </a:bodyPr>
          <a:lstStyle/>
          <a:p>
            <a:pPr algn="l"/>
            <a:r>
              <a:rPr lang="el-GR" sz="2400" dirty="0" smtClean="0"/>
              <a:t>Μιχάλης Κοντός</a:t>
            </a:r>
            <a:endParaRPr lang="el-GR" sz="2400" dirty="0"/>
          </a:p>
          <a:p>
            <a:pPr algn="l"/>
            <a:r>
              <a:rPr lang="el-GR" sz="2400" dirty="0" smtClean="0"/>
              <a:t>Επιβλέπων</a:t>
            </a:r>
            <a:r>
              <a:rPr lang="en-US" sz="2400" dirty="0" smtClean="0"/>
              <a:t>: </a:t>
            </a:r>
            <a:r>
              <a:rPr lang="el-GR" sz="2400" dirty="0" smtClean="0"/>
              <a:t>Δρ.</a:t>
            </a:r>
            <a:r>
              <a:rPr lang="en-US" sz="2400" dirty="0" smtClean="0"/>
              <a:t> </a:t>
            </a:r>
            <a:r>
              <a:rPr lang="el-GR" sz="2400" dirty="0" smtClean="0"/>
              <a:t>Δημήτριος Καλπακτσόγλου</a:t>
            </a:r>
          </a:p>
        </p:txBody>
      </p:sp>
      <p:pic>
        <p:nvPicPr>
          <p:cNvPr id="4" name="Εικόνα 3"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5" name="Εικόνα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55293" y="5085184"/>
            <a:ext cx="857250" cy="1600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188640"/>
            <a:ext cx="7704667" cy="1981200"/>
          </a:xfrm>
        </p:spPr>
        <p:txBody>
          <a:bodyPr/>
          <a:lstStyle/>
          <a:p>
            <a:r>
              <a:rPr lang="el-GR" dirty="0" smtClean="0"/>
              <a:t>Ηλεκτρικό </a:t>
            </a:r>
            <a:br>
              <a:rPr lang="el-GR" dirty="0" smtClean="0"/>
            </a:br>
            <a:r>
              <a:rPr lang="el-GR" dirty="0" smtClean="0"/>
              <a:t>αυτοκίνητο</a:t>
            </a:r>
            <a:endParaRPr lang="el-GR" dirty="0"/>
          </a:p>
        </p:txBody>
      </p:sp>
      <p:sp>
        <p:nvSpPr>
          <p:cNvPr id="3" name="Content Placeholder 2"/>
          <p:cNvSpPr>
            <a:spLocks noGrp="1"/>
          </p:cNvSpPr>
          <p:nvPr>
            <p:ph idx="1"/>
          </p:nvPr>
        </p:nvSpPr>
        <p:spPr>
          <a:xfrm>
            <a:off x="457200" y="1600200"/>
            <a:ext cx="5050904" cy="5257800"/>
          </a:xfrm>
        </p:spPr>
        <p:txBody>
          <a:bodyPr>
            <a:normAutofit fontScale="85000" lnSpcReduction="20000"/>
          </a:bodyPr>
          <a:lstStyle/>
          <a:p>
            <a:r>
              <a:rPr lang="el-GR" dirty="0" smtClean="0"/>
              <a:t>Τα αυτοκίνητα που χρησιμοποιούν και τα δύο (ηλεκτρικές μηχανές και ΜΕΚ) καλούνται </a:t>
            </a:r>
            <a:r>
              <a:rPr lang="el-GR" b="1" dirty="0" smtClean="0"/>
              <a:t>υβριδικά </a:t>
            </a:r>
            <a:r>
              <a:rPr lang="el-GR" dirty="0" smtClean="0"/>
              <a:t>αυτοκίνητα και συνήθως δεν θεωρούνται καθαρά HΑ. Ενώ τα αυτοκίνητα με τις μπαταρίες που μπορούν να φορτιστούν και να χρησιμοποιηθούν χωρίς ΜΕΚ καλούνται </a:t>
            </a:r>
            <a:r>
              <a:rPr lang="el-GR" b="1" dirty="0" smtClean="0"/>
              <a:t>«βυσματωτά» </a:t>
            </a:r>
            <a:r>
              <a:rPr lang="el-GR" dirty="0" smtClean="0"/>
              <a:t>ηλεκτρικά οχήματα, και είναι καθαρά HΑ, ενώ δεν καταναλώνουν καύσιμα. </a:t>
            </a:r>
          </a:p>
          <a:p>
            <a:r>
              <a:rPr lang="el-GR" dirty="0" smtClean="0"/>
              <a:t>Τα Ηλεκτρικά Αυτοκίνητα είναι συνήθως αυτοκίνητα</a:t>
            </a:r>
            <a:r>
              <a:rPr lang="en-US" dirty="0" smtClean="0"/>
              <a:t>,</a:t>
            </a:r>
            <a:r>
              <a:rPr lang="el-GR" dirty="0" smtClean="0"/>
              <a:t> ελαφριά φορτηγά, ποδήλατα, ηλεκτρικά μηχανικά δίκυκλα, μικρά οχήματα γκολφ, ανυψωτικά (</a:t>
            </a:r>
            <a:r>
              <a:rPr lang="el-GR" dirty="0" err="1" smtClean="0"/>
              <a:t>fork-lifts</a:t>
            </a:r>
            <a:r>
              <a:rPr lang="el-GR" dirty="0" smtClean="0"/>
              <a:t>).</a:t>
            </a:r>
          </a:p>
          <a:p>
            <a:r>
              <a:rPr lang="el-GR" dirty="0" smtClean="0"/>
              <a:t> Τα HΑ ήταν μεταξύ των αυτοκινήτων που εμφανίστηκαν από τις πρώτες μέρες της αυτοκίνησης και έχουν υψηλότερο συντελεστή ενεργειακής απόδοσης από όλα τα αυτοκίνητα με μηχανές εσωτερικής καύσης. </a:t>
            </a:r>
            <a:endParaRPr lang="el-GR"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508104" y="2708920"/>
            <a:ext cx="3507235" cy="2630426"/>
          </a:xfrm>
          <a:prstGeom prst="rect">
            <a:avLst/>
          </a:prstGeom>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extLst>
      <p:ext uri="{BB962C8B-B14F-4D97-AF65-F5344CB8AC3E}">
        <p14:creationId xmlns:p14="http://schemas.microsoft.com/office/powerpoint/2010/main" xmlns="" val="668376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Μόλυνση </a:t>
            </a:r>
            <a:br>
              <a:rPr lang="el-GR" dirty="0" smtClean="0"/>
            </a:br>
            <a:r>
              <a:rPr lang="el-GR" dirty="0" smtClean="0"/>
              <a:t>Περιβάλλοντος</a:t>
            </a:r>
            <a:endParaRPr lang="el-GR" dirty="0"/>
          </a:p>
        </p:txBody>
      </p:sp>
      <p:sp>
        <p:nvSpPr>
          <p:cNvPr id="3" name="Content Placeholder 2"/>
          <p:cNvSpPr>
            <a:spLocks noGrp="1"/>
          </p:cNvSpPr>
          <p:nvPr>
            <p:ph idx="1"/>
          </p:nvPr>
        </p:nvSpPr>
        <p:spPr>
          <a:xfrm>
            <a:off x="914400" y="1447801"/>
            <a:ext cx="8229600" cy="3071006"/>
          </a:xfrm>
        </p:spPr>
        <p:txBody>
          <a:bodyPr>
            <a:normAutofit/>
          </a:bodyPr>
          <a:lstStyle/>
          <a:p>
            <a:r>
              <a:rPr lang="el-GR" dirty="0" smtClean="0"/>
              <a:t>Η ρύπανση του περιβάλλοντος </a:t>
            </a:r>
            <a:r>
              <a:rPr lang="el-GR" b="1" dirty="0" smtClean="0"/>
              <a:t>απειλεί</a:t>
            </a:r>
            <a:r>
              <a:rPr lang="en-US" b="1" dirty="0" smtClean="0"/>
              <a:t> </a:t>
            </a:r>
            <a:r>
              <a:rPr lang="el-GR" dirty="0" smtClean="0"/>
              <a:t>όσο </a:t>
            </a:r>
            <a:r>
              <a:rPr lang="el-GR" dirty="0" smtClean="0"/>
              <a:t>ποτέ άλλοτε την υγεία μας. Ένας από τους λόγους που έχουμε μόλυνση περιβάλλοντος είναι και τα καυσαέρια από αυτοκίνητα τα οποία καταναλώνουν βενζίνη, πετρέλαιο. </a:t>
            </a:r>
          </a:p>
        </p:txBody>
      </p:sp>
      <p:pic>
        <p:nvPicPr>
          <p:cNvPr id="4" name="Picture 3"/>
          <p:cNvPicPr>
            <a:picLocks noChangeAspect="1"/>
          </p:cNvPicPr>
          <p:nvPr/>
        </p:nvPicPr>
        <p:blipFill>
          <a:blip r:embed="rId2"/>
          <a:stretch>
            <a:fillRect/>
          </a:stretch>
        </p:blipFill>
        <p:spPr>
          <a:xfrm>
            <a:off x="2555776" y="3838293"/>
            <a:ext cx="4289864" cy="2941621"/>
          </a:xfrm>
          <a:prstGeom prst="rect">
            <a:avLst/>
          </a:prstGeom>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extLst>
      <p:ext uri="{BB962C8B-B14F-4D97-AF65-F5344CB8AC3E}">
        <p14:creationId xmlns:p14="http://schemas.microsoft.com/office/powerpoint/2010/main" xmlns="" val="3653251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8122" y="116632"/>
            <a:ext cx="7704667" cy="1981200"/>
          </a:xfrm>
        </p:spPr>
        <p:txBody>
          <a:bodyPr/>
          <a:lstStyle/>
          <a:p>
            <a:r>
              <a:rPr lang="el-GR" dirty="0" smtClean="0"/>
              <a:t>Μόλυνση</a:t>
            </a:r>
            <a:br>
              <a:rPr lang="el-GR" dirty="0" smtClean="0"/>
            </a:br>
            <a:r>
              <a:rPr lang="el-GR" dirty="0" smtClean="0"/>
              <a:t> Περιβάλλοντος</a:t>
            </a:r>
            <a:endParaRPr lang="el-GR" dirty="0"/>
          </a:p>
        </p:txBody>
      </p:sp>
      <p:sp>
        <p:nvSpPr>
          <p:cNvPr id="3" name="Content Placeholder 2"/>
          <p:cNvSpPr>
            <a:spLocks noGrp="1"/>
          </p:cNvSpPr>
          <p:nvPr>
            <p:ph idx="1"/>
          </p:nvPr>
        </p:nvSpPr>
        <p:spPr>
          <a:xfrm>
            <a:off x="457200" y="1484784"/>
            <a:ext cx="8229600" cy="3124944"/>
          </a:xfrm>
        </p:spPr>
        <p:txBody>
          <a:bodyPr>
            <a:normAutofit/>
          </a:bodyPr>
          <a:lstStyle/>
          <a:p>
            <a:r>
              <a:rPr lang="el-GR" dirty="0" smtClean="0"/>
              <a:t>Υπάρχουν σοβαρές ανησυχίες ότι η απειλή στην υγεία των ανθρώπων από την ατμοσφαιρική ρύπανση των πόλεων είναι μεγαλύτερη από τον κίνδυνο του καπνίσματος. Οι κυριότερες τοξικές ουσίες που απειλούν την ανθρώπινη ζωή περιλαμβάνουν το </a:t>
            </a:r>
            <a:r>
              <a:rPr lang="el-GR" u="sng" dirty="0" smtClean="0"/>
              <a:t>μονοξείδιο του άνθρακα</a:t>
            </a:r>
            <a:r>
              <a:rPr lang="el-GR" dirty="0" smtClean="0"/>
              <a:t>, το </a:t>
            </a:r>
            <a:r>
              <a:rPr lang="el-GR" u="sng" dirty="0" smtClean="0"/>
              <a:t>μόλυβδο</a:t>
            </a:r>
            <a:r>
              <a:rPr lang="el-GR" dirty="0" smtClean="0"/>
              <a:t>, το </a:t>
            </a:r>
            <a:r>
              <a:rPr lang="el-GR" u="sng" dirty="0" smtClean="0"/>
              <a:t>βενζένιο</a:t>
            </a:r>
            <a:r>
              <a:rPr lang="el-GR" dirty="0" smtClean="0"/>
              <a:t>, το </a:t>
            </a:r>
            <a:r>
              <a:rPr lang="el-GR" u="sng" dirty="0" smtClean="0"/>
              <a:t>διοξείδιο του αζώτου </a:t>
            </a:r>
            <a:r>
              <a:rPr lang="el-GR" dirty="0" smtClean="0"/>
              <a:t>και μικρά αιωρούμενα σωματίδια που μπορούν να εισέρχονται στους πνεύμονες. </a:t>
            </a:r>
            <a:endParaRPr lang="el-GR"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627783" y="4365104"/>
            <a:ext cx="3969261" cy="2477587"/>
          </a:xfrm>
          <a:prstGeom prst="rect">
            <a:avLst/>
          </a:prstGeom>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9102" y="219578"/>
            <a:ext cx="7704667" cy="1981200"/>
          </a:xfrm>
        </p:spPr>
        <p:txBody>
          <a:bodyPr/>
          <a:lstStyle/>
          <a:p>
            <a:r>
              <a:rPr lang="el-GR" dirty="0" smtClean="0"/>
              <a:t>Ηλεκτρονικά </a:t>
            </a:r>
            <a:br>
              <a:rPr lang="el-GR" dirty="0" smtClean="0"/>
            </a:br>
            <a:r>
              <a:rPr lang="el-GR" dirty="0" smtClean="0"/>
              <a:t>Ισχύος</a:t>
            </a:r>
            <a:endParaRPr lang="el-GR" dirty="0"/>
          </a:p>
        </p:txBody>
      </p:sp>
      <p:sp>
        <p:nvSpPr>
          <p:cNvPr id="3" name="Content Placeholder 2"/>
          <p:cNvSpPr>
            <a:spLocks noGrp="1"/>
          </p:cNvSpPr>
          <p:nvPr>
            <p:ph idx="1"/>
          </p:nvPr>
        </p:nvSpPr>
        <p:spPr>
          <a:xfrm>
            <a:off x="791104" y="2420158"/>
            <a:ext cx="8101376" cy="3332816"/>
          </a:xfrm>
        </p:spPr>
        <p:txBody>
          <a:bodyPr>
            <a:normAutofit fontScale="92500"/>
          </a:bodyPr>
          <a:lstStyle/>
          <a:p>
            <a:r>
              <a:rPr lang="el-GR" sz="2800" dirty="0" smtClean="0"/>
              <a:t>Τα </a:t>
            </a:r>
            <a:r>
              <a:rPr lang="el-GR" sz="2800" smtClean="0"/>
              <a:t>ηλεκτρονικά Ισχύος </a:t>
            </a:r>
            <a:r>
              <a:rPr lang="el-GR" sz="2800" dirty="0" smtClean="0"/>
              <a:t>που χρειαζόμαστε για ενα ηλεκτρικό αυτοκίνητο είναι</a:t>
            </a:r>
            <a:r>
              <a:rPr lang="en-US" sz="2800" dirty="0" smtClean="0"/>
              <a:t>:</a:t>
            </a:r>
            <a:r>
              <a:rPr lang="el-GR" sz="2800" dirty="0" smtClean="0"/>
              <a:t> </a:t>
            </a:r>
            <a:r>
              <a:rPr lang="el-GR" sz="2800" u="sng" dirty="0" smtClean="0"/>
              <a:t>Δίοδος</a:t>
            </a:r>
            <a:r>
              <a:rPr lang="el-GR" sz="2800" dirty="0" smtClean="0"/>
              <a:t>, </a:t>
            </a:r>
            <a:r>
              <a:rPr lang="en-US" sz="2800" u="sng" dirty="0" smtClean="0"/>
              <a:t>transistor </a:t>
            </a:r>
            <a:r>
              <a:rPr lang="el-GR" sz="2800" u="sng" dirty="0" smtClean="0"/>
              <a:t>ισχύος</a:t>
            </a:r>
            <a:r>
              <a:rPr lang="el-GR" sz="2800" dirty="0" smtClean="0"/>
              <a:t>, </a:t>
            </a:r>
            <a:r>
              <a:rPr lang="el-GR" sz="2800" u="sng" dirty="0" smtClean="0"/>
              <a:t>Διπολικό </a:t>
            </a:r>
            <a:r>
              <a:rPr lang="en-US" sz="2800" u="sng" dirty="0" smtClean="0"/>
              <a:t>transistor </a:t>
            </a:r>
            <a:r>
              <a:rPr lang="el-GR" sz="2800" u="sng" dirty="0" smtClean="0"/>
              <a:t>Απομονωμένης Πύλης</a:t>
            </a:r>
            <a:r>
              <a:rPr lang="el-GR" sz="2800" dirty="0" smtClean="0"/>
              <a:t>, </a:t>
            </a:r>
            <a:r>
              <a:rPr lang="el-GR" sz="2800" u="sng" dirty="0" smtClean="0"/>
              <a:t>πλήρης τριφασικός ανορθωτής </a:t>
            </a:r>
            <a:r>
              <a:rPr lang="el-GR" sz="2800" dirty="0" smtClean="0"/>
              <a:t>και </a:t>
            </a:r>
            <a:r>
              <a:rPr lang="el-GR" sz="2800" u="sng" dirty="0" smtClean="0"/>
              <a:t>πλήρης ανορθωτής</a:t>
            </a:r>
            <a:r>
              <a:rPr lang="el-GR" sz="2800" dirty="0" smtClean="0"/>
              <a:t>.</a:t>
            </a:r>
            <a:endParaRPr lang="el-GR" sz="2800" b="1" dirty="0" smtClean="0"/>
          </a:p>
          <a:p>
            <a:pPr>
              <a:buNone/>
            </a:pPr>
            <a:r>
              <a:rPr lang="el-GR" dirty="0" smtClean="0">
                <a:solidFill>
                  <a:srgbClr val="FF0000"/>
                </a:solidFill>
              </a:rPr>
              <a:t>Δίοδος</a:t>
            </a:r>
            <a:r>
              <a:rPr lang="en-US" dirty="0" smtClean="0">
                <a:solidFill>
                  <a:srgbClr val="FF0000"/>
                </a:solidFill>
              </a:rPr>
              <a:t>:</a:t>
            </a:r>
            <a:r>
              <a:rPr lang="el-GR" sz="2800" dirty="0" smtClean="0"/>
              <a:t>Είναι το ημιαγωγικό στοιχείο που σχεδιάστηκε, ώστε να άγει μόνο κατά τη μια κατεύθυνση.</a:t>
            </a:r>
            <a:endParaRPr lang="en-US" sz="2800" dirty="0" smtClean="0"/>
          </a:p>
          <a:p>
            <a:pPr>
              <a:buNone/>
            </a:pPr>
            <a:endParaRPr lang="el-GR" sz="2800" dirty="0" smtClean="0"/>
          </a:p>
          <a:p>
            <a:pPr>
              <a:buNone/>
            </a:pPr>
            <a:endParaRPr lang="en-US" sz="2800" dirty="0" smtClean="0"/>
          </a:p>
          <a:p>
            <a:pPr>
              <a:buNone/>
            </a:pPr>
            <a:endParaRPr lang="el-GR" dirty="0"/>
          </a:p>
        </p:txBody>
      </p:sp>
      <p:pic>
        <p:nvPicPr>
          <p:cNvPr id="1028" name="Picture 4" descr="I:\Πτυχιακη\diodos.PNG"/>
          <p:cNvPicPr>
            <a:picLocks noChangeAspect="1" noChangeArrowheads="1"/>
          </p:cNvPicPr>
          <p:nvPr/>
        </p:nvPicPr>
        <p:blipFill>
          <a:blip r:embed="rId2"/>
          <a:srcRect/>
          <a:stretch>
            <a:fillRect/>
          </a:stretch>
        </p:blipFill>
        <p:spPr bwMode="auto">
          <a:xfrm>
            <a:off x="3143240" y="4786322"/>
            <a:ext cx="3000396" cy="19333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357166"/>
            <a:ext cx="8229600" cy="1559666"/>
          </a:xfrm>
        </p:spPr>
        <p:txBody>
          <a:bodyPr>
            <a:normAutofit/>
          </a:bodyPr>
          <a:lstStyle/>
          <a:p>
            <a:r>
              <a:rPr lang="en-US" sz="4400" b="1" dirty="0" smtClean="0"/>
              <a:t>Transistor </a:t>
            </a:r>
            <a:r>
              <a:rPr lang="el-GR" sz="4400" b="1" dirty="0" smtClean="0"/>
              <a:t/>
            </a:r>
            <a:br>
              <a:rPr lang="el-GR" sz="4400" b="1" dirty="0" smtClean="0"/>
            </a:br>
            <a:r>
              <a:rPr lang="el-GR" sz="4400" b="1" dirty="0" smtClean="0"/>
              <a:t>ισχύος</a:t>
            </a:r>
            <a:endParaRPr lang="el-GR" sz="4400" b="1" dirty="0"/>
          </a:p>
        </p:txBody>
      </p:sp>
      <p:sp>
        <p:nvSpPr>
          <p:cNvPr id="3" name="Content Placeholder 2"/>
          <p:cNvSpPr>
            <a:spLocks noGrp="1"/>
          </p:cNvSpPr>
          <p:nvPr>
            <p:ph idx="1"/>
          </p:nvPr>
        </p:nvSpPr>
        <p:spPr>
          <a:xfrm>
            <a:off x="683568" y="1571612"/>
            <a:ext cx="7974628" cy="4525963"/>
          </a:xfrm>
        </p:spPr>
        <p:txBody>
          <a:bodyPr>
            <a:normAutofit/>
          </a:bodyPr>
          <a:lstStyle/>
          <a:p>
            <a:pPr>
              <a:buNone/>
            </a:pPr>
            <a:r>
              <a:rPr lang="el-GR" sz="3600" dirty="0" smtClean="0"/>
              <a:t>Τα </a:t>
            </a:r>
            <a:r>
              <a:rPr lang="en-US" sz="3600" dirty="0" smtClean="0"/>
              <a:t>transistor </a:t>
            </a:r>
            <a:r>
              <a:rPr lang="el-GR" sz="3600" dirty="0" smtClean="0"/>
              <a:t>χρησιμοποιούνται για να διακόπτουν τελείως ή να επιτρέπουν τη ροή του ρεύματος</a:t>
            </a:r>
            <a:r>
              <a:rPr lang="en-US" dirty="0" smtClean="0"/>
              <a:t>. </a:t>
            </a:r>
          </a:p>
          <a:p>
            <a:pPr>
              <a:buNone/>
            </a:pPr>
            <a:endParaRPr lang="en-US" dirty="0" smtClean="0"/>
          </a:p>
          <a:p>
            <a:pPr>
              <a:buNone/>
            </a:pPr>
            <a:endParaRPr lang="el-GR" dirty="0" smtClean="0"/>
          </a:p>
          <a:p>
            <a:pPr algn="just">
              <a:buNone/>
            </a:pPr>
            <a:endParaRPr lang="en-US" dirty="0" smtClean="0"/>
          </a:p>
        </p:txBody>
      </p:sp>
      <p:pic>
        <p:nvPicPr>
          <p:cNvPr id="2051" name="Picture 3" descr="I:\Πτυχιακη\kyklcmatiko sumbolo tou SCR.PNG"/>
          <p:cNvPicPr>
            <a:picLocks noChangeAspect="1" noChangeArrowheads="1"/>
          </p:cNvPicPr>
          <p:nvPr/>
        </p:nvPicPr>
        <p:blipFill>
          <a:blip r:embed="rId2"/>
          <a:srcRect/>
          <a:stretch>
            <a:fillRect/>
          </a:stretch>
        </p:blipFill>
        <p:spPr bwMode="auto">
          <a:xfrm>
            <a:off x="2915815" y="4077072"/>
            <a:ext cx="3024337" cy="2541087"/>
          </a:xfrm>
          <a:prstGeom prst="rect">
            <a:avLst/>
          </a:prstGeom>
          <a:noFill/>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0669"/>
            <a:ext cx="8186766" cy="1131910"/>
          </a:xfrm>
        </p:spPr>
        <p:txBody>
          <a:bodyPr>
            <a:normAutofit fontScale="90000"/>
          </a:bodyPr>
          <a:lstStyle/>
          <a:p>
            <a:r>
              <a:rPr lang="el-GR" u="sng" dirty="0" smtClean="0"/>
              <a:t>Πλήρης μονοφασικός </a:t>
            </a:r>
            <a:br>
              <a:rPr lang="el-GR" u="sng" dirty="0" smtClean="0"/>
            </a:br>
            <a:r>
              <a:rPr lang="el-GR" u="sng" dirty="0" smtClean="0"/>
              <a:t>και τριφασικός ανορθωτής</a:t>
            </a:r>
            <a:endParaRPr lang="el-GR" dirty="0"/>
          </a:p>
        </p:txBody>
      </p:sp>
      <p:pic>
        <p:nvPicPr>
          <p:cNvPr id="4099" name="Picture 3" descr="I:\Πτυχιακη\Καταγραφή.PNG"/>
          <p:cNvPicPr>
            <a:picLocks noGrp="1" noChangeAspect="1" noChangeArrowheads="1"/>
          </p:cNvPicPr>
          <p:nvPr>
            <p:ph idx="1"/>
          </p:nvPr>
        </p:nvPicPr>
        <p:blipFill>
          <a:blip r:embed="rId2"/>
          <a:stretch>
            <a:fillRect/>
          </a:stretch>
        </p:blipFill>
        <p:spPr bwMode="auto">
          <a:xfrm>
            <a:off x="899592" y="1988840"/>
            <a:ext cx="3034975" cy="3519796"/>
          </a:xfrm>
          <a:prstGeom prst="rect">
            <a:avLst/>
          </a:prstGeom>
          <a:noFill/>
        </p:spPr>
      </p:pic>
      <p:pic>
        <p:nvPicPr>
          <p:cNvPr id="4" name="Εικόνα 3"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5" name="Εικόνα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pic>
        <p:nvPicPr>
          <p:cNvPr id="3" name="Εικόνα 2"/>
          <p:cNvPicPr>
            <a:picLocks noChangeAspect="1"/>
          </p:cNvPicPr>
          <p:nvPr/>
        </p:nvPicPr>
        <p:blipFill>
          <a:blip r:embed="rId5"/>
          <a:stretch>
            <a:fillRect/>
          </a:stretch>
        </p:blipFill>
        <p:spPr>
          <a:xfrm>
            <a:off x="4355976" y="1988840"/>
            <a:ext cx="4505707" cy="351979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11222"/>
          </a:xfrm>
        </p:spPr>
        <p:txBody>
          <a:bodyPr>
            <a:normAutofit fontScale="90000"/>
          </a:bodyPr>
          <a:lstStyle/>
          <a:p>
            <a:r>
              <a:rPr lang="el-GR" dirty="0" smtClean="0"/>
              <a:t>Συσσωρευτές</a:t>
            </a:r>
            <a:br>
              <a:rPr lang="el-GR" dirty="0" smtClean="0"/>
            </a:br>
            <a:endParaRPr lang="el-GR" dirty="0"/>
          </a:p>
        </p:txBody>
      </p:sp>
      <p:sp>
        <p:nvSpPr>
          <p:cNvPr id="3" name="Content Placeholder 2"/>
          <p:cNvSpPr>
            <a:spLocks noGrp="1"/>
          </p:cNvSpPr>
          <p:nvPr>
            <p:ph idx="1"/>
          </p:nvPr>
        </p:nvSpPr>
        <p:spPr>
          <a:xfrm>
            <a:off x="755576" y="1801809"/>
            <a:ext cx="8388424" cy="4699026"/>
          </a:xfrm>
        </p:spPr>
        <p:txBody>
          <a:bodyPr>
            <a:normAutofit fontScale="85000" lnSpcReduction="20000"/>
          </a:bodyPr>
          <a:lstStyle/>
          <a:p>
            <a:pPr>
              <a:buNone/>
            </a:pPr>
            <a:r>
              <a:rPr lang="en-US" dirty="0" smtClean="0"/>
              <a:t> </a:t>
            </a:r>
            <a:r>
              <a:rPr lang="el-GR" sz="2400" dirty="0" smtClean="0"/>
              <a:t>Η συσσωρευτές λειτουργούν είτε ως πηγές είτε ως αποθήκη ηλεκτρικής ενέργειας η και ως συνδυασμός και των δυο. Για την αποθήκευση ενέργειας χρησιμοποιούνται συσσωρευτές, ενώ η φόρτισή τους συνήθως γίνεται με ηλεκτρονικούς μετατροπείς. </a:t>
            </a:r>
            <a:endParaRPr lang="en-US" sz="2400" dirty="0" smtClean="0"/>
          </a:p>
          <a:p>
            <a:pPr>
              <a:buNone/>
            </a:pPr>
            <a:r>
              <a:rPr lang="en-US" sz="2400" dirty="0" smtClean="0"/>
              <a:t> </a:t>
            </a:r>
            <a:endParaRPr lang="el-GR" sz="2400" dirty="0" smtClean="0"/>
          </a:p>
          <a:p>
            <a:pPr>
              <a:buNone/>
            </a:pPr>
            <a:endParaRPr lang="el-GR" dirty="0" smtClean="0"/>
          </a:p>
          <a:p>
            <a:pPr>
              <a:buNone/>
            </a:pPr>
            <a:endParaRPr lang="el-GR" dirty="0"/>
          </a:p>
          <a:p>
            <a:pPr>
              <a:buNone/>
            </a:pPr>
            <a:endParaRPr lang="el-GR" sz="2400" dirty="0" smtClean="0"/>
          </a:p>
          <a:p>
            <a:pPr>
              <a:buNone/>
            </a:pPr>
            <a:endParaRPr lang="en-US" sz="2400" dirty="0" smtClean="0"/>
          </a:p>
          <a:p>
            <a:pPr>
              <a:buNone/>
            </a:pPr>
            <a:endParaRPr lang="en-US" sz="2000" dirty="0" smtClean="0"/>
          </a:p>
          <a:p>
            <a:pPr>
              <a:buNone/>
            </a:pPr>
            <a:r>
              <a:rPr lang="el-GR" sz="2400" dirty="0" smtClean="0"/>
              <a:t>Οι συσσωρευτές, γνωστοί και ως μπαταρίες, είναι οι ηλεκτροχημικές εκείνες διατάξεις που μετατρέπουν τη χημική ενέργεια σε ηλεκτρική ενέργεια κατά την εκφόρτιση τους και το </a:t>
            </a:r>
          </a:p>
          <a:p>
            <a:pPr indent="-14288">
              <a:buNone/>
            </a:pPr>
            <a:r>
              <a:rPr lang="el-GR" sz="2400" dirty="0" smtClean="0"/>
              <a:t>αντίστροφο κατά τη φόρτιση τους. </a:t>
            </a:r>
            <a:endParaRPr lang="en-US" sz="2000" dirty="0" smtClean="0"/>
          </a:p>
        </p:txBody>
      </p:sp>
      <p:pic>
        <p:nvPicPr>
          <p:cNvPr id="4" name="Picture 4" descr="I:\Πτυχιακη\Μπαταρια για ηλεκτρικο αυτοκινητο.PNG"/>
          <p:cNvPicPr>
            <a:picLocks noChangeAspect="1" noChangeArrowheads="1"/>
          </p:cNvPicPr>
          <p:nvPr/>
        </p:nvPicPr>
        <p:blipFill>
          <a:blip r:embed="rId2"/>
          <a:srcRect/>
          <a:stretch>
            <a:fillRect/>
          </a:stretch>
        </p:blipFill>
        <p:spPr bwMode="auto">
          <a:xfrm>
            <a:off x="2035951" y="3068771"/>
            <a:ext cx="5072098" cy="2165102"/>
          </a:xfrm>
          <a:prstGeom prst="rect">
            <a:avLst/>
          </a:prstGeom>
          <a:noFill/>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116633"/>
            <a:ext cx="5863507" cy="2321768"/>
          </a:xfrm>
        </p:spPr>
        <p:txBody>
          <a:bodyPr>
            <a:normAutofit/>
          </a:bodyPr>
          <a:lstStyle/>
          <a:p>
            <a:r>
              <a:rPr lang="el-GR" sz="2000" dirty="0" smtClean="0"/>
              <a:t>Με τη βοήθεια του Matlab προσομοιώθηκε το παρακάτω σχέδιο το οποίο απεικονίζει ένα κύκλωμα από ένα ηλεκτρικό αυτοκίνητο το οποίο αποτελείται από μια σύγχρονη γεννήτρια, έναν πλήρη τριφασικό ανορθωτή, βολτόμετρα έναν ηλέκτρο-κινητήρα και μία μπαταρία. </a:t>
            </a:r>
            <a:r>
              <a:rPr lang="el-GR" sz="1600" dirty="0" smtClean="0"/>
              <a:t/>
            </a:r>
            <a:br>
              <a:rPr lang="el-GR" sz="1600" dirty="0" smtClean="0"/>
            </a:br>
            <a:endParaRPr lang="el-GR" sz="1600" dirty="0"/>
          </a:p>
        </p:txBody>
      </p:sp>
      <p:pic>
        <p:nvPicPr>
          <p:cNvPr id="4" name="Content Placeholder 3" descr="sxedio kuklomatos.PNG"/>
          <p:cNvPicPr>
            <a:picLocks noGrp="1" noChangeAspect="1"/>
          </p:cNvPicPr>
          <p:nvPr>
            <p:ph idx="1"/>
          </p:nvPr>
        </p:nvPicPr>
        <p:blipFill>
          <a:blip r:embed="rId2"/>
          <a:stretch>
            <a:fillRect/>
          </a:stretch>
        </p:blipFill>
        <p:spPr>
          <a:xfrm>
            <a:off x="0" y="2132855"/>
            <a:ext cx="9144000" cy="4718439"/>
          </a:xfrm>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7" name="Εικόνα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Γραφικές </a:t>
            </a:r>
            <a:br>
              <a:rPr lang="el-GR" dirty="0" smtClean="0"/>
            </a:br>
            <a:r>
              <a:rPr lang="el-GR" dirty="0" smtClean="0"/>
              <a:t>παραστάσεις</a:t>
            </a:r>
            <a:endParaRPr lang="el-GR" dirty="0"/>
          </a:p>
        </p:txBody>
      </p:sp>
      <p:sp>
        <p:nvSpPr>
          <p:cNvPr id="3" name="Content Placeholder 2"/>
          <p:cNvSpPr>
            <a:spLocks noGrp="1"/>
          </p:cNvSpPr>
          <p:nvPr>
            <p:ph idx="1"/>
          </p:nvPr>
        </p:nvSpPr>
        <p:spPr/>
        <p:txBody>
          <a:bodyPr/>
          <a:lstStyle/>
          <a:p>
            <a:r>
              <a:rPr lang="el-GR" dirty="0" smtClean="0"/>
              <a:t>Στο παρακάτω διάγραμμα βλέπουμε το ρεύμα μηχανής </a:t>
            </a:r>
          </a:p>
          <a:p>
            <a:endParaRPr lang="el-GR" dirty="0"/>
          </a:p>
        </p:txBody>
      </p:sp>
      <p:pic>
        <p:nvPicPr>
          <p:cNvPr id="5122" name="Picture 2" descr="I:\Πτυχιακη\1o.PNG"/>
          <p:cNvPicPr>
            <a:picLocks noChangeAspect="1" noChangeArrowheads="1"/>
          </p:cNvPicPr>
          <p:nvPr/>
        </p:nvPicPr>
        <p:blipFill>
          <a:blip r:embed="rId2"/>
          <a:srcRect/>
          <a:stretch>
            <a:fillRect/>
          </a:stretch>
        </p:blipFill>
        <p:spPr bwMode="auto">
          <a:xfrm>
            <a:off x="619624" y="2092222"/>
            <a:ext cx="8429684" cy="3929066"/>
          </a:xfrm>
          <a:prstGeom prst="rect">
            <a:avLst/>
          </a:prstGeom>
          <a:noFill/>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543" y="1196752"/>
            <a:ext cx="7704667" cy="1981200"/>
          </a:xfrm>
        </p:spPr>
        <p:txBody>
          <a:bodyPr>
            <a:noAutofit/>
          </a:bodyPr>
          <a:lstStyle/>
          <a:p>
            <a:r>
              <a:rPr lang="el-GR" sz="2800" dirty="0" smtClean="0"/>
              <a:t>Σε αυτό το διάγραμμα βλέπουμε τη ταχύτητα περιστροφής της γεννήτριας και παρατηρούμε ότι η ταχύτητα μας είναι σταθερή σε όλα τα σημεία</a:t>
            </a:r>
            <a:endParaRPr lang="el-GR" sz="2800" dirty="0"/>
          </a:p>
        </p:txBody>
      </p:sp>
      <p:pic>
        <p:nvPicPr>
          <p:cNvPr id="4" name="Content Placeholder 3" descr="2o.PNG"/>
          <p:cNvPicPr>
            <a:picLocks noGrp="1" noChangeAspect="1"/>
          </p:cNvPicPr>
          <p:nvPr>
            <p:ph idx="1"/>
          </p:nvPr>
        </p:nvPicPr>
        <p:blipFill>
          <a:blip r:embed="rId2"/>
          <a:stretch>
            <a:fillRect/>
          </a:stretch>
        </p:blipFill>
        <p:spPr>
          <a:xfrm>
            <a:off x="1230921" y="2996952"/>
            <a:ext cx="6611909" cy="3332163"/>
          </a:xfrm>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l-GR" sz="3200" dirty="0" smtClean="0"/>
              <a:t>Περίγραμμ</a:t>
            </a:r>
            <a:r>
              <a:rPr lang="el-GR" sz="3200" dirty="0"/>
              <a:t>α</a:t>
            </a:r>
            <a:r>
              <a:rPr lang="en-US" sz="3200" dirty="0" smtClean="0"/>
              <a:t> </a:t>
            </a:r>
            <a:r>
              <a:rPr lang="el-GR" sz="3200" dirty="0" smtClean="0"/>
              <a:t>παρουσίασης</a:t>
            </a:r>
            <a:r>
              <a:rPr lang="en-US" sz="3200" dirty="0"/>
              <a:t/>
            </a:r>
            <a:br>
              <a:rPr lang="en-US" sz="3200" dirty="0"/>
            </a:br>
            <a:endParaRPr lang="el-GR" sz="3200" dirty="0"/>
          </a:p>
        </p:txBody>
      </p:sp>
      <p:sp>
        <p:nvSpPr>
          <p:cNvPr id="3" name="Content Placeholder 2"/>
          <p:cNvSpPr>
            <a:spLocks noGrp="1"/>
          </p:cNvSpPr>
          <p:nvPr>
            <p:ph idx="1"/>
          </p:nvPr>
        </p:nvSpPr>
        <p:spPr>
          <a:xfrm>
            <a:off x="755576" y="1958341"/>
            <a:ext cx="8280920" cy="4783026"/>
          </a:xfrm>
        </p:spPr>
        <p:txBody>
          <a:bodyPr>
            <a:normAutofit fontScale="70000" lnSpcReduction="20000"/>
          </a:bodyPr>
          <a:lstStyle/>
          <a:p>
            <a:r>
              <a:rPr lang="el-GR" sz="2800" b="1" dirty="0" smtClean="0"/>
              <a:t>Μελετάμε τα χαρακτηριστικά και τις ιδιότητες του </a:t>
            </a:r>
            <a:r>
              <a:rPr lang="en-US" sz="2800" b="1" dirty="0" smtClean="0"/>
              <a:t>L.P.G</a:t>
            </a:r>
            <a:endParaRPr lang="el-GR" sz="2800" b="1" dirty="0" smtClean="0"/>
          </a:p>
          <a:p>
            <a:r>
              <a:rPr lang="el-GR" sz="2800" b="1" dirty="0" smtClean="0"/>
              <a:t>Ιστορικά </a:t>
            </a:r>
            <a:r>
              <a:rPr lang="el-GR" sz="2800" b="1" dirty="0"/>
              <a:t>στοιχεία του </a:t>
            </a:r>
            <a:r>
              <a:rPr lang="el-GR" sz="2800" b="1" dirty="0" smtClean="0"/>
              <a:t>L.P.G</a:t>
            </a:r>
            <a:r>
              <a:rPr lang="el-GR" sz="2800" b="1" dirty="0"/>
              <a:t>, το τρόπο λειτουργίας του συστήματος </a:t>
            </a:r>
            <a:r>
              <a:rPr lang="el-GR" sz="2800" b="1" dirty="0" smtClean="0"/>
              <a:t>του </a:t>
            </a:r>
            <a:r>
              <a:rPr lang="el-GR" sz="2800" b="1" dirty="0"/>
              <a:t>για την ασφάλεια του συστήματος L. P. G και τα πλεονεκτήματα του εν σύγκριση με τα βενζινοκίνητα αυτοκίνητα</a:t>
            </a:r>
            <a:r>
              <a:rPr lang="el-GR" sz="2800" dirty="0"/>
              <a:t>. </a:t>
            </a:r>
          </a:p>
          <a:p>
            <a:r>
              <a:rPr lang="el-GR" sz="2800" b="1" dirty="0"/>
              <a:t>Η</a:t>
            </a:r>
            <a:r>
              <a:rPr lang="el-GR" sz="2800" b="1" dirty="0" smtClean="0"/>
              <a:t>λεκτρικά Αυτοκίνητα, </a:t>
            </a:r>
            <a:r>
              <a:rPr lang="el-GR" sz="2800" b="1" dirty="0"/>
              <a:t>χρήσεις </a:t>
            </a:r>
            <a:r>
              <a:rPr lang="el-GR" sz="2800" b="1" dirty="0" smtClean="0"/>
              <a:t>του, </a:t>
            </a:r>
            <a:r>
              <a:rPr lang="el-GR" sz="2800" b="1" dirty="0"/>
              <a:t>πλεονεκτήματα του </a:t>
            </a:r>
            <a:r>
              <a:rPr lang="el-GR" sz="2800" b="1" dirty="0" smtClean="0"/>
              <a:t>Η.Α </a:t>
            </a:r>
            <a:r>
              <a:rPr lang="el-GR" sz="2800" b="1" dirty="0"/>
              <a:t>σε σχέση με ένα απλό βενζινοκίνητο </a:t>
            </a:r>
            <a:r>
              <a:rPr lang="el-GR" sz="2800" b="1" dirty="0" smtClean="0"/>
              <a:t>όχημα, </a:t>
            </a:r>
            <a:r>
              <a:rPr lang="el-GR" sz="2800" b="1" dirty="0"/>
              <a:t>ιστορικά στοιχεία του </a:t>
            </a:r>
            <a:r>
              <a:rPr lang="el-GR" sz="2800" b="1" dirty="0" smtClean="0"/>
              <a:t>Η.Α </a:t>
            </a:r>
          </a:p>
          <a:p>
            <a:r>
              <a:rPr lang="el-GR" sz="3000" b="1" dirty="0" smtClean="0"/>
              <a:t>Επιπτώσεις καυσαέριων </a:t>
            </a:r>
            <a:r>
              <a:rPr lang="el-GR" sz="3000" b="1" dirty="0"/>
              <a:t>τον αυτοκινήτων </a:t>
            </a:r>
            <a:r>
              <a:rPr lang="el-GR" sz="3000" b="1" dirty="0" smtClean="0"/>
              <a:t>στην </a:t>
            </a:r>
            <a:r>
              <a:rPr lang="el-GR" sz="3000" b="1" dirty="0"/>
              <a:t>ατμόσφαιρα αλλά και εμάς τους </a:t>
            </a:r>
            <a:r>
              <a:rPr lang="el-GR" sz="3000" b="1" dirty="0" smtClean="0"/>
              <a:t>ίδιους</a:t>
            </a:r>
          </a:p>
          <a:p>
            <a:r>
              <a:rPr lang="el-GR" sz="3000" b="1" dirty="0" smtClean="0"/>
              <a:t>Ηλεκτρικά Ισχύος</a:t>
            </a:r>
          </a:p>
          <a:p>
            <a:r>
              <a:rPr lang="el-GR" sz="3000" b="1" dirty="0" smtClean="0"/>
              <a:t>Συσσωρευτές</a:t>
            </a:r>
          </a:p>
          <a:p>
            <a:r>
              <a:rPr lang="el-GR" sz="3000" b="1" dirty="0" smtClean="0"/>
              <a:t>Παρουσίαση και ανάλυση των αποτελεσμάτον της </a:t>
            </a:r>
          </a:p>
          <a:p>
            <a:r>
              <a:rPr lang="el-GR" sz="3000" b="1" dirty="0" smtClean="0"/>
              <a:t>προσομοίωσης </a:t>
            </a:r>
            <a:endParaRPr lang="el-GR" sz="3000" b="1" dirty="0"/>
          </a:p>
          <a:p>
            <a:endParaRPr lang="el-GR" sz="2800" b="1" dirty="0"/>
          </a:p>
        </p:txBody>
      </p:sp>
      <p:pic>
        <p:nvPicPr>
          <p:cNvPr id="6" name="Εικόνα 5" descr="Τ.Ε.Ι. Κεντρικής Μακεδονίας - Αρχική"/>
          <p:cNvPicPr/>
          <p:nvPr/>
        </p:nvPicPr>
        <p:blipFill>
          <a:blip r:embed="rId2">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7" name="Εικόνα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889" y="980728"/>
            <a:ext cx="6328375" cy="1143000"/>
          </a:xfrm>
        </p:spPr>
        <p:txBody>
          <a:bodyPr>
            <a:noAutofit/>
          </a:bodyPr>
          <a:lstStyle/>
          <a:p>
            <a:r>
              <a:rPr lang="el-GR" sz="3200" dirty="0" smtClean="0"/>
              <a:t>Στο παρακάτω διάγραμμα βλέπουμε την άνοδο της μπαταρίας κατά την φόρτιση της από τον κινητήρα εσωτερικής καύσης</a:t>
            </a:r>
            <a:br>
              <a:rPr lang="el-GR" sz="3200" dirty="0" smtClean="0"/>
            </a:br>
            <a:endParaRPr lang="el-GR" sz="3200" dirty="0"/>
          </a:p>
        </p:txBody>
      </p:sp>
      <p:pic>
        <p:nvPicPr>
          <p:cNvPr id="4" name="Content Placeholder 3" descr="4o.PNG"/>
          <p:cNvPicPr>
            <a:picLocks noGrp="1" noChangeAspect="1"/>
          </p:cNvPicPr>
          <p:nvPr>
            <p:ph idx="1"/>
          </p:nvPr>
        </p:nvPicPr>
        <p:blipFill>
          <a:blip r:embed="rId2"/>
          <a:stretch>
            <a:fillRect/>
          </a:stretch>
        </p:blipFill>
        <p:spPr>
          <a:xfrm>
            <a:off x="619889" y="2803787"/>
            <a:ext cx="8314124" cy="2632841"/>
          </a:xfrm>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300668"/>
            <a:ext cx="5863507" cy="2480259"/>
          </a:xfrm>
        </p:spPr>
        <p:txBody>
          <a:bodyPr>
            <a:normAutofit fontScale="90000"/>
          </a:bodyPr>
          <a:lstStyle/>
          <a:p>
            <a:r>
              <a:rPr lang="el-GR" sz="2700" dirty="0" smtClean="0"/>
              <a:t>Εδώ έχουμε την ταχύτητα του κινητήρα μας και παρατηρούμε ότι η ταχύτητα αυξάνεται ομαλά έως ένα σημείο και από εκεί και πέρα παραμένει σταθερή</a:t>
            </a:r>
            <a:r>
              <a:rPr lang="el-GR" dirty="0" smtClean="0"/>
              <a:t/>
            </a:r>
            <a:br>
              <a:rPr lang="el-GR" dirty="0" smtClean="0"/>
            </a:br>
            <a:endParaRPr lang="el-GR" dirty="0"/>
          </a:p>
        </p:txBody>
      </p:sp>
      <p:pic>
        <p:nvPicPr>
          <p:cNvPr id="4" name="Content Placeholder 3" descr="5o.PNG"/>
          <p:cNvPicPr>
            <a:picLocks noGrp="1" noChangeAspect="1"/>
          </p:cNvPicPr>
          <p:nvPr>
            <p:ph idx="1"/>
          </p:nvPr>
        </p:nvPicPr>
        <p:blipFill>
          <a:blip r:embed="rId2"/>
          <a:stretch>
            <a:fillRect/>
          </a:stretch>
        </p:blipFill>
        <p:spPr>
          <a:xfrm>
            <a:off x="948994" y="2165479"/>
            <a:ext cx="7511438" cy="3781039"/>
          </a:xfrm>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
        <p:nvSpPr>
          <p:cNvPr id="2" name="Θέση περιεχομένου 1"/>
          <p:cNvSpPr>
            <a:spLocks noGrp="1"/>
          </p:cNvSpPr>
          <p:nvPr>
            <p:ph idx="1"/>
          </p:nvPr>
        </p:nvSpPr>
        <p:spPr>
          <a:xfrm>
            <a:off x="982133" y="1412776"/>
            <a:ext cx="7704667" cy="4587040"/>
          </a:xfrm>
        </p:spPr>
        <p:txBody>
          <a:bodyPr>
            <a:normAutofit/>
          </a:bodyPr>
          <a:lstStyle/>
          <a:p>
            <a:pPr marL="0" indent="0" algn="ctr">
              <a:buNone/>
            </a:pPr>
            <a:r>
              <a:rPr lang="el-GR" sz="4800" b="1" dirty="0" smtClean="0"/>
              <a:t>Ευχαριστώ πολύ</a:t>
            </a:r>
          </a:p>
          <a:p>
            <a:pPr marL="0" indent="0" algn="ctr">
              <a:buNone/>
            </a:pPr>
            <a:r>
              <a:rPr lang="el-GR" sz="4800" b="1" dirty="0" smtClean="0"/>
              <a:t>Ερωτήσεις;</a:t>
            </a:r>
            <a:endParaRPr lang="el-GR" sz="4800" b="1" dirty="0"/>
          </a:p>
        </p:txBody>
      </p:sp>
      <p:pic>
        <p:nvPicPr>
          <p:cNvPr id="6" name="Εικόνα 5"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spTree>
    <p:extLst>
      <p:ext uri="{BB962C8B-B14F-4D97-AF65-F5344CB8AC3E}">
        <p14:creationId xmlns:p14="http://schemas.microsoft.com/office/powerpoint/2010/main" xmlns="" val="16765683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Τι είναι το </a:t>
            </a:r>
            <a:r>
              <a:rPr lang="en-US" dirty="0" smtClean="0"/>
              <a:t>L.P.G</a:t>
            </a:r>
            <a:br>
              <a:rPr lang="en-US" dirty="0" smtClean="0"/>
            </a:br>
            <a:endParaRPr lang="el-GR" dirty="0"/>
          </a:p>
        </p:txBody>
      </p:sp>
      <p:sp>
        <p:nvSpPr>
          <p:cNvPr id="3" name="Content Placeholder 2"/>
          <p:cNvSpPr>
            <a:spLocks noGrp="1"/>
          </p:cNvSpPr>
          <p:nvPr>
            <p:ph idx="1"/>
          </p:nvPr>
        </p:nvSpPr>
        <p:spPr>
          <a:xfrm>
            <a:off x="719666" y="2204864"/>
            <a:ext cx="8229600" cy="1972815"/>
          </a:xfrm>
        </p:spPr>
        <p:txBody>
          <a:bodyPr>
            <a:noAutofit/>
          </a:bodyPr>
          <a:lstStyle/>
          <a:p>
            <a:r>
              <a:rPr lang="el-GR" sz="2400" dirty="0"/>
              <a:t>Τα αρχικά γράμματα του </a:t>
            </a:r>
            <a:r>
              <a:rPr lang="en-US" sz="2400" dirty="0"/>
              <a:t>LPG </a:t>
            </a:r>
            <a:r>
              <a:rPr lang="el-GR" sz="2400" dirty="0"/>
              <a:t>σημαίνουν </a:t>
            </a:r>
            <a:r>
              <a:rPr lang="en-US" sz="2400" dirty="0"/>
              <a:t>Liquefied Petroleum Gas </a:t>
            </a:r>
            <a:r>
              <a:rPr lang="el-GR" sz="2400" dirty="0"/>
              <a:t>= Υγροποιημένο αέριο </a:t>
            </a:r>
            <a:r>
              <a:rPr lang="el-GR" sz="2400" dirty="0" smtClean="0"/>
              <a:t>πετρελαίου</a:t>
            </a:r>
            <a:r>
              <a:rPr lang="en-US" sz="2400" dirty="0" smtClean="0"/>
              <a:t>.</a:t>
            </a:r>
            <a:r>
              <a:rPr lang="el-GR" sz="2400" dirty="0"/>
              <a:t> Αποτελείται από μίγμα αερίων υδρογονανθράκων κυρίως προπανίου και </a:t>
            </a:r>
            <a:r>
              <a:rPr lang="el-GR" sz="2400" dirty="0" smtClean="0"/>
              <a:t>βουτανίου</a:t>
            </a:r>
            <a:r>
              <a:rPr lang="en-US" sz="2400" dirty="0" smtClean="0"/>
              <a:t>.</a:t>
            </a:r>
            <a:r>
              <a:rPr lang="el-GR" sz="2400" dirty="0"/>
              <a:t> Στο υγραέριο συνήθως προστίθεται σε μικρή αναλογία κάποιο συστατικό με πολύ ισχυρή οσμή ώστε να είναι εύκολα ανιχνεύσιμες τυχόν </a:t>
            </a:r>
            <a:r>
              <a:rPr lang="el-GR" sz="2400" dirty="0" smtClean="0"/>
              <a:t>διαρροές</a:t>
            </a:r>
            <a:r>
              <a:rPr lang="en-US" sz="2400" dirty="0" smtClean="0"/>
              <a:t>,</a:t>
            </a:r>
            <a:r>
              <a:rPr lang="el-GR" sz="2400" dirty="0" smtClean="0"/>
              <a:t>διότι είναι </a:t>
            </a:r>
            <a:r>
              <a:rPr lang="el-GR" sz="2400" dirty="0"/>
              <a:t>ένα ιδιαίτερα </a:t>
            </a:r>
            <a:r>
              <a:rPr lang="el-GR" sz="2400"/>
              <a:t>εύφλεκτο </a:t>
            </a:r>
            <a:r>
              <a:rPr lang="el-GR" sz="2400" smtClean="0"/>
              <a:t>προϊόν.</a:t>
            </a:r>
            <a:endParaRPr lang="en-US" sz="2400" dirty="0" smtClean="0"/>
          </a:p>
          <a:p>
            <a:endParaRPr lang="el-GR" sz="2400" dirty="0" smtClean="0"/>
          </a:p>
        </p:txBody>
      </p:sp>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131840" y="4293096"/>
            <a:ext cx="3213418" cy="2413835"/>
          </a:xfrm>
          <a:prstGeom prst="rect">
            <a:avLst/>
          </a:prstGeom>
        </p:spPr>
      </p:pic>
      <p:pic>
        <p:nvPicPr>
          <p:cNvPr id="6" name="Εικόνα 5"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7" name="Εικόνα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Ποια είναι τα </a:t>
            </a:r>
            <a:br>
              <a:rPr lang="el-GR" dirty="0" smtClean="0"/>
            </a:br>
            <a:r>
              <a:rPr lang="el-GR" dirty="0" smtClean="0"/>
              <a:t>χαρακτηριστικά του</a:t>
            </a:r>
            <a:br>
              <a:rPr lang="el-GR" dirty="0" smtClean="0"/>
            </a:br>
            <a:r>
              <a:rPr lang="en-US" dirty="0" smtClean="0"/>
              <a:t>L.P.G</a:t>
            </a:r>
            <a:br>
              <a:rPr lang="en-US" dirty="0" smtClean="0"/>
            </a:br>
            <a:endParaRPr lang="el-GR" dirty="0"/>
          </a:p>
        </p:txBody>
      </p:sp>
      <p:sp>
        <p:nvSpPr>
          <p:cNvPr id="3" name="Content Placeholder 2"/>
          <p:cNvSpPr>
            <a:spLocks noGrp="1"/>
          </p:cNvSpPr>
          <p:nvPr>
            <p:ph idx="1"/>
          </p:nvPr>
        </p:nvSpPr>
        <p:spPr>
          <a:xfrm>
            <a:off x="802174" y="2176265"/>
            <a:ext cx="8341825" cy="1972815"/>
          </a:xfrm>
        </p:spPr>
        <p:txBody>
          <a:bodyPr>
            <a:noAutofit/>
          </a:bodyPr>
          <a:lstStyle/>
          <a:p>
            <a:r>
              <a:rPr lang="en-US" sz="2400" dirty="0" smtClean="0"/>
              <a:t>T</a:t>
            </a:r>
            <a:r>
              <a:rPr lang="el-GR" sz="2400" dirty="0"/>
              <a:t>α χαρακτηριστικά το υγραερίου είναι ότι είναι άχρωμο, άοσμο, μη τοξικό και βαρύτερο από τον αέρα</a:t>
            </a:r>
            <a:r>
              <a:rPr lang="el-GR" sz="2400" dirty="0" smtClean="0"/>
              <a:t>.</a:t>
            </a:r>
            <a:r>
              <a:rPr lang="el-GR" sz="2400" dirty="0"/>
              <a:t> Το υγραέριο σε αέρια με τη παρουσία σπινθήρα ή φλόγας είναι εκρηκτικό. Η σύσταση του από προπάνιο και βουτάνιο εξαρτάται από την εποχή. Το καλοκαίρι είναι περίπου 60 </a:t>
            </a:r>
            <a:r>
              <a:rPr lang="el-GR" sz="2400" dirty="0" smtClean="0"/>
              <a:t>με </a:t>
            </a:r>
            <a:r>
              <a:rPr lang="el-GR" sz="2400" dirty="0"/>
              <a:t>70% βουτάνιο και 40 </a:t>
            </a:r>
            <a:r>
              <a:rPr lang="el-GR" sz="2400" dirty="0" smtClean="0"/>
              <a:t>με 30</a:t>
            </a:r>
            <a:r>
              <a:rPr lang="el-GR" sz="2400" dirty="0"/>
              <a:t>% προπάνιο και το αντίστροφο ισχύει κατά τον χειμώνα. </a:t>
            </a: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059832" y="4235504"/>
            <a:ext cx="3714286" cy="2560036"/>
          </a:xfrm>
          <a:prstGeom prst="rect">
            <a:avLst/>
          </a:prstGeom>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extLst>
      <p:ext uri="{BB962C8B-B14F-4D97-AF65-F5344CB8AC3E}">
        <p14:creationId xmlns:p14="http://schemas.microsoft.com/office/powerpoint/2010/main" xmlns="" val="3329032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6470187" cy="1981200"/>
          </a:xfrm>
        </p:spPr>
        <p:txBody>
          <a:bodyPr>
            <a:noAutofit/>
          </a:bodyPr>
          <a:lstStyle/>
          <a:p>
            <a:r>
              <a:rPr lang="el-GR" sz="3200" b="1" dirty="0" smtClean="0"/>
              <a:t>Ιστορικά στοιχεία του L. P. G, </a:t>
            </a:r>
            <a:br>
              <a:rPr lang="el-GR" sz="3200" b="1" dirty="0" smtClean="0"/>
            </a:br>
            <a:r>
              <a:rPr lang="el-GR" sz="3200" b="1" dirty="0" smtClean="0"/>
              <a:t>τρόπος λειτουργίας του συστήματος του, </a:t>
            </a:r>
            <a:endParaRPr lang="el-GR" sz="3200" b="1" dirty="0"/>
          </a:p>
        </p:txBody>
      </p:sp>
      <p:sp>
        <p:nvSpPr>
          <p:cNvPr id="3" name="Content Placeholder 2"/>
          <p:cNvSpPr>
            <a:spLocks noGrp="1"/>
          </p:cNvSpPr>
          <p:nvPr>
            <p:ph idx="1"/>
          </p:nvPr>
        </p:nvSpPr>
        <p:spPr>
          <a:xfrm>
            <a:off x="457200" y="1600200"/>
            <a:ext cx="8401080" cy="5043510"/>
          </a:xfrm>
        </p:spPr>
        <p:txBody>
          <a:bodyPr>
            <a:noAutofit/>
          </a:bodyPr>
          <a:lstStyle/>
          <a:p>
            <a:pPr>
              <a:buNone/>
            </a:pPr>
            <a:r>
              <a:rPr lang="el-GR" sz="1800" dirty="0"/>
              <a:t>Το υγραέριο LPG άρχισε να γίνεται γνωστό σχετικά αργά σε σχέση με τη βενζίνη και το πετρέλαιο. Η ιστορία του υγραερίου ξεκινά στις αρχές του 20ου αιώνα, αλλά πέρασαν αρκετές δεκαετίες μέχρι να φτάσουμε στη χρήση του για την υγραεριοκίνηση σήμερα</a:t>
            </a:r>
            <a:r>
              <a:rPr lang="el-GR" sz="1800" dirty="0" smtClean="0"/>
              <a:t>.</a:t>
            </a:r>
          </a:p>
          <a:p>
            <a:pPr>
              <a:buNone/>
            </a:pPr>
            <a:r>
              <a:rPr lang="en-US" sz="1800" dirty="0"/>
              <a:t>T</a:t>
            </a:r>
            <a:r>
              <a:rPr lang="el-GR" sz="1800" dirty="0"/>
              <a:t>α συστήματα εγκατάστασης </a:t>
            </a:r>
            <a:r>
              <a:rPr lang="en-US" sz="1800" dirty="0"/>
              <a:t>LPG </a:t>
            </a:r>
            <a:r>
              <a:rPr lang="el-GR" sz="1800" dirty="0"/>
              <a:t>τοποθετούνται &lt;&lt; εν σειρά &gt;&gt; με το σύστημα βενζίνης. Ακόμη και αν λειτουργεί με υγραέριο ο κινητήρας, η μονάδα ελέγχου (</a:t>
            </a:r>
            <a:r>
              <a:rPr lang="en-US" sz="1800" dirty="0"/>
              <a:t>ECU</a:t>
            </a:r>
            <a:r>
              <a:rPr lang="el-GR" sz="1800" dirty="0"/>
              <a:t>) της βενζίνης λειτουργεί και καθορίζει την ποσότητα καυσίμου που πρέπει να διοχετεύεται στον κινητήρα</a:t>
            </a:r>
            <a:r>
              <a:rPr lang="el-GR" sz="1800" dirty="0" smtClean="0"/>
              <a:t>.</a:t>
            </a:r>
            <a:r>
              <a:rPr lang="el-GR" sz="1800" dirty="0"/>
              <a:t> Η εκκίνηση του κινητήρα γίνεται πάντα με βενζίνη και η μεταγωγή σε υγραέριο εξαρτάται πάντα από τη θερμοκρασία του αερίου</a:t>
            </a:r>
            <a:r>
              <a:rPr lang="el-GR" sz="1800" dirty="0" smtClean="0"/>
              <a:t>.</a:t>
            </a:r>
            <a:r>
              <a:rPr lang="el-GR" sz="1800" dirty="0"/>
              <a:t> Μόλις επιτευχθεί η προβλεπόμενη θερμοκρασία, η οποία προκαθορίζεται πολύ εύκολα μέσω του ειδικού λογισμικού, η μεταγωγή από βενζίνη σε υγραέριο γίνεται </a:t>
            </a:r>
            <a:r>
              <a:rPr lang="el-GR" sz="1800" dirty="0" smtClean="0"/>
              <a:t>αυτόματα.</a:t>
            </a:r>
          </a:p>
        </p:txBody>
      </p:sp>
      <p:pic>
        <p:nvPicPr>
          <p:cNvPr id="4" name="Εικόνα 3" descr="Τ.Ε.Ι. Κεντρικής Μακεδονίας - Αρχική"/>
          <p:cNvPicPr/>
          <p:nvPr/>
        </p:nvPicPr>
        <p:blipFill>
          <a:blip r:embed="rId2">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extLst>
      <p:ext uri="{BB962C8B-B14F-4D97-AF65-F5344CB8AC3E}">
        <p14:creationId xmlns:p14="http://schemas.microsoft.com/office/powerpoint/2010/main" xmlns="" val="17993940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457201"/>
            <a:ext cx="5544616" cy="1981200"/>
          </a:xfrm>
        </p:spPr>
        <p:txBody>
          <a:bodyPr>
            <a:noAutofit/>
          </a:bodyPr>
          <a:lstStyle/>
          <a:p>
            <a:r>
              <a:rPr lang="el-GR" sz="3200" b="1" dirty="0" smtClean="0"/>
              <a:t>Τα πλεονεκτήματα του εν σύγκριση με τα βενζινοκίνητα αυτοκίνητα</a:t>
            </a:r>
            <a:endParaRPr lang="el-GR" sz="3200" b="1" dirty="0"/>
          </a:p>
        </p:txBody>
      </p:sp>
      <p:sp>
        <p:nvSpPr>
          <p:cNvPr id="3" name="Content Placeholder 2"/>
          <p:cNvSpPr>
            <a:spLocks noGrp="1"/>
          </p:cNvSpPr>
          <p:nvPr>
            <p:ph idx="1"/>
          </p:nvPr>
        </p:nvSpPr>
        <p:spPr>
          <a:xfrm>
            <a:off x="1187624" y="1916832"/>
            <a:ext cx="7956376" cy="5043510"/>
          </a:xfrm>
        </p:spPr>
        <p:txBody>
          <a:bodyPr>
            <a:noAutofit/>
          </a:bodyPr>
          <a:lstStyle/>
          <a:p>
            <a:r>
              <a:rPr lang="el-GR" sz="1800" dirty="0" smtClean="0"/>
              <a:t>Όσο </a:t>
            </a:r>
            <a:r>
              <a:rPr lang="el-GR" sz="1800" dirty="0"/>
              <a:t>και να μας φαίνεται παράξενο το σύστημα ψεκασμού αερίου είναι πιο ασφαλέστερο από το σύστημα τις </a:t>
            </a:r>
            <a:r>
              <a:rPr lang="el-GR" sz="1800" dirty="0" smtClean="0"/>
              <a:t>βενζίνης διότι:</a:t>
            </a:r>
          </a:p>
          <a:p>
            <a:pPr marL="342900" indent="-342900">
              <a:buFont typeface="+mj-lt"/>
              <a:buAutoNum type="arabicPeriod"/>
            </a:pPr>
            <a:r>
              <a:rPr lang="el-GR" sz="1800" dirty="0" smtClean="0"/>
              <a:t> οι </a:t>
            </a:r>
            <a:r>
              <a:rPr lang="el-GR" sz="1800" dirty="0"/>
              <a:t>δεξαμενές αερίου έχουν μικρότερο κίνδυνο πυρκαγιάς από τις δεξαμενές </a:t>
            </a:r>
            <a:r>
              <a:rPr lang="el-GR" sz="1800" dirty="0" smtClean="0"/>
              <a:t>βενζίνης</a:t>
            </a:r>
          </a:p>
          <a:p>
            <a:pPr marL="342900" indent="-342900">
              <a:buFont typeface="+mj-lt"/>
              <a:buAutoNum type="arabicPeriod"/>
            </a:pPr>
            <a:r>
              <a:rPr lang="el-GR" sz="1800" dirty="0" smtClean="0"/>
              <a:t>οι </a:t>
            </a:r>
            <a:r>
              <a:rPr lang="el-GR" sz="1800" dirty="0"/>
              <a:t>δεξαμενές αερίου έχουν τρομερά μεγαλύτερες μηχανικές αντοχές από αυτές της </a:t>
            </a:r>
            <a:r>
              <a:rPr lang="el-GR" sz="1800" dirty="0" smtClean="0"/>
              <a:t>βενζίνης γιατί είναι </a:t>
            </a:r>
            <a:r>
              <a:rPr lang="el-GR" sz="1800" dirty="0"/>
              <a:t>κατασκευασμένες από χοντρό μέταλλο με αποτέλεσμα να είναι ανθεκτικότερες από τις δεξαμενές </a:t>
            </a:r>
            <a:r>
              <a:rPr lang="el-GR" sz="1800" dirty="0" smtClean="0"/>
              <a:t>βενζίνης/πετρελαίου</a:t>
            </a:r>
          </a:p>
          <a:p>
            <a:pPr marL="342900" indent="-342900">
              <a:buFont typeface="+mj-lt"/>
              <a:buAutoNum type="arabicPeriod"/>
            </a:pPr>
            <a:r>
              <a:rPr lang="el-GR" sz="1800" dirty="0" smtClean="0"/>
              <a:t>Κάτω </a:t>
            </a:r>
            <a:r>
              <a:rPr lang="el-GR" sz="1800" dirty="0"/>
              <a:t>από υψηλή θερμότητα ή σε περίπτωση φωτιάς, το αέριο διαφεύγει και καίγεται με ελεγχόμενο </a:t>
            </a:r>
            <a:r>
              <a:rPr lang="el-GR" sz="1800" dirty="0" smtClean="0"/>
              <a:t>τρόπο. </a:t>
            </a:r>
            <a:r>
              <a:rPr lang="el-GR" sz="1800" dirty="0"/>
              <a:t>Η θερμοκρασία ανάφλεξης του </a:t>
            </a:r>
            <a:r>
              <a:rPr lang="en-US" sz="1800" dirty="0"/>
              <a:t>LPG </a:t>
            </a:r>
            <a:r>
              <a:rPr lang="el-GR" sz="1800" dirty="0"/>
              <a:t>είναι 850-950 βαθμούς κελσίου ενώ η βενζίνη αναφλέγεται μόλις στους 495 βαθμούς </a:t>
            </a:r>
            <a:r>
              <a:rPr lang="el-GR" sz="1800" dirty="0" smtClean="0"/>
              <a:t>κελσίου. </a:t>
            </a:r>
          </a:p>
          <a:p>
            <a:pPr marL="342900" indent="-342900">
              <a:buFont typeface="+mj-lt"/>
              <a:buAutoNum type="arabicPeriod"/>
            </a:pPr>
            <a:r>
              <a:rPr lang="el-GR" sz="1800" dirty="0" smtClean="0"/>
              <a:t>Τέλος υπάρχουν </a:t>
            </a:r>
            <a:r>
              <a:rPr lang="el-GR" sz="1800" dirty="0"/>
              <a:t>τουλάχιστον 3 ασφαλιστικές δικλίδες για </a:t>
            </a:r>
          </a:p>
          <a:p>
            <a:pPr marL="357188" indent="0">
              <a:buNone/>
            </a:pPr>
            <a:r>
              <a:rPr lang="el-GR" sz="1800" dirty="0" smtClean="0"/>
              <a:t>αποφυγή </a:t>
            </a:r>
            <a:r>
              <a:rPr lang="el-GR" sz="1800" dirty="0"/>
              <a:t>διαρροής και εκτόνωση </a:t>
            </a:r>
            <a:r>
              <a:rPr lang="el-GR" sz="1800" dirty="0" smtClean="0"/>
              <a:t>υπέρ-πίεσης.</a:t>
            </a:r>
            <a:endParaRPr lang="el-GR" sz="1800" dirty="0"/>
          </a:p>
        </p:txBody>
      </p:sp>
      <p:pic>
        <p:nvPicPr>
          <p:cNvPr id="4" name="Εικόνα 3" descr="Τ.Ε.Ι. Κεντρικής Μακεδονίας - Αρχική"/>
          <p:cNvPicPr/>
          <p:nvPr/>
        </p:nvPicPr>
        <p:blipFill>
          <a:blip r:embed="rId2">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Tree>
    <p:extLst>
      <p:ext uri="{BB962C8B-B14F-4D97-AF65-F5344CB8AC3E}">
        <p14:creationId xmlns:p14="http://schemas.microsoft.com/office/powerpoint/2010/main" xmlns="" val="4221208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2438401"/>
            <a:ext cx="7886680" cy="3294856"/>
          </a:xfrm>
        </p:spPr>
        <p:txBody>
          <a:bodyPr>
            <a:noAutofit/>
          </a:bodyPr>
          <a:lstStyle/>
          <a:p>
            <a:pPr marL="0" indent="0">
              <a:buNone/>
            </a:pPr>
            <a:endParaRPr lang="el-GR" sz="2600" dirty="0"/>
          </a:p>
          <a:p>
            <a:pPr lvl="0"/>
            <a:r>
              <a:rPr lang="el-GR" sz="2600" dirty="0"/>
              <a:t>Κοστίζει σχεδόν το μισό σε σχέση με τη βενζίνη </a:t>
            </a:r>
          </a:p>
          <a:p>
            <a:pPr lvl="0"/>
            <a:r>
              <a:rPr lang="el-GR" sz="2600" dirty="0"/>
              <a:t>Παράγει λιγότερους ρύπους </a:t>
            </a:r>
          </a:p>
          <a:p>
            <a:pPr lvl="0"/>
            <a:r>
              <a:rPr lang="el-GR" sz="2600" dirty="0"/>
              <a:t>Η εγκατάσταση είναι ασφαλής και δεν επιβαρύνει τη λειτουργία του οχήματος </a:t>
            </a:r>
          </a:p>
          <a:p>
            <a:pPr lvl="0"/>
            <a:r>
              <a:rPr lang="el-GR" sz="2600" dirty="0"/>
              <a:t>Το χρησιμοποιείτε κατά βούληση και παράλληλα με τη βενζίνη σαν καύσιμο. </a:t>
            </a:r>
          </a:p>
          <a:p>
            <a:pPr lvl="0"/>
            <a:r>
              <a:rPr lang="el-GR" sz="2600" dirty="0"/>
              <a:t>Αυξάνει την αυτονομία του οχήματος </a:t>
            </a:r>
          </a:p>
          <a:p>
            <a:pPr lvl="0"/>
            <a:r>
              <a:rPr lang="el-GR" sz="2600" dirty="0"/>
              <a:t>Το σύστημα μπορεί να μεταφερθεί αυτούσιο σε άλλο όχημα, εάν το επιθυμείτε στο μέλλον. </a:t>
            </a:r>
          </a:p>
        </p:txBody>
      </p:sp>
      <p:pic>
        <p:nvPicPr>
          <p:cNvPr id="4" name="Εικόνα 3" descr="Τ.Ε.Ι. Κεντρικής Μακεδονίας - Αρχική"/>
          <p:cNvPicPr/>
          <p:nvPr/>
        </p:nvPicPr>
        <p:blipFill>
          <a:blip r:embed="rId2">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
        <p:nvSpPr>
          <p:cNvPr id="7" name="Title 1"/>
          <p:cNvSpPr txBox="1">
            <a:spLocks/>
          </p:cNvSpPr>
          <p:nvPr/>
        </p:nvSpPr>
        <p:spPr>
          <a:xfrm>
            <a:off x="1691680" y="332656"/>
            <a:ext cx="5544616" cy="1981200"/>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3200" b="1" dirty="0" smtClean="0"/>
              <a:t>Τα πλεονεκτήματα του εν σύγκριση με τα βενζινοκίνητα αυτοκίνητα</a:t>
            </a:r>
            <a:endParaRPr lang="el-GR" sz="32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2345843"/>
            <a:ext cx="8041040" cy="4297867"/>
          </a:xfrm>
        </p:spPr>
        <p:txBody>
          <a:bodyPr>
            <a:normAutofit fontScale="77500" lnSpcReduction="20000"/>
          </a:bodyPr>
          <a:lstStyle/>
          <a:p>
            <a:pPr lvl="0"/>
            <a:r>
              <a:rPr lang="el-GR" sz="4200" dirty="0" smtClean="0"/>
              <a:t>Κόστος </a:t>
            </a:r>
            <a:r>
              <a:rPr lang="el-GR" sz="4200" dirty="0"/>
              <a:t>αρχικής εγκατάστασης</a:t>
            </a:r>
          </a:p>
          <a:p>
            <a:pPr lvl="0"/>
            <a:r>
              <a:rPr lang="el-GR" sz="4200" dirty="0"/>
              <a:t>Αυξάνει το βάρος του οχήματος σε μικρό βαθμό</a:t>
            </a:r>
          </a:p>
          <a:p>
            <a:pPr lvl="0"/>
            <a:r>
              <a:rPr lang="el-GR" sz="4200" dirty="0"/>
              <a:t>Στερεί χώρο αποθήκευσης για την τοποθέτηση του ρεζερβουάρ</a:t>
            </a:r>
          </a:p>
          <a:p>
            <a:pPr lvl="0"/>
            <a:r>
              <a:rPr lang="el-GR" sz="4200" dirty="0"/>
              <a:t>Πιθανές αυξημένες φθορές στο εσωτερικό του κινητήρα, </a:t>
            </a:r>
            <a:r>
              <a:rPr lang="el-GR" sz="4200" dirty="0" smtClean="0"/>
              <a:t>μακροπρόθεσμα</a:t>
            </a:r>
          </a:p>
          <a:p>
            <a:pPr marL="0" lvl="0" indent="0">
              <a:buNone/>
            </a:pPr>
            <a:r>
              <a:rPr lang="el-GR" sz="4200" dirty="0"/>
              <a:t> </a:t>
            </a:r>
            <a:r>
              <a:rPr lang="el-GR" sz="4200" dirty="0" smtClean="0"/>
              <a:t>     (</a:t>
            </a:r>
            <a:r>
              <a:rPr lang="el-GR" sz="4200" dirty="0"/>
              <a:t>100. 000-200. 000 </a:t>
            </a:r>
            <a:r>
              <a:rPr lang="en-GB" sz="4200" dirty="0"/>
              <a:t>K</a:t>
            </a:r>
            <a:r>
              <a:rPr lang="el-GR" sz="4200" dirty="0"/>
              <a:t>m</a:t>
            </a:r>
            <a:r>
              <a:rPr lang="el-GR" sz="4200" dirty="0" smtClean="0"/>
              <a:t>)</a:t>
            </a:r>
            <a:endParaRPr lang="el-GR" sz="2400" dirty="0"/>
          </a:p>
        </p:txBody>
      </p:sp>
      <p:pic>
        <p:nvPicPr>
          <p:cNvPr id="4" name="Εικόνα 3" descr="Τ.Ε.Ι. Κεντρικής Μακεδονίας - Αρχική"/>
          <p:cNvPicPr/>
          <p:nvPr/>
        </p:nvPicPr>
        <p:blipFill>
          <a:blip r:embed="rId2">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
        <p:nvSpPr>
          <p:cNvPr id="7" name="Title 1"/>
          <p:cNvSpPr txBox="1">
            <a:spLocks/>
          </p:cNvSpPr>
          <p:nvPr/>
        </p:nvSpPr>
        <p:spPr>
          <a:xfrm>
            <a:off x="1691680" y="332656"/>
            <a:ext cx="5544616" cy="1981200"/>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3200" b="1" dirty="0" smtClean="0"/>
              <a:t>Τα μειονεκτήματα του εν σύγκριση με τα βενζινοκίνητα αυτοκίνητα</a:t>
            </a:r>
            <a:endParaRPr lang="el-GR" sz="3200" b="1" dirty="0"/>
          </a:p>
        </p:txBody>
      </p:sp>
    </p:spTree>
    <p:extLst>
      <p:ext uri="{BB962C8B-B14F-4D97-AF65-F5344CB8AC3E}">
        <p14:creationId xmlns:p14="http://schemas.microsoft.com/office/powerpoint/2010/main" xmlns="" val="791456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2409" y="109842"/>
            <a:ext cx="7704667" cy="1981200"/>
          </a:xfrm>
        </p:spPr>
        <p:txBody>
          <a:bodyPr/>
          <a:lstStyle/>
          <a:p>
            <a:r>
              <a:rPr lang="el-GR" dirty="0" smtClean="0"/>
              <a:t>Ηλεκτρικό </a:t>
            </a:r>
            <a:br>
              <a:rPr lang="el-GR" dirty="0" smtClean="0"/>
            </a:br>
            <a:r>
              <a:rPr lang="el-GR" dirty="0" smtClean="0"/>
              <a:t>αυτοκίνητο</a:t>
            </a:r>
            <a:endParaRPr lang="el-GR"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453940" y="4512175"/>
            <a:ext cx="4236120" cy="2301201"/>
          </a:xfrm>
          <a:prstGeom prst="rect">
            <a:avLst/>
          </a:prstGeom>
        </p:spPr>
      </p:pic>
      <p:pic>
        <p:nvPicPr>
          <p:cNvPr id="5" name="Εικόνα 4" descr="Τ.Ε.Ι. Κεντρικής Μακεδονίας - Αρχική"/>
          <p:cNvPicPr/>
          <p:nvPr/>
        </p:nvPicPr>
        <p:blipFill>
          <a:blip r:embed="rId3">
            <a:extLst>
              <a:ext uri="{28A0092B-C50C-407E-A947-70E740481C1C}">
                <a14:useLocalDpi xmlns:a14="http://schemas.microsoft.com/office/drawing/2010/main" xmlns="" val="0"/>
              </a:ext>
            </a:extLst>
          </a:blip>
          <a:srcRect/>
          <a:stretch>
            <a:fillRect/>
          </a:stretch>
        </p:blipFill>
        <p:spPr bwMode="auto">
          <a:xfrm>
            <a:off x="6845640" y="300669"/>
            <a:ext cx="1882140" cy="1501140"/>
          </a:xfrm>
          <a:prstGeom prst="rect">
            <a:avLst/>
          </a:prstGeom>
          <a:noFill/>
          <a:ln>
            <a:noFill/>
          </a:ln>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050641" y="5580644"/>
            <a:ext cx="677139" cy="1263993"/>
          </a:xfrm>
          <a:prstGeom prst="rect">
            <a:avLst/>
          </a:prstGeom>
        </p:spPr>
      </p:pic>
      <p:sp>
        <p:nvSpPr>
          <p:cNvPr id="3" name="Content Placeholder 2"/>
          <p:cNvSpPr>
            <a:spLocks noGrp="1"/>
          </p:cNvSpPr>
          <p:nvPr>
            <p:ph idx="1"/>
          </p:nvPr>
        </p:nvSpPr>
        <p:spPr>
          <a:xfrm>
            <a:off x="457200" y="1600200"/>
            <a:ext cx="8229600" cy="2980928"/>
          </a:xfrm>
        </p:spPr>
        <p:txBody>
          <a:bodyPr>
            <a:normAutofit fontScale="85000" lnSpcReduction="20000"/>
          </a:bodyPr>
          <a:lstStyle/>
          <a:p>
            <a:r>
              <a:rPr lang="el-GR" dirty="0" smtClean="0"/>
              <a:t>Το </a:t>
            </a:r>
            <a:r>
              <a:rPr lang="el-GR" b="1" dirty="0" smtClean="0"/>
              <a:t>Ηλεκτρικό Αυτοκίνητο </a:t>
            </a:r>
            <a:r>
              <a:rPr lang="el-GR" dirty="0" smtClean="0"/>
              <a:t>(HΑ) χρησιμοποιεί την ηλεκτρική ενέργεια που αποθηκεύεται σε επαναφορτιζόμενες συστοιχίες συσσωρευτών. Τα ηλεκτρικά αυτοκίνητα χρησιμοποιούν ηλεκτρικούς κινητήρες αντί των μηχανών εσωτερικής καύσης (ΜΕΚ) και αποτελούν σήμερα τα μοναδικά αυτοκίνητα με σχεδόν μηδενικές εκπομπές και κατά επέκταση ελάχιστη κατανάλωση ενέργειας. </a:t>
            </a:r>
          </a:p>
          <a:p>
            <a:r>
              <a:rPr lang="el-GR" dirty="0" smtClean="0"/>
              <a:t>Ακόμα και αν ληφθούν υπόψη οι εκπομπές διοξειδίου του άνθρακα λόγω των ενεργειακών τους απαιτήσεων σε ηλεκτροπαραγωγή, είτε από μαζούτ είτε από φυσικό αέριο, τα ηλεκτρικά αυτοκίνητα αποτελούν σήμερα τα αυτοκίνητα στα οποία αντιστοιχούν οι χαμηλότερες </a:t>
            </a:r>
            <a:r>
              <a:rPr lang="el-GR" u="sng" dirty="0" smtClean="0"/>
              <a:t>εκπομπές διοξειδίου του άνθρακα </a:t>
            </a:r>
            <a:r>
              <a:rPr lang="en-US" u="sng" dirty="0" smtClean="0"/>
              <a:t>C</a:t>
            </a:r>
            <a:r>
              <a:rPr lang="el-GR" u="sng" dirty="0" smtClean="0"/>
              <a:t>Ο</a:t>
            </a:r>
            <a:r>
              <a:rPr lang="el-GR" u="sng" baseline="-25000" dirty="0" smtClean="0"/>
              <a:t>2</a:t>
            </a:r>
            <a:r>
              <a:rPr lang="el-GR" u="sng" dirty="0" smtClean="0"/>
              <a:t> ανά χιλιόμετρο. </a:t>
            </a:r>
            <a:endParaRPr lang="el-G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Παράλλαξη">
  <a:themeElements>
    <a:clrScheme name="Παράλλαξη">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Παράλλαξη">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Παράλλαξη">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TM03457496[[fn=Παράλλαξη]]</Template>
  <TotalTime>1001</TotalTime>
  <Words>1151</Words>
  <Application>Microsoft Office PowerPoint</Application>
  <PresentationFormat>On-screen Show (4:3)</PresentationFormat>
  <Paragraphs>78</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Παράλλαξη</vt:lpstr>
      <vt:lpstr>Ηλεκτρικό αυτοκίνητο υποβοηθούμενο από κινητήρα LPG</vt:lpstr>
      <vt:lpstr>Περίγραμμα παρουσίασης </vt:lpstr>
      <vt:lpstr>Τι είναι το L.P.G </vt:lpstr>
      <vt:lpstr>Ποια είναι τα  χαρακτηριστικά του L.P.G </vt:lpstr>
      <vt:lpstr>Ιστορικά στοιχεία του L. P. G,  τρόπος λειτουργίας του συστήματος του, </vt:lpstr>
      <vt:lpstr>Τα πλεονεκτήματα του εν σύγκριση με τα βενζινοκίνητα αυτοκίνητα</vt:lpstr>
      <vt:lpstr>Slide 7</vt:lpstr>
      <vt:lpstr>Slide 8</vt:lpstr>
      <vt:lpstr>Ηλεκτρικό  αυτοκίνητο</vt:lpstr>
      <vt:lpstr>Ηλεκτρικό  αυτοκίνητο</vt:lpstr>
      <vt:lpstr>Μόλυνση  Περιβάλλοντος</vt:lpstr>
      <vt:lpstr>Μόλυνση  Περιβάλλοντος</vt:lpstr>
      <vt:lpstr>Ηλεκτρονικά  Ισχύος</vt:lpstr>
      <vt:lpstr>Transistor  ισχύος</vt:lpstr>
      <vt:lpstr>Πλήρης μονοφασικός  και τριφασικός ανορθωτής</vt:lpstr>
      <vt:lpstr>Συσσωρευτές </vt:lpstr>
      <vt:lpstr>Με τη βοήθεια του Matlab προσομοιώθηκε το παρακάτω σχέδιο το οποίο απεικονίζει ένα κύκλωμα από ένα ηλεκτρικό αυτοκίνητο το οποίο αποτελείται από μια σύγχρονη γεννήτρια, έναν πλήρη τριφασικό ανορθωτή, βολτόμετρα έναν ηλέκτρο-κινητήρα και μία μπαταρία.  </vt:lpstr>
      <vt:lpstr>Γραφικές  παραστάσεις</vt:lpstr>
      <vt:lpstr>Σε αυτό το διάγραμμα βλέπουμε τη ταχύτητα περιστροφής της γεννήτριας και παρατηρούμε ότι η ταχύτητα μας είναι σταθερή σε όλα τα σημεία</vt:lpstr>
      <vt:lpstr>Στο παρακάτω διάγραμμα βλέπουμε την άνοδο της μπαταρίας κατά την φόρτιση της από τον κινητήρα εσωτερικής καύσης </vt:lpstr>
      <vt:lpstr>Εδώ έχουμε την ταχύτητα του κινητήρα μας και παρατηρούμε ότι η ταχύτητα αυξάνεται ομαλά έως ένα σημείο και από εκεί και πέρα παραμένει σταθερή </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TranceBoy</dc:creator>
  <cp:lastModifiedBy>TranceBoy</cp:lastModifiedBy>
  <cp:revision>105</cp:revision>
  <dcterms:created xsi:type="dcterms:W3CDTF">2015-07-21T09:30:56Z</dcterms:created>
  <dcterms:modified xsi:type="dcterms:W3CDTF">2016-02-24T14:34:30Z</dcterms:modified>
</cp:coreProperties>
</file>