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1" r:id="rId17"/>
    <p:sldId id="275" r:id="rId18"/>
    <p:sldId id="273" r:id="rId19"/>
    <p:sldId id="274" r:id="rId20"/>
  </p:sldIdLst>
  <p:sldSz cx="12192000" cy="6858000"/>
  <p:notesSz cx="6858000" cy="9144000"/>
  <p:embeddedFontLst>
    <p:embeddedFont>
      <p:font typeface="Corbel" panose="020B0503020204020204" pitchFamily="34" charset="0"/>
      <p:regular r:id="rId21"/>
      <p:bold r:id="rId22"/>
      <p:italic r:id="rId23"/>
      <p:boldItalic r:id="rId2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Προεπιλεγμένη ενότητα" id="{A77B2BE8-C2F6-4795-9057-EDDED4AE5008}">
          <p14:sldIdLst>
            <p14:sldId id="256"/>
          </p14:sldIdLst>
        </p14:section>
        <p14:section name="Ενότητα χωρίς τίτλο" id="{54CD0258-4A2D-4CEB-8C7A-EA9A30091E55}">
          <p14:sldIdLst>
            <p14:sldId id="258"/>
            <p14:sldId id="259"/>
            <p14:sldId id="260"/>
            <p14:sldId id="261"/>
            <p14:sldId id="262"/>
            <p14:sldId id="263"/>
            <p14:sldId id="264"/>
            <p14:sldId id="265"/>
            <p14:sldId id="266"/>
            <p14:sldId id="267"/>
            <p14:sldId id="268"/>
            <p14:sldId id="269"/>
            <p14:sldId id="270"/>
            <p14:sldId id="272"/>
            <p14:sldId id="271"/>
            <p14:sldId id="275"/>
            <p14:sldId id="273"/>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1" autoAdjust="0"/>
    <p:restoredTop sz="94660"/>
  </p:normalViewPr>
  <p:slideViewPr>
    <p:cSldViewPr snapToGrid="0">
      <p:cViewPr varScale="1">
        <p:scale>
          <a:sx n="50" d="100"/>
          <a:sy n="50" d="100"/>
        </p:scale>
        <p:origin x="456" y="4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l-GR" smtClean="0"/>
              <a:t>Στυλ κύριου τίτλου</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l-GR" smtClean="0"/>
              <a:t>Στυλ κύριου τίτλου</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Στυλ υποδείγματος κειμένου</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l-GR" smtClean="0"/>
              <a:t>Στυλ κύριου τίτλου</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l-GR" smtClean="0"/>
              <a:t>Στυλ υποδείγματος κειμένου</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l-GR" smtClean="0"/>
              <a:t>Στυλ κύριου τίτλου</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l-GR" smtClean="0"/>
              <a:t>Στυλ υποδείγματος κειμένου</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ncho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nchor="ct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Στυλ κύριου τίτλου</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l-GR" smtClean="0"/>
              <a:t>Στυλ κύριου τίτλου</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l-GR" smtClean="0"/>
              <a:t>Στυλ κύριου τίτλου</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61BEF0D-F0BB-DE4B-95CE-6DB70DBA9567}" type="datetimeFigureOut">
              <a:rPr lang="en-US" dirty="0"/>
              <a:pPr/>
              <a:t>5/7/2014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5/7/2014</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3617378" y="1380067"/>
            <a:ext cx="8574622" cy="2616199"/>
          </a:xfrm>
        </p:spPr>
        <p:txBody>
          <a:bodyPr>
            <a:normAutofit/>
          </a:bodyPr>
          <a:lstStyle/>
          <a:p>
            <a:pPr algn="ctr"/>
            <a:r>
              <a:rPr lang="el-GR" sz="2000" b="1" cap="small" dirty="0"/>
              <a:t> </a:t>
            </a:r>
            <a:r>
              <a:rPr lang="el-GR" sz="1800" b="1" cap="small" dirty="0"/>
              <a:t>ΣΧΟΛΗ ΔΙΟΙΚΗΣΗΣ ΚΑΙ ΟΙΚΟΝΟΜΙΑΣ</a:t>
            </a:r>
            <a:br>
              <a:rPr lang="el-GR" sz="1800" b="1" cap="small" dirty="0"/>
            </a:br>
            <a:r>
              <a:rPr lang="el-GR" sz="1800" b="1" cap="small" dirty="0"/>
              <a:t>ΤΜΗΜΑ ΛΟΓΙΣΤΙΚΗΣ ΚΑΙ ΧΡΗΜΑΤΟΟΙΚΟΝΟΜΙΚΗΣ</a:t>
            </a:r>
            <a:endParaRPr lang="el-GR" sz="1800" dirty="0"/>
          </a:p>
        </p:txBody>
      </p:sp>
      <p:sp>
        <p:nvSpPr>
          <p:cNvPr id="3" name="Υπότιτλος 2"/>
          <p:cNvSpPr>
            <a:spLocks noGrp="1"/>
          </p:cNvSpPr>
          <p:nvPr>
            <p:ph type="subTitle" idx="1"/>
          </p:nvPr>
        </p:nvSpPr>
        <p:spPr>
          <a:xfrm>
            <a:off x="4654830" y="3996267"/>
            <a:ext cx="6987645" cy="2861733"/>
          </a:xfrm>
        </p:spPr>
        <p:txBody>
          <a:bodyPr>
            <a:normAutofit fontScale="70000" lnSpcReduction="20000"/>
          </a:bodyPr>
          <a:lstStyle/>
          <a:p>
            <a:pPr algn="ctr"/>
            <a:r>
              <a:rPr lang="el-GR" b="1" cap="small" dirty="0"/>
              <a:t>ΠΤΥΧΙΑΚΗ </a:t>
            </a:r>
            <a:r>
              <a:rPr lang="el-GR" b="1" cap="small" dirty="0" smtClean="0"/>
              <a:t>ΕΡΓΑΣΙΑ</a:t>
            </a:r>
            <a:endParaRPr lang="en-US" b="1" cap="small" dirty="0"/>
          </a:p>
          <a:p>
            <a:pPr algn="ctr"/>
            <a:r>
              <a:rPr lang="el-GR" b="1" cap="small" dirty="0" smtClean="0"/>
              <a:t>  </a:t>
            </a:r>
            <a:r>
              <a:rPr lang="el-GR" b="1" cap="small" dirty="0"/>
              <a:t>ΘΕΜΑ:</a:t>
            </a:r>
          </a:p>
          <a:p>
            <a:pPr algn="ctr"/>
            <a:r>
              <a:rPr lang="el-GR" sz="3100" b="1" cap="small" dirty="0" smtClean="0"/>
              <a:t>ΕΤΑΙΡΙ</a:t>
            </a:r>
            <a:r>
              <a:rPr lang="en-US" sz="3100" b="1" cap="small" dirty="0" smtClean="0"/>
              <a:t>KH</a:t>
            </a:r>
            <a:r>
              <a:rPr lang="el-GR" sz="3100" b="1" cap="small" dirty="0" smtClean="0"/>
              <a:t> ΚΟΙΝΩΝΙΚΗ ΕΥΘΥΝΗ</a:t>
            </a:r>
            <a:endParaRPr lang="el-GR" sz="3100" b="1" cap="small" dirty="0"/>
          </a:p>
          <a:p>
            <a:pPr algn="ctr"/>
            <a:r>
              <a:rPr lang="el-GR" b="1" cap="small" dirty="0"/>
              <a:t> </a:t>
            </a:r>
          </a:p>
          <a:p>
            <a:pPr algn="ctr"/>
            <a:r>
              <a:rPr lang="el-GR" b="1" cap="small" dirty="0"/>
              <a:t>ΥΠΟ ΤΗΣ ΦΟΙΤΗΤΡΙΑΣ : </a:t>
            </a:r>
            <a:r>
              <a:rPr lang="el-GR" sz="2800" b="1" cap="small" dirty="0"/>
              <a:t>ΚΟΤΖΑΜΠΟΥΙΚΗΣ ΚΥΡΙΑΚΗΣ</a:t>
            </a:r>
          </a:p>
          <a:p>
            <a:pPr algn="ctr"/>
            <a:r>
              <a:rPr lang="el-GR" b="1" cap="small" dirty="0"/>
              <a:t>ΕΠΙΒΛΕΠΩΝ ΚΑΘΗΓΗΤΗΣ :</a:t>
            </a:r>
          </a:p>
          <a:p>
            <a:pPr algn="ctr"/>
            <a:r>
              <a:rPr lang="el-GR" sz="2600" b="1" cap="small" dirty="0" smtClean="0"/>
              <a:t>Κλεανθησ κωνσταντινουδησ </a:t>
            </a:r>
            <a:r>
              <a:rPr lang="el-GR" b="1" cap="small" dirty="0"/>
              <a:t> </a:t>
            </a:r>
          </a:p>
          <a:p>
            <a:pPr algn="ctr"/>
            <a:r>
              <a:rPr lang="el-GR" b="1" cap="small" dirty="0"/>
              <a:t>ΣΕΡΡΕΣ 2014</a:t>
            </a:r>
          </a:p>
          <a:p>
            <a:endParaRPr lang="el-GR" dirty="0"/>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68907" y="1380067"/>
            <a:ext cx="2159492" cy="1714891"/>
          </a:xfrm>
          <a:prstGeom prst="rect">
            <a:avLst/>
          </a:prstGeom>
        </p:spPr>
      </p:pic>
    </p:spTree>
    <p:extLst>
      <p:ext uri="{BB962C8B-B14F-4D97-AF65-F5344CB8AC3E}">
        <p14:creationId xmlns:p14="http://schemas.microsoft.com/office/powerpoint/2010/main" val="6125268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33650" y="495300"/>
            <a:ext cx="9182100" cy="6186309"/>
          </a:xfrm>
          <a:prstGeom prst="rect">
            <a:avLst/>
          </a:prstGeom>
          <a:noFill/>
        </p:spPr>
        <p:txBody>
          <a:bodyPr wrap="square" rtlCol="0">
            <a:spAutoFit/>
          </a:bodyPr>
          <a:lstStyle/>
          <a:p>
            <a:r>
              <a:rPr lang="el-GR" sz="2200" b="1" dirty="0"/>
              <a:t>Τρόποι δημοσιοποίησης της κάθε επιχείρησης γύρω από την Εταιρική Κοινωνική </a:t>
            </a:r>
            <a:r>
              <a:rPr lang="el-GR" sz="2200" b="1" dirty="0" smtClean="0"/>
              <a:t>Ευθύνη</a:t>
            </a:r>
          </a:p>
          <a:p>
            <a:endParaRPr lang="el-GR" sz="2200" b="1" dirty="0"/>
          </a:p>
          <a:p>
            <a:r>
              <a:rPr lang="el-GR" sz="2200" dirty="0"/>
              <a:t>Οι τρόποι με τους οποίους κάθε επιχείρηση δημοσιοποιεί τη θέση που έχει γύρω από το θέμα της κοινωνικής ευθύνης και τις δράσεις που εφαρμόζει διαφέρουν ανάλογα με τον τομέα στον οποίο ανήκε, το είδος των δράσεων κ.λ.π.. Πιο κάτω περιγράφονται ενδεικτικά κάποιοι από τους τρόπους αυτούς:</a:t>
            </a:r>
          </a:p>
          <a:p>
            <a:r>
              <a:rPr lang="el-GR" sz="2200" dirty="0"/>
              <a:t>•	Κοινωνικός απολογισμός</a:t>
            </a:r>
          </a:p>
          <a:p>
            <a:r>
              <a:rPr lang="el-GR" sz="2200" dirty="0"/>
              <a:t>•	Θεματικός απολογισμός</a:t>
            </a:r>
          </a:p>
          <a:p>
            <a:r>
              <a:rPr lang="el-GR" sz="2200" dirty="0"/>
              <a:t>•	Κώδικας δεοντολογίας</a:t>
            </a:r>
          </a:p>
          <a:p>
            <a:r>
              <a:rPr lang="el-GR" sz="2200" dirty="0"/>
              <a:t>•	Πληροφόρηση μέσω του διαδικτύου</a:t>
            </a:r>
          </a:p>
          <a:p>
            <a:r>
              <a:rPr lang="el-GR" sz="2200" dirty="0"/>
              <a:t>•	Διαβούλευση με διάφορους εμπλεκόμενους φορείς (stakeholder forum)</a:t>
            </a:r>
          </a:p>
          <a:p>
            <a:r>
              <a:rPr lang="el-GR" sz="2200" dirty="0"/>
              <a:t>•	Εσωτερική επικοινωνία</a:t>
            </a:r>
          </a:p>
          <a:p>
            <a:r>
              <a:rPr lang="el-GR" sz="2200" dirty="0"/>
              <a:t>•	Πρότυπα και ετικέτες προϊόντων</a:t>
            </a:r>
          </a:p>
          <a:p>
            <a:r>
              <a:rPr lang="el-GR" sz="2200" dirty="0"/>
              <a:t>•	Βραβεία και εκδηλώσεις</a:t>
            </a:r>
          </a:p>
          <a:p>
            <a:r>
              <a:rPr lang="el-GR" sz="2200" dirty="0"/>
              <a:t>•	Ενέργειες marketing συνδεδεμένες με κοινωνικό σκοπό</a:t>
            </a:r>
          </a:p>
          <a:p>
            <a:r>
              <a:rPr lang="el-GR" sz="2200" dirty="0"/>
              <a:t>•	Δελτία τύπου μέσω του διαδικτύου</a:t>
            </a:r>
          </a:p>
        </p:txBody>
      </p:sp>
    </p:spTree>
    <p:extLst>
      <p:ext uri="{BB962C8B-B14F-4D97-AF65-F5344CB8AC3E}">
        <p14:creationId xmlns:p14="http://schemas.microsoft.com/office/powerpoint/2010/main" val="920050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47950" y="1066800"/>
            <a:ext cx="8572500" cy="5601533"/>
          </a:xfrm>
          <a:prstGeom prst="rect">
            <a:avLst/>
          </a:prstGeom>
          <a:noFill/>
        </p:spPr>
        <p:txBody>
          <a:bodyPr wrap="square" rtlCol="0">
            <a:spAutoFit/>
          </a:bodyPr>
          <a:lstStyle/>
          <a:p>
            <a:pPr algn="just"/>
            <a:r>
              <a:rPr lang="el-GR" sz="2800" b="1" dirty="0" smtClean="0"/>
              <a:t>Η ΠΥΡΑΜΙΔΑ ΤΟΥ </a:t>
            </a:r>
            <a:r>
              <a:rPr lang="en-US" sz="2800" b="1" dirty="0" smtClean="0"/>
              <a:t>CARROLL</a:t>
            </a:r>
            <a:endParaRPr lang="el-GR" sz="2800" b="1" dirty="0" smtClean="0"/>
          </a:p>
          <a:p>
            <a:pPr algn="just"/>
            <a:endParaRPr lang="el-GR" sz="2200" dirty="0"/>
          </a:p>
          <a:p>
            <a:pPr algn="just"/>
            <a:r>
              <a:rPr lang="el-GR" sz="2200" dirty="0" smtClean="0"/>
              <a:t>Το </a:t>
            </a:r>
            <a:r>
              <a:rPr lang="el-GR" sz="2200" dirty="0"/>
              <a:t>μοντέλο του Carroll  υποστηρίζει ότι η ΕΚΕ αποτελείται από τέσσερις διαδοχικά εξαρτώμενες διαστάσεις :</a:t>
            </a:r>
          </a:p>
          <a:p>
            <a:pPr algn="just"/>
            <a:r>
              <a:rPr lang="el-GR" sz="2200" dirty="0"/>
              <a:t>•	Οικονομικές</a:t>
            </a:r>
          </a:p>
          <a:p>
            <a:pPr algn="just"/>
            <a:r>
              <a:rPr lang="el-GR" sz="2200" dirty="0"/>
              <a:t>•	Νομικές</a:t>
            </a:r>
          </a:p>
          <a:p>
            <a:pPr algn="just"/>
            <a:r>
              <a:rPr lang="el-GR" sz="2200" dirty="0"/>
              <a:t>•	Ηθικές</a:t>
            </a:r>
          </a:p>
          <a:p>
            <a:pPr algn="just"/>
            <a:r>
              <a:rPr lang="el-GR" sz="2200" dirty="0"/>
              <a:t>•	Φιλανθρωπικές</a:t>
            </a:r>
          </a:p>
          <a:p>
            <a:pPr algn="just"/>
            <a:r>
              <a:rPr lang="el-GR" sz="2200" dirty="0"/>
              <a:t>προσδοκίες που η κοινωνία αναμένει από τις επιχειρήσεις σε μια δεδομένη χρονική στιγμή.</a:t>
            </a:r>
          </a:p>
          <a:p>
            <a:pPr algn="just"/>
            <a:endParaRPr lang="el-GR" sz="2200" dirty="0" smtClean="0"/>
          </a:p>
          <a:p>
            <a:pPr algn="just"/>
            <a:r>
              <a:rPr lang="el-GR" sz="2200" dirty="0" smtClean="0"/>
              <a:t>Το </a:t>
            </a:r>
            <a:r>
              <a:rPr lang="el-GR" sz="2200" dirty="0"/>
              <a:t>μοντέλο Διατήρησης Ανάπτυξης βασίζει την ΕΚΕ σε τρείς βασικές διαστάσεις:</a:t>
            </a:r>
          </a:p>
          <a:p>
            <a:pPr algn="just"/>
            <a:r>
              <a:rPr lang="el-GR" sz="2200" dirty="0"/>
              <a:t>•	Την οικονομική </a:t>
            </a:r>
          </a:p>
          <a:p>
            <a:pPr algn="just"/>
            <a:r>
              <a:rPr lang="el-GR" sz="2200" dirty="0"/>
              <a:t>•	Την κοινωνική</a:t>
            </a:r>
          </a:p>
          <a:p>
            <a:pPr algn="just"/>
            <a:r>
              <a:rPr lang="el-GR" sz="2200" dirty="0"/>
              <a:t>•	Την περιβαλλοντική</a:t>
            </a:r>
          </a:p>
        </p:txBody>
      </p:sp>
    </p:spTree>
    <p:extLst>
      <p:ext uri="{BB962C8B-B14F-4D97-AF65-F5344CB8AC3E}">
        <p14:creationId xmlns:p14="http://schemas.microsoft.com/office/powerpoint/2010/main" val="225541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57450" y="647700"/>
            <a:ext cx="8877300" cy="5848350"/>
          </a:xfrm>
          <a:prstGeom prst="rect">
            <a:avLst/>
          </a:prstGeom>
          <a:noFill/>
        </p:spPr>
        <p:txBody>
          <a:bodyPr wrap="square" rtlCol="0">
            <a:spAutoFit/>
          </a:bodyPr>
          <a:lstStyle/>
          <a:p>
            <a:endParaRPr lang="el-GR" dirty="0"/>
          </a:p>
        </p:txBody>
      </p:sp>
      <p:sp>
        <p:nvSpPr>
          <p:cNvPr id="3" name="TextBox 2"/>
          <p:cNvSpPr txBox="1"/>
          <p:nvPr/>
        </p:nvSpPr>
        <p:spPr>
          <a:xfrm>
            <a:off x="2457450" y="870645"/>
            <a:ext cx="9144000" cy="461665"/>
          </a:xfrm>
          <a:prstGeom prst="rect">
            <a:avLst/>
          </a:prstGeom>
          <a:noFill/>
        </p:spPr>
        <p:txBody>
          <a:bodyPr wrap="square" rtlCol="0">
            <a:spAutoFit/>
          </a:bodyPr>
          <a:lstStyle/>
          <a:p>
            <a:r>
              <a:rPr lang="el-GR" sz="2400" b="1" dirty="0" smtClean="0"/>
              <a:t>Τα </a:t>
            </a:r>
            <a:r>
              <a:rPr lang="el-GR" sz="2400" b="1" dirty="0"/>
              <a:t>πρότυπα της Εταιρικής Κοινωνικής Ευθύνης</a:t>
            </a:r>
            <a:endParaRPr lang="en-US" sz="2400" b="1" u="sng" cap="small" dirty="0" smtClean="0"/>
          </a:p>
        </p:txBody>
      </p:sp>
      <p:sp>
        <p:nvSpPr>
          <p:cNvPr id="4" name="TextBox 3"/>
          <p:cNvSpPr txBox="1"/>
          <p:nvPr/>
        </p:nvSpPr>
        <p:spPr>
          <a:xfrm>
            <a:off x="2457450" y="1941845"/>
            <a:ext cx="8267700" cy="4157741"/>
          </a:xfrm>
          <a:prstGeom prst="rect">
            <a:avLst/>
          </a:prstGeom>
          <a:noFill/>
        </p:spPr>
        <p:txBody>
          <a:bodyPr wrap="square" rtlCol="0">
            <a:spAutoFit/>
          </a:bodyPr>
          <a:lstStyle/>
          <a:p>
            <a:pPr algn="just">
              <a:lnSpc>
                <a:spcPct val="115000"/>
              </a:lnSpc>
              <a:spcAft>
                <a:spcPts val="600"/>
              </a:spcAft>
            </a:pPr>
            <a:r>
              <a:rPr lang="el-GR" sz="2200" dirty="0">
                <a:latin typeface="Arial" panose="020B0604020202020204" pitchFamily="34" charset="0"/>
                <a:ea typeface="Times New Roman" panose="02020603050405020304" pitchFamily="18" charset="0"/>
                <a:cs typeface="Times New Roman" panose="02020603050405020304" pitchFamily="18" charset="0"/>
              </a:rPr>
              <a:t>Τα πρότυπα αφορούν την κοινωνική, περιβαλλοντική και την οικονομική ή επιχειρηματική διάσταση της εταιρικής κοινωνικής ευθύνης. Οι βασικές κατηγορίες προτύπων είναι τα πρότυπα της εσωτερικής και της εξωτερικής κοινωνικής ευθύνης. Για την εσωτερική κοινωνική ευθύνη δηλαδή τις δράσεις που αφορούν συνιστώσες του εσωτερικού περιβάλλοντος της επιχείρησης τα προτεινόμενα πρότυπα είναι : </a:t>
            </a:r>
          </a:p>
          <a:p>
            <a:pPr marL="342900" lvl="0" indent="-342900" algn="just">
              <a:lnSpc>
                <a:spcPct val="115000"/>
              </a:lnSpc>
              <a:spcAft>
                <a:spcPts val="1000"/>
              </a:spcAft>
              <a:buFont typeface="Symbol" panose="05050102010706020507" pitchFamily="18" charset="2"/>
              <a:buChar char=""/>
            </a:pPr>
            <a:r>
              <a:rPr lang="el-GR" sz="2200" b="1" dirty="0">
                <a:latin typeface="Arial" panose="020B0604020202020204" pitchFamily="34" charset="0"/>
                <a:ea typeface="Times New Roman" panose="02020603050405020304" pitchFamily="18" charset="0"/>
                <a:cs typeface="Times New Roman" panose="02020603050405020304" pitchFamily="18" charset="0"/>
              </a:rPr>
              <a:t>SA 8000 </a:t>
            </a:r>
            <a:r>
              <a:rPr lang="el-GR" sz="2200" dirty="0">
                <a:latin typeface="Arial" panose="020B0604020202020204" pitchFamily="34" charset="0"/>
                <a:ea typeface="Times New Roman" panose="02020603050405020304" pitchFamily="18" charset="0"/>
                <a:cs typeface="Times New Roman" panose="02020603050405020304" pitchFamily="18" charset="0"/>
              </a:rPr>
              <a:t>Διεθνές σύστημα διαχείρισης ανθρώπινων δικαιωμάτων στην εργασία</a:t>
            </a:r>
          </a:p>
          <a:p>
            <a:pPr marL="342900" lvl="0" indent="-342900" algn="just">
              <a:lnSpc>
                <a:spcPct val="115000"/>
              </a:lnSpc>
              <a:spcAft>
                <a:spcPts val="1000"/>
              </a:spcAft>
              <a:buFont typeface="Symbol" panose="05050102010706020507" pitchFamily="18" charset="2"/>
              <a:buChar char=""/>
            </a:pPr>
            <a:r>
              <a:rPr lang="el-GR" sz="2200" b="1" dirty="0">
                <a:latin typeface="Arial" panose="020B0604020202020204" pitchFamily="34" charset="0"/>
                <a:ea typeface="Times New Roman" panose="02020603050405020304" pitchFamily="18" charset="0"/>
                <a:cs typeface="Times New Roman" panose="02020603050405020304" pitchFamily="18" charset="0"/>
              </a:rPr>
              <a:t>OHSAS 18001 </a:t>
            </a:r>
            <a:r>
              <a:rPr lang="el-GR" sz="2200" dirty="0">
                <a:latin typeface="Arial" panose="020B0604020202020204" pitchFamily="34" charset="0"/>
                <a:ea typeface="Times New Roman" panose="02020603050405020304" pitchFamily="18" charset="0"/>
                <a:cs typeface="Times New Roman" panose="02020603050405020304" pitchFamily="18" charset="0"/>
              </a:rPr>
              <a:t>Υγεία και ασφάλεια στην εργασία</a:t>
            </a:r>
            <a:r>
              <a:rPr lang="el-GR" sz="2200" dirty="0" smtClean="0">
                <a:latin typeface="Arial" panose="020B0604020202020204" pitchFamily="34" charset="0"/>
                <a:ea typeface="Times New Roman" panose="02020603050405020304" pitchFamily="18" charset="0"/>
                <a:cs typeface="Times New Roman" panose="02020603050405020304" pitchFamily="18" charset="0"/>
              </a:rPr>
              <a:t>.</a:t>
            </a:r>
            <a:endParaRPr lang="el-GR" sz="2200" dirty="0">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9527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24150" y="285750"/>
            <a:ext cx="8629650" cy="6650539"/>
          </a:xfrm>
          <a:prstGeom prst="rect">
            <a:avLst/>
          </a:prstGeom>
          <a:noFill/>
        </p:spPr>
        <p:txBody>
          <a:bodyPr wrap="square" rtlCol="0">
            <a:spAutoFit/>
          </a:bodyPr>
          <a:lstStyle/>
          <a:p>
            <a:pPr lvl="0" algn="just">
              <a:lnSpc>
                <a:spcPct val="115000"/>
              </a:lnSpc>
              <a:spcAft>
                <a:spcPts val="600"/>
              </a:spcAft>
            </a:pPr>
            <a:r>
              <a:rPr lang="el-GR" sz="2200"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Για την εξωτερική κοινωνική ευθύνη δηλαδή για θέματα που αφορούν το εξωτερικό περιβάλλον της επιχείρησης τα κυριότερα πρότυπα είναι :</a:t>
            </a:r>
          </a:p>
          <a:p>
            <a:pPr marL="342900" lvl="0" indent="-342900" algn="just">
              <a:lnSpc>
                <a:spcPct val="115000"/>
              </a:lnSpc>
              <a:spcAft>
                <a:spcPts val="1000"/>
              </a:spcAft>
              <a:buFont typeface="Symbol" panose="05050102010706020507" pitchFamily="18" charset="2"/>
              <a:buChar char=""/>
            </a:pPr>
            <a:r>
              <a:rPr lang="en-US" sz="22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ISO</a:t>
            </a:r>
            <a:r>
              <a:rPr lang="el-GR" sz="22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 14000:2000 </a:t>
            </a:r>
            <a:r>
              <a:rPr lang="el-GR" sz="2200"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πιστοποίησης περιβαλλοντικής διαδικασίας της επιχείρησης</a:t>
            </a:r>
          </a:p>
          <a:p>
            <a:pPr marL="342900" lvl="0" indent="-342900" algn="just">
              <a:lnSpc>
                <a:spcPct val="115000"/>
              </a:lnSpc>
              <a:spcAft>
                <a:spcPts val="1000"/>
              </a:spcAft>
              <a:buFont typeface="Symbol" panose="05050102010706020507" pitchFamily="18" charset="2"/>
              <a:buChar char=""/>
            </a:pPr>
            <a:r>
              <a:rPr lang="en-US" sz="22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EMAS </a:t>
            </a:r>
            <a:r>
              <a:rPr lang="el-GR" sz="2200"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πιστοποίηση της επιχείρησης για την συνεχή βελτίωση των περιβαλλοντικών επιδόσεων </a:t>
            </a:r>
          </a:p>
          <a:p>
            <a:pPr marL="342900" lvl="0" indent="-342900" algn="just">
              <a:lnSpc>
                <a:spcPct val="115000"/>
              </a:lnSpc>
              <a:spcAft>
                <a:spcPts val="1000"/>
              </a:spcAft>
              <a:buFont typeface="Symbol" panose="05050102010706020507" pitchFamily="18" charset="2"/>
              <a:buChar char=""/>
            </a:pPr>
            <a:r>
              <a:rPr lang="en-US" sz="22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ECO LABEL </a:t>
            </a:r>
            <a:r>
              <a:rPr lang="el-GR" sz="2200"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πιστοποίηση περιβαλλοντικών προϊόντων</a:t>
            </a:r>
          </a:p>
          <a:p>
            <a:pPr marL="342900" lvl="0" indent="-342900" algn="just">
              <a:lnSpc>
                <a:spcPct val="115000"/>
              </a:lnSpc>
              <a:spcAft>
                <a:spcPts val="1000"/>
              </a:spcAft>
              <a:buFont typeface="Symbol" panose="05050102010706020507" pitchFamily="18" charset="2"/>
              <a:buChar char=""/>
            </a:pPr>
            <a:r>
              <a:rPr lang="en-US" sz="22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ISO</a:t>
            </a:r>
            <a:r>
              <a:rPr lang="el-GR" sz="22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 27001 </a:t>
            </a:r>
            <a:r>
              <a:rPr lang="el-GR" sz="2200"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πιστοποίηση για την ασφάλεια των πληροφοριών </a:t>
            </a:r>
          </a:p>
          <a:p>
            <a:pPr marL="342900" lvl="0" indent="-342900" algn="just">
              <a:lnSpc>
                <a:spcPct val="115000"/>
              </a:lnSpc>
              <a:spcAft>
                <a:spcPts val="1000"/>
              </a:spcAft>
              <a:buFont typeface="Symbol" panose="05050102010706020507" pitchFamily="18" charset="2"/>
              <a:buChar char=""/>
            </a:pPr>
            <a:r>
              <a:rPr lang="en-US" sz="22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AA</a:t>
            </a:r>
            <a:r>
              <a:rPr lang="el-GR" sz="2200" b="1"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 1000 </a:t>
            </a:r>
            <a:r>
              <a:rPr lang="el-GR" sz="2200"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είναι ένα καινοτόμο σύνολο προτύπων και οδηγιών που στηρίζονται σε εφαρμόσιμες πρακτικές και διασφαλίζουν τη βάση για την βελτίωση της βιώσιμης ανάπτυξης.</a:t>
            </a:r>
          </a:p>
          <a:p>
            <a:pPr lvl="0" algn="just">
              <a:lnSpc>
                <a:spcPct val="115000"/>
              </a:lnSpc>
              <a:spcAft>
                <a:spcPts val="600"/>
              </a:spcAft>
            </a:pPr>
            <a:r>
              <a:rPr lang="el-GR" sz="2200" dirty="0" smtClean="0">
                <a:solidFill>
                  <a:prstClr val="black"/>
                </a:solidFill>
                <a:latin typeface="Arial" panose="020B0604020202020204" pitchFamily="34" charset="0"/>
                <a:ea typeface="Times New Roman" panose="02020603050405020304" pitchFamily="18" charset="0"/>
                <a:cs typeface="Times New Roman" panose="02020603050405020304" pitchFamily="18" charset="0"/>
              </a:rPr>
              <a:t>Η </a:t>
            </a:r>
            <a:r>
              <a:rPr lang="el-GR" sz="2200" dirty="0">
                <a:solidFill>
                  <a:prstClr val="black"/>
                </a:solidFill>
                <a:latin typeface="Arial" panose="020B0604020202020204" pitchFamily="34" charset="0"/>
                <a:ea typeface="Times New Roman" panose="02020603050405020304" pitchFamily="18" charset="0"/>
                <a:cs typeface="Times New Roman" panose="02020603050405020304" pitchFamily="18" charset="0"/>
              </a:rPr>
              <a:t>απόκτηση πιστοποίησης βάσει κάποιου προτύπου ισχύσει για συγκεκριμένο χρονικό διάστημα μετά γίνεται έλεγχος για την συνέχιση της πιστοποίησης.</a:t>
            </a:r>
            <a:endParaRPr lang="el-GR" sz="2200" dirty="0">
              <a:solidFill>
                <a:prstClr val="black"/>
              </a:solidFill>
            </a:endParaRPr>
          </a:p>
        </p:txBody>
      </p:sp>
    </p:spTree>
    <p:extLst>
      <p:ext uri="{BB962C8B-B14F-4D97-AF65-F5344CB8AC3E}">
        <p14:creationId xmlns:p14="http://schemas.microsoft.com/office/powerpoint/2010/main" val="114366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71750" y="298102"/>
            <a:ext cx="9067800" cy="523220"/>
          </a:xfrm>
          <a:prstGeom prst="rect">
            <a:avLst/>
          </a:prstGeom>
          <a:noFill/>
        </p:spPr>
        <p:txBody>
          <a:bodyPr wrap="square" rtlCol="0">
            <a:spAutoFit/>
          </a:bodyPr>
          <a:lstStyle/>
          <a:p>
            <a:r>
              <a:rPr lang="el-GR" sz="2800" b="1" dirty="0" smtClean="0"/>
              <a:t>Η ΕΤΑΙΡΙΑ </a:t>
            </a:r>
            <a:endParaRPr lang="el-GR" sz="2800" b="1" cap="small" dirty="0"/>
          </a:p>
        </p:txBody>
      </p:sp>
      <p:pic>
        <p:nvPicPr>
          <p:cNvPr id="3" name="Εικόνα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1750" y="1009650"/>
            <a:ext cx="9067800" cy="2538333"/>
          </a:xfrm>
          <a:prstGeom prst="rect">
            <a:avLst/>
          </a:prstGeom>
        </p:spPr>
      </p:pic>
      <p:sp>
        <p:nvSpPr>
          <p:cNvPr id="4" name="TextBox 3"/>
          <p:cNvSpPr txBox="1"/>
          <p:nvPr/>
        </p:nvSpPr>
        <p:spPr>
          <a:xfrm>
            <a:off x="2571750" y="3962400"/>
            <a:ext cx="9067800" cy="1200329"/>
          </a:xfrm>
          <a:prstGeom prst="rect">
            <a:avLst/>
          </a:prstGeom>
          <a:noFill/>
        </p:spPr>
        <p:txBody>
          <a:bodyPr wrap="square" rtlCol="0">
            <a:spAutoFit/>
          </a:bodyPr>
          <a:lstStyle/>
          <a:p>
            <a:pPr algn="just"/>
            <a:r>
              <a:rPr lang="el-GR" sz="2400" dirty="0"/>
              <a:t>40 καταστήματα εκ των οποίων τα 37 είναι στον νομό της Θεσσαλονίκης, μετά ακολουθεί το κατάστημα στα Γιάννενα, στην Κατερίνη, στην Λάρισα, στον Βόλο και σύντομα στις Σέρρες</a:t>
            </a:r>
          </a:p>
        </p:txBody>
      </p:sp>
    </p:spTree>
    <p:extLst>
      <p:ext uri="{BB962C8B-B14F-4D97-AF65-F5344CB8AC3E}">
        <p14:creationId xmlns:p14="http://schemas.microsoft.com/office/powerpoint/2010/main" val="4210014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Ορθογώνιο 2"/>
          <p:cNvSpPr/>
          <p:nvPr/>
        </p:nvSpPr>
        <p:spPr>
          <a:xfrm>
            <a:off x="2647950" y="1142107"/>
            <a:ext cx="8496300" cy="5509200"/>
          </a:xfrm>
          <a:prstGeom prst="rect">
            <a:avLst/>
          </a:prstGeom>
        </p:spPr>
        <p:txBody>
          <a:bodyPr wrap="square">
            <a:spAutoFit/>
          </a:bodyPr>
          <a:lstStyle/>
          <a:p>
            <a:r>
              <a:rPr lang="el-GR" sz="2200" dirty="0"/>
              <a:t>Τι σημαίνει για την εταιρία Εταιρική Κοινωνική Ευθύνη πως την εφαρμόζει και τι κινήσεις κάνει ώστε η εταιρία να γίνει κοινωνικά υπεύθυνη;</a:t>
            </a:r>
          </a:p>
          <a:p>
            <a:endParaRPr lang="el-GR" sz="2200" dirty="0"/>
          </a:p>
          <a:p>
            <a:r>
              <a:rPr lang="el-GR" sz="2200" dirty="0"/>
              <a:t>Η εταιρία έχει συγκεκριμένη στρατηγική για θέματα κοινωνικής ευθύνης</a:t>
            </a:r>
            <a:r>
              <a:rPr lang="el-GR" sz="2200" dirty="0" smtClean="0"/>
              <a:t>;</a:t>
            </a:r>
          </a:p>
          <a:p>
            <a:endParaRPr lang="el-GR" sz="2200" dirty="0"/>
          </a:p>
          <a:p>
            <a:r>
              <a:rPr lang="el-GR" sz="2200" dirty="0"/>
              <a:t>Συμφωνείται ότι η φήμη μιας κοινωνικά υπεύθυνης εταιρίας βελτιώνεται σε σύγκριση με άλλες εταιρίες μη κοινωνικά υπεύθυνες και αυτό την κάνει πιο ανταγωνιστική;</a:t>
            </a:r>
          </a:p>
          <a:p>
            <a:endParaRPr lang="el-GR" sz="2200" dirty="0"/>
          </a:p>
          <a:p>
            <a:r>
              <a:rPr lang="el-GR" sz="2200" dirty="0"/>
              <a:t>Εταιρική κοινωνική ευθύνη σημαίνει φιλανθρωπία , σεβασμό προς το περιβάλλον ,σεβασμό προς τους καταναλωτές, σεβασμό προς το προσωπικό της εταιρίας. Η συγκεκριμένη εταιρία είναι κοινωνικά υπεύθυνη σε όλες τις παραπάνω κατηγορίες και με ποιους τρόπους το επιδιώκει αυτό; </a:t>
            </a:r>
          </a:p>
        </p:txBody>
      </p:sp>
      <p:sp>
        <p:nvSpPr>
          <p:cNvPr id="4" name="TextBox 3"/>
          <p:cNvSpPr txBox="1"/>
          <p:nvPr/>
        </p:nvSpPr>
        <p:spPr>
          <a:xfrm>
            <a:off x="2647950" y="247650"/>
            <a:ext cx="7600950" cy="707886"/>
          </a:xfrm>
          <a:prstGeom prst="rect">
            <a:avLst/>
          </a:prstGeom>
          <a:noFill/>
        </p:spPr>
        <p:txBody>
          <a:bodyPr wrap="square" rtlCol="0">
            <a:spAutoFit/>
          </a:bodyPr>
          <a:lstStyle/>
          <a:p>
            <a:r>
              <a:rPr lang="el-GR" sz="2000" b="1" dirty="0" smtClean="0"/>
              <a:t>ΟΙ ΕΡΩΤΗΣΕΙΣ ΠΟΥ ΔΩΘΗΚΑΝ ΣΤΗΝ ΕΤΑΙΡΙΑ </a:t>
            </a:r>
            <a:r>
              <a:rPr lang="en-US" sz="2000" b="1" dirty="0" smtClean="0"/>
              <a:t>TODAYLICIOUS</a:t>
            </a:r>
            <a:r>
              <a:rPr lang="el-GR" sz="2000" b="1" dirty="0" smtClean="0"/>
              <a:t> ΜΕ ΤΗΝ ΒΟΗΘΕΙΑ ΤΟ κ. ΠΕΡΠΕΡΙΔΗ </a:t>
            </a:r>
            <a:endParaRPr lang="el-GR" sz="2000" b="1" dirty="0"/>
          </a:p>
        </p:txBody>
      </p:sp>
    </p:spTree>
    <p:extLst>
      <p:ext uri="{BB962C8B-B14F-4D97-AF65-F5344CB8AC3E}">
        <p14:creationId xmlns:p14="http://schemas.microsoft.com/office/powerpoint/2010/main" val="5959274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285750"/>
            <a:ext cx="9296400" cy="5843587"/>
          </a:xfrm>
          <a:prstGeom prst="rect">
            <a:avLst/>
          </a:prstGeom>
        </p:spPr>
      </p:pic>
    </p:spTree>
    <p:extLst>
      <p:ext uri="{BB962C8B-B14F-4D97-AF65-F5344CB8AC3E}">
        <p14:creationId xmlns:p14="http://schemas.microsoft.com/office/powerpoint/2010/main" val="2420576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190500"/>
            <a:ext cx="8763000" cy="6267450"/>
          </a:xfrm>
          <a:prstGeom prst="rect">
            <a:avLst/>
          </a:prstGeom>
        </p:spPr>
      </p:pic>
    </p:spTree>
    <p:extLst>
      <p:ext uri="{BB962C8B-B14F-4D97-AF65-F5344CB8AC3E}">
        <p14:creationId xmlns:p14="http://schemas.microsoft.com/office/powerpoint/2010/main" val="3462587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24100" y="1943100"/>
            <a:ext cx="9124950" cy="2123658"/>
          </a:xfrm>
          <a:prstGeom prst="rect">
            <a:avLst/>
          </a:prstGeom>
          <a:noFill/>
        </p:spPr>
        <p:txBody>
          <a:bodyPr wrap="square" rtlCol="0">
            <a:spAutoFit/>
          </a:bodyPr>
          <a:lstStyle/>
          <a:p>
            <a:pPr algn="just"/>
            <a:r>
              <a:rPr lang="el-GR" sz="2200" dirty="0"/>
              <a:t>Σκοπός της έρευνας ήταν να μας αναφέρει μια εταιρία τροφίμων γρήγορης εστίασης πως αντιλαμβάνεται την  Εταιρική Κοινωνική Ευθύνη και τι κινήσεις κάνει για να την υποστηρίξει. Η συγκεκριμένη εταιρία που διάλεξα να αναφέρω στην πτυχιακή μου άσκηση προσπαθεί να είναι κοινωνικά υπεύθυνη και κάνει κοινωνικές πράξεις για να αποδεικνύει αυτήν την επιλογή της</a:t>
            </a:r>
          </a:p>
        </p:txBody>
      </p:sp>
    </p:spTree>
    <p:extLst>
      <p:ext uri="{BB962C8B-B14F-4D97-AF65-F5344CB8AC3E}">
        <p14:creationId xmlns:p14="http://schemas.microsoft.com/office/powerpoint/2010/main" val="3987547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57550" y="4419600"/>
            <a:ext cx="8382000" cy="461665"/>
          </a:xfrm>
          <a:prstGeom prst="rect">
            <a:avLst/>
          </a:prstGeom>
          <a:noFill/>
        </p:spPr>
        <p:txBody>
          <a:bodyPr wrap="square" rtlCol="0">
            <a:spAutoFit/>
          </a:bodyPr>
          <a:lstStyle/>
          <a:p>
            <a:r>
              <a:rPr lang="el-GR" sz="2400" b="1" dirty="0" smtClean="0"/>
              <a:t>ΣΑΣ ΕΥΧΑΡΙΣΤΩ ΠΟΛΥ ΓΙΑ ΤΗΝ ΠΡΟΣΟΧΗ ΣΑΣ </a:t>
            </a:r>
            <a:endParaRPr lang="el-GR" sz="2400" b="1" dirty="0"/>
          </a:p>
        </p:txBody>
      </p:sp>
    </p:spTree>
    <p:extLst>
      <p:ext uri="{BB962C8B-B14F-4D97-AF65-F5344CB8AC3E}">
        <p14:creationId xmlns:p14="http://schemas.microsoft.com/office/powerpoint/2010/main" val="2425558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381251" y="152401"/>
            <a:ext cx="9544050" cy="6705600"/>
          </a:xfrm>
        </p:spPr>
        <p:txBody>
          <a:bodyPr>
            <a:normAutofit fontScale="90000"/>
          </a:bodyPr>
          <a:lstStyle/>
          <a:p>
            <a:pPr algn="just"/>
            <a:r>
              <a:rPr lang="el-GR" sz="2400" b="1" dirty="0" smtClean="0"/>
              <a:t/>
            </a:r>
            <a:br>
              <a:rPr lang="el-GR" sz="2400" b="1" dirty="0" smtClean="0"/>
            </a:br>
            <a:r>
              <a:rPr lang="el-GR" sz="2400" b="1" dirty="0" smtClean="0"/>
              <a:t/>
            </a:r>
            <a:br>
              <a:rPr lang="el-GR" sz="2400" b="1" dirty="0" smtClean="0"/>
            </a:br>
            <a:r>
              <a:rPr lang="el-GR" sz="2400" dirty="0"/>
              <a:t>Σε μια παγκοσμιοποιημένη αγορά, με ενήμερους καταναλωτές και ευαισθητοποιημένη κοινωνία, οι επιχειρήσεις βρέθηκαν προ των ευθυνών τους έναντι του κοινωνικού συνόλου (</a:t>
            </a:r>
            <a:r>
              <a:rPr lang="en-US" sz="2400" dirty="0"/>
              <a:t>Porter</a:t>
            </a:r>
            <a:r>
              <a:rPr lang="el-GR" sz="2400" dirty="0"/>
              <a:t> &amp; </a:t>
            </a:r>
            <a:r>
              <a:rPr lang="en-US" sz="2400" dirty="0"/>
              <a:t>Kramer</a:t>
            </a:r>
            <a:r>
              <a:rPr lang="el-GR" sz="2400" dirty="0"/>
              <a:t>). Στη δεκαετία του 1990, οι τολμηρές ενέργειες των ακτιβιστών προκάλεσαν την προσοχή των μέσων μαζικής ενημέρωσης και τα θέματα κοινωνικής ανευθυνότητας έγιναν γνωστά στο ευρύ κοινό. Στη δεκαετία που διανύουμε ο ακτιβισμός μπορεί να εκφραστεί με μια απλή καταγγελία εταιρικής κοινωνικής ανευθυνότητας και να διαδοθεί ταχύτατα σε εκατομμύρια χρήστες , με ολέθριες συνέπειες για την επιχείρηση.</a:t>
            </a:r>
            <a:br>
              <a:rPr lang="el-GR" sz="2400" dirty="0"/>
            </a:br>
            <a:r>
              <a:rPr lang="el-GR" sz="2400" dirty="0"/>
              <a:t> </a:t>
            </a:r>
            <a:br>
              <a:rPr lang="el-GR" sz="2400" dirty="0"/>
            </a:br>
            <a:r>
              <a:rPr lang="el-GR" sz="2400" dirty="0"/>
              <a:t>Μέσα σε μια δεκαετία η Εταιρική Κοινωνική Ευθύνη αναδείχθηκε σημαντικό ζήτημα διαβούλευσης, τόσο σε πολιτικό όσο και σε επιχειρηματικό επίπεδο. Δημιούργησε ένα νέο ακαδημαϊκό πεδίο έρευνας και μελέτης σε πολλά πανεπιστήμια του κόσμου και αποτέλεσε την κύρια στρατηγική επιλογή για την ανάπτυξη της Ευρώπης τον 21</a:t>
            </a:r>
            <a:r>
              <a:rPr lang="el-GR" sz="2400" baseline="30000" dirty="0"/>
              <a:t>ο</a:t>
            </a:r>
            <a:r>
              <a:rPr lang="el-GR" sz="2400" dirty="0"/>
              <a:t> αιώνα. Η Εταιρική Κοινωνική Ευθύνη διένυσε πολύ δρόμο από την αποσπασματική φιλανθρωπία ως την οργανωμένη στρατηγική διάσταση, που μπορεί να προσλάβει σήμερα. Ωστόσο οι επιχειρήσεις δεν εφαρμόζουν ανάλογες και ιδίου τύπου </a:t>
            </a:r>
            <a:r>
              <a:rPr lang="el-GR" sz="2400" dirty="0" smtClean="0"/>
              <a:t>πρακτικές ΕΚΕ</a:t>
            </a:r>
            <a:r>
              <a:rPr lang="el-GR" sz="2400" dirty="0"/>
              <a:t>.</a:t>
            </a:r>
            <a:br>
              <a:rPr lang="el-GR" sz="2400" dirty="0"/>
            </a:br>
            <a:endParaRPr lang="el-GR" sz="2400" b="1" dirty="0"/>
          </a:p>
        </p:txBody>
      </p:sp>
      <p:sp>
        <p:nvSpPr>
          <p:cNvPr id="3" name="Θέση κειμένου 2"/>
          <p:cNvSpPr>
            <a:spLocks noGrp="1"/>
          </p:cNvSpPr>
          <p:nvPr>
            <p:ph type="body" idx="1"/>
          </p:nvPr>
        </p:nvSpPr>
        <p:spPr>
          <a:xfrm>
            <a:off x="2572278" y="6515100"/>
            <a:ext cx="8930748" cy="190499"/>
          </a:xfrm>
        </p:spPr>
        <p:txBody>
          <a:bodyPr>
            <a:normAutofit fontScale="25000" lnSpcReduction="20000"/>
          </a:bodyPr>
          <a:lstStyle/>
          <a:p>
            <a:pPr algn="just"/>
            <a:r>
              <a:rPr lang="el-GR" dirty="0" smtClean="0"/>
              <a:t> </a:t>
            </a:r>
          </a:p>
          <a:p>
            <a:pPr algn="just"/>
            <a:endParaRPr lang="el-GR" dirty="0"/>
          </a:p>
        </p:txBody>
      </p:sp>
    </p:spTree>
    <p:extLst>
      <p:ext uri="{BB962C8B-B14F-4D97-AF65-F5344CB8AC3E}">
        <p14:creationId xmlns:p14="http://schemas.microsoft.com/office/powerpoint/2010/main" val="2285401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22461" y="914400"/>
            <a:ext cx="10018713" cy="5238750"/>
          </a:xfrm>
        </p:spPr>
        <p:txBody>
          <a:bodyPr>
            <a:normAutofit/>
          </a:bodyPr>
          <a:lstStyle/>
          <a:p>
            <a:pPr algn="just"/>
            <a:r>
              <a:rPr lang="el-GR" sz="2200" dirty="0"/>
              <a:t>Υπάρχουν επιχειρήσεις που εφαρμόζουν συγκεκριμένα προγράμματα ΕΚΕ και μόνες τους θέτουν στόχους, αναλαμβάνουν δράσεις, προβαίνουν σε ελέγχουν, εφαρμόζουν συστήματα αξιολόγησης των δράσεων ΕΚΕ και υλοποιούν περιβαλλοντικά πρότυπα ή εξειδικευμένα συστήματα διαχείρισης. Τέλος υπάρχουν οι επιχειρήσεις που δεν αρκούνται στην εφαρμογή ενός προτύπου ή εξιδεικευμένου συστήματος διαχείρισης, αλλά προχωρούν σε διάλογο με τα ενδιαφερόμενα μέρη και σχεδιάζουν </a:t>
            </a:r>
            <a:r>
              <a:rPr lang="el-GR" sz="2200" dirty="0" smtClean="0"/>
              <a:t>ολοκληρωμένη στρατηγική </a:t>
            </a:r>
            <a:r>
              <a:rPr lang="el-GR" sz="2200" dirty="0"/>
              <a:t>ΕΚΕ.</a:t>
            </a:r>
            <a:br>
              <a:rPr lang="el-GR" sz="2200" dirty="0"/>
            </a:br>
            <a:endParaRPr lang="el-GR" sz="2200" dirty="0"/>
          </a:p>
        </p:txBody>
      </p:sp>
    </p:spTree>
    <p:extLst>
      <p:ext uri="{BB962C8B-B14F-4D97-AF65-F5344CB8AC3E}">
        <p14:creationId xmlns:p14="http://schemas.microsoft.com/office/powerpoint/2010/main" val="178153150"/>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343150" y="857250"/>
            <a:ext cx="9653586" cy="4991100"/>
          </a:xfrm>
        </p:spPr>
        <p:txBody>
          <a:bodyPr>
            <a:normAutofit/>
          </a:bodyPr>
          <a:lstStyle/>
          <a:p>
            <a:pPr lvl="2" algn="l"/>
            <a:r>
              <a:rPr lang="el-GR" sz="2200" b="1" dirty="0"/>
              <a:t>ΜΙΑ ΕΥΘΥΝΗ, ΠΟΛΛΟΙ ΟΡΙΣΜΟΙ</a:t>
            </a:r>
            <a:r>
              <a:rPr lang="el-GR" sz="2200" dirty="0"/>
              <a:t/>
            </a:r>
            <a:br>
              <a:rPr lang="el-GR" sz="2200" dirty="0"/>
            </a:br>
            <a:r>
              <a:rPr lang="el-GR" sz="2200" b="1" dirty="0"/>
              <a:t> </a:t>
            </a:r>
            <a:r>
              <a:rPr lang="el-GR" sz="2200" dirty="0"/>
              <a:t/>
            </a:r>
            <a:br>
              <a:rPr lang="el-GR" sz="2200" dirty="0"/>
            </a:br>
            <a:r>
              <a:rPr lang="el-GR" sz="2200" dirty="0"/>
              <a:t>Ο όρος της εταιρικής κοινωνικής ευθύνης αναφέρεται στις ενέργειες των επιχειρήσεων που αποσκοπούν στην συμβολή αντιμετώπισης περιβαλλοντικών και κοινωνικών ζητημάτων. Οφείλουν λοιπόν οι επιχειρήσεις να αναγνωρίζουν την ευθύνη που τους αναλογεί για την κοινωνία και το περιβάλλον. Ο σεβασμός στις αρχές και στις αξίες χαρακτηρίζουν τον πολιτισμό μας. Σεβασμός προς τον άνθρωπο και την αξιοπρέπεια του καθενός, σεβασμός για ίσες ευκαιρίες, σεβασμό στο περιβάλλον και σεβασμό στην ποιότητα ζωής. </a:t>
            </a:r>
            <a:br>
              <a:rPr lang="el-GR" sz="2200" dirty="0"/>
            </a:br>
            <a:endParaRPr lang="el-GR" sz="2200" dirty="0"/>
          </a:p>
        </p:txBody>
      </p:sp>
      <p:sp>
        <p:nvSpPr>
          <p:cNvPr id="3" name="Θέση κειμένου 2"/>
          <p:cNvSpPr>
            <a:spLocks noGrp="1"/>
          </p:cNvSpPr>
          <p:nvPr>
            <p:ph type="body" idx="1"/>
          </p:nvPr>
        </p:nvSpPr>
        <p:spPr>
          <a:xfrm flipV="1">
            <a:off x="1654174" y="6857999"/>
            <a:ext cx="10018713" cy="45719"/>
          </a:xfrm>
        </p:spPr>
        <p:txBody>
          <a:bodyPr>
            <a:normAutofit fontScale="25000" lnSpcReduction="20000"/>
          </a:bodyPr>
          <a:lstStyle/>
          <a:p>
            <a:endParaRPr lang="el-GR" dirty="0"/>
          </a:p>
        </p:txBody>
      </p:sp>
    </p:spTree>
    <p:extLst>
      <p:ext uri="{BB962C8B-B14F-4D97-AF65-F5344CB8AC3E}">
        <p14:creationId xmlns:p14="http://schemas.microsoft.com/office/powerpoint/2010/main" val="28139673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200" y="1600200"/>
            <a:ext cx="9410700" cy="3477875"/>
          </a:xfrm>
          <a:prstGeom prst="rect">
            <a:avLst/>
          </a:prstGeom>
          <a:noFill/>
        </p:spPr>
        <p:txBody>
          <a:bodyPr wrap="square" rtlCol="0">
            <a:spAutoFit/>
          </a:bodyPr>
          <a:lstStyle/>
          <a:p>
            <a:pPr algn="just"/>
            <a:r>
              <a:rPr lang="el-GR" sz="2200" b="1" dirty="0"/>
              <a:t>Ο ΟΡΙΣΜΟΣ ΤΗΣ ΕΤΑΙΡΙΚΗΣ ΚΟΙΝΩΝΙΚΗΣ ΕΥΘΥΝΗΣ ΣΤΗΝ ΕΛΛΑΔΑ</a:t>
            </a:r>
            <a:endParaRPr lang="el-GR" sz="2200" dirty="0"/>
          </a:p>
          <a:p>
            <a:pPr algn="just"/>
            <a:r>
              <a:rPr lang="el-GR" sz="2200" b="1" dirty="0"/>
              <a:t> </a:t>
            </a:r>
            <a:endParaRPr lang="el-GR" sz="2200" dirty="0"/>
          </a:p>
          <a:p>
            <a:pPr algn="just"/>
            <a:r>
              <a:rPr lang="el-GR" sz="2200" dirty="0"/>
              <a:t>Ο θεσμός της εταιρικής κοινωνικής ευθύνης προσδιορίζεται με πολιτικές δράσεις της ευρωπαϊκής ένωσης η οποία θα δώσει μεγάλη πολιτική προβολή και θα επιβραβεύσει ευρωπαϊκές επιχειρήσεις για τις ενέργειες τους. Πρωταγωνιστικό ρόλο στην εταιρική κοινωνική ευθύνη έχουν οι επιχειρήσεις, οπότε μπορεί να επιτύχει καλύτερα τους στόχους σε συνεργασία με τις ευρωπαϊκές επιχειρήσεις. Έτσι υπάρχει ένα πλέγμα νόμων και κανόνων για την προστασία του περιβάλλοντος κατά την διαδικασία παραγωγής που προστατεύει την ανθρώπινη αξιοπρέπεια.</a:t>
            </a:r>
          </a:p>
        </p:txBody>
      </p:sp>
    </p:spTree>
    <p:extLst>
      <p:ext uri="{BB962C8B-B14F-4D97-AF65-F5344CB8AC3E}">
        <p14:creationId xmlns:p14="http://schemas.microsoft.com/office/powerpoint/2010/main" val="3669034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8400" y="990600"/>
            <a:ext cx="9448800" cy="4493538"/>
          </a:xfrm>
          <a:prstGeom prst="rect">
            <a:avLst/>
          </a:prstGeom>
          <a:noFill/>
        </p:spPr>
        <p:txBody>
          <a:bodyPr wrap="square" rtlCol="0">
            <a:spAutoFit/>
          </a:bodyPr>
          <a:lstStyle/>
          <a:p>
            <a:pPr algn="just"/>
            <a:r>
              <a:rPr lang="el-GR" sz="2200" b="1" dirty="0"/>
              <a:t>ΔΙΕΘΝΗΣ ΟΡΙΣΜΟΣ </a:t>
            </a:r>
            <a:r>
              <a:rPr lang="en-US" sz="2200" b="1" dirty="0"/>
              <a:t>CORPORATE SOCIAL RESPONSIBILITY</a:t>
            </a:r>
            <a:endParaRPr lang="el-GR" sz="2200" dirty="0"/>
          </a:p>
          <a:p>
            <a:pPr algn="just"/>
            <a:r>
              <a:rPr lang="el-GR" sz="2200" b="1" dirty="0"/>
              <a:t> </a:t>
            </a:r>
            <a:endParaRPr lang="el-GR" sz="2200" dirty="0"/>
          </a:p>
          <a:p>
            <a:pPr algn="just"/>
            <a:r>
              <a:rPr lang="el-GR" sz="2200" dirty="0"/>
              <a:t>Η εταιρική κοινωνική ευθύνη χωρίζεται σε έξι κατηγορίες ανάλογα με την φύση της ανάλογης πρωτοβουλίας προγράμματος:</a:t>
            </a:r>
          </a:p>
          <a:p>
            <a:pPr marL="285750" lvl="0" indent="-285750" algn="just">
              <a:buFont typeface="Arial" panose="020B0604020202020204" pitchFamily="34" charset="0"/>
              <a:buChar char="•"/>
            </a:pPr>
            <a:r>
              <a:rPr lang="el-GR" sz="2200" dirty="0"/>
              <a:t>Προώθηση σκοπού </a:t>
            </a:r>
          </a:p>
          <a:p>
            <a:pPr marL="285750" lvl="0" indent="-285750" algn="just">
              <a:buFont typeface="Arial" panose="020B0604020202020204" pitchFamily="34" charset="0"/>
              <a:buChar char="•"/>
            </a:pPr>
            <a:r>
              <a:rPr lang="en-US" sz="2200" dirty="0"/>
              <a:t>Marketing</a:t>
            </a:r>
            <a:endParaRPr lang="el-GR" sz="2200" dirty="0"/>
          </a:p>
          <a:p>
            <a:pPr marL="285750" lvl="0" indent="-285750" algn="just">
              <a:buFont typeface="Arial" panose="020B0604020202020204" pitchFamily="34" charset="0"/>
              <a:buChar char="•"/>
            </a:pPr>
            <a:r>
              <a:rPr lang="el-GR" sz="2200" dirty="0"/>
              <a:t>Κοινωνικό </a:t>
            </a:r>
            <a:r>
              <a:rPr lang="en-US" sz="2200" dirty="0"/>
              <a:t>marketing</a:t>
            </a:r>
            <a:endParaRPr lang="el-GR" sz="2200" dirty="0"/>
          </a:p>
          <a:p>
            <a:pPr marL="285750" lvl="0" indent="-285750" algn="just">
              <a:buFont typeface="Arial" panose="020B0604020202020204" pitchFamily="34" charset="0"/>
              <a:buChar char="•"/>
            </a:pPr>
            <a:r>
              <a:rPr lang="el-GR" sz="2200" dirty="0"/>
              <a:t>Εταιρική φιλανθρωπία </a:t>
            </a:r>
          </a:p>
          <a:p>
            <a:pPr marL="285750" lvl="0" indent="-285750" algn="just">
              <a:buFont typeface="Arial" panose="020B0604020202020204" pitchFamily="34" charset="0"/>
              <a:buChar char="•"/>
            </a:pPr>
            <a:r>
              <a:rPr lang="el-GR" sz="2200" dirty="0"/>
              <a:t>Εταιρικός εθελοντισμός </a:t>
            </a:r>
          </a:p>
          <a:p>
            <a:pPr marL="285750" lvl="0" indent="-285750" algn="just">
              <a:buFont typeface="Arial" panose="020B0604020202020204" pitchFamily="34" charset="0"/>
              <a:buChar char="•"/>
            </a:pPr>
            <a:r>
              <a:rPr lang="el-GR" sz="2200" dirty="0"/>
              <a:t>Κοινωνικά υπεύθυνες πρακτικές</a:t>
            </a:r>
          </a:p>
          <a:p>
            <a:pPr algn="just"/>
            <a:r>
              <a:rPr lang="el-GR" sz="2200" dirty="0"/>
              <a:t>Οι κατηγορίες αυτές (εκτός του κοινωνικού </a:t>
            </a:r>
            <a:r>
              <a:rPr lang="en-US" sz="2200" dirty="0"/>
              <a:t>marketing</a:t>
            </a:r>
            <a:r>
              <a:rPr lang="el-GR" sz="2200" dirty="0"/>
              <a:t>) δεν είναι ακόμα παγιωμένες στην ελληνική ακαδημαϊκή κοινότητα λόγω της σχετικής νεότητας του επιστημονικού αυτού αντικειμένου.</a:t>
            </a:r>
          </a:p>
        </p:txBody>
      </p:sp>
    </p:spTree>
    <p:extLst>
      <p:ext uri="{BB962C8B-B14F-4D97-AF65-F5344CB8AC3E}">
        <p14:creationId xmlns:p14="http://schemas.microsoft.com/office/powerpoint/2010/main" val="254099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285750"/>
            <a:ext cx="9086850" cy="5170646"/>
          </a:xfrm>
          <a:prstGeom prst="rect">
            <a:avLst/>
          </a:prstGeom>
          <a:noFill/>
        </p:spPr>
        <p:txBody>
          <a:bodyPr wrap="square" rtlCol="0">
            <a:spAutoFit/>
          </a:bodyPr>
          <a:lstStyle/>
          <a:p>
            <a:r>
              <a:rPr lang="el-GR" sz="2200" b="1" dirty="0"/>
              <a:t>Πως αντιλαμβάνονται οι επιχειρήσεις την εταιρική κοινωνική ευθύνη</a:t>
            </a:r>
          </a:p>
          <a:p>
            <a:endParaRPr lang="el-GR" sz="2200" dirty="0" smtClean="0"/>
          </a:p>
          <a:p>
            <a:r>
              <a:rPr lang="el-GR" sz="2200" dirty="0"/>
              <a:t>Ο</a:t>
            </a:r>
            <a:r>
              <a:rPr lang="el-GR" sz="2200" dirty="0" smtClean="0"/>
              <a:t>ι </a:t>
            </a:r>
            <a:r>
              <a:rPr lang="el-GR" sz="2200" dirty="0"/>
              <a:t>επιχειρήσεις κατανοούν με διαφορετικό τρόπο την Εταιρική Κοινωνική Ευθύνη. </a:t>
            </a:r>
            <a:r>
              <a:rPr lang="el-GR" sz="2200" dirty="0"/>
              <a:t>Θ</a:t>
            </a:r>
            <a:r>
              <a:rPr lang="el-GR" sz="2200" dirty="0" smtClean="0"/>
              <a:t>α</a:t>
            </a:r>
            <a:r>
              <a:rPr lang="el-GR" sz="2200" dirty="0" smtClean="0"/>
              <a:t> </a:t>
            </a:r>
            <a:r>
              <a:rPr lang="el-GR" sz="2200" dirty="0"/>
              <a:t>χωριστεί στα εξής επίπεδα :</a:t>
            </a:r>
          </a:p>
          <a:p>
            <a:r>
              <a:rPr lang="el-GR" sz="2200" dirty="0"/>
              <a:t>•	Στο πρώτο επίπεδο εντάσσονται επιχειρήσεις που θεωρούν ότι κοινωνική ευθύνη είναι η παροχή εργασίας στο προσωπικό τους και η δημιουργία νέων θέσεων εργασίας. Για αυτές ηθική συμπεριφορά σημαίνει σεβασμός της </a:t>
            </a:r>
            <a:r>
              <a:rPr lang="el-GR" sz="2200" dirty="0" smtClean="0"/>
              <a:t>νομοθεσίας</a:t>
            </a:r>
            <a:endParaRPr lang="el-GR" sz="2200" dirty="0"/>
          </a:p>
          <a:p>
            <a:r>
              <a:rPr lang="el-GR" sz="2200" dirty="0"/>
              <a:t>•	Σε ένα λίγο υψηλότερο επίπεδο η εταιρική κοινωνική ευθύνη εξομοιώνει με την αγαθοεργία. Στο επίπεδο αυτό οι επιχειρήσεις δημιουργούν συνήθως ένα ίδρυμα μέσα από το οποίο προωθούν τις δωρεές τους.</a:t>
            </a:r>
          </a:p>
          <a:p>
            <a:r>
              <a:rPr lang="el-GR" sz="2200" dirty="0"/>
              <a:t>•	Στο επίπεδο των αρνητικών κριτηρίων έχουμε επιχειρήσεις που λένε ότι δεν προξενούν ζημιά. Δεν μολύνουν το περιβάλλον, δεν καταναλώνουν μη ανανεώσιμους φυσικούς πόρους, δεν παράγουν επιβλαβή προϊόντα</a:t>
            </a:r>
            <a:r>
              <a:rPr lang="el-GR" sz="2200" dirty="0" smtClean="0"/>
              <a:t>.</a:t>
            </a:r>
            <a:endParaRPr lang="el-GR" sz="2200" dirty="0"/>
          </a:p>
        </p:txBody>
      </p:sp>
    </p:spTree>
    <p:extLst>
      <p:ext uri="{BB962C8B-B14F-4D97-AF65-F5344CB8AC3E}">
        <p14:creationId xmlns:p14="http://schemas.microsoft.com/office/powerpoint/2010/main" val="1619566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24100" y="952500"/>
            <a:ext cx="9525000" cy="4832092"/>
          </a:xfrm>
          <a:prstGeom prst="rect">
            <a:avLst/>
          </a:prstGeom>
          <a:noFill/>
        </p:spPr>
        <p:txBody>
          <a:bodyPr wrap="square" rtlCol="0">
            <a:spAutoFit/>
          </a:bodyPr>
          <a:lstStyle/>
          <a:p>
            <a:r>
              <a:rPr lang="el-GR" sz="2200" dirty="0"/>
              <a:t>•	Στο επόμενο επίπεδο γνωστό ως θετικές δράσεις για μερικές επιχειρήσεις σημαίνει ενασχόληση με κοινωνικά και περιβαλλοντικά θέματα, ως μέρος της εσωτερικής τους δύναμης. Για παράδειγμα εντάσσουν στις στρατηγικές τους κάποιο σύστημα περιβαλλοντικής διαχείρισης ή απασχολούν άτομα από μειονεκτούσες ομάδες.</a:t>
            </a:r>
          </a:p>
          <a:p>
            <a:r>
              <a:rPr lang="el-GR" sz="2200" dirty="0"/>
              <a:t>•	Πέμπτο είναι το επίπεδο της παγκόσμιας επιρροής. Εδώ οι επιχειρήσεις δέχονται ότι έχουν επιρροή και ευθύνη που ξεπερνά το χώρο στον οποίο είναι δραστηριοποιημένες. Αυτό περιλαμβάνει και επιχειρήσεις που διενεργούν κοινωνικούς ελέγχους στην παραγωγική τους αλυσίδα.</a:t>
            </a:r>
          </a:p>
          <a:p>
            <a:r>
              <a:rPr lang="el-GR" sz="2200" dirty="0"/>
              <a:t>•	Τέλος έχουμε το επίπεδο ενσωμάτωσης αποστολής και ευθύνης. Πρόκειται για καινοτόμες επιχειρήσεις που έχουν δημιουργηθεί σε συνεργασία με ΜΚΟ ή άλλους κοινωνικούς φορείς στην Ολλανδία, τον Καναδά κ.λ.π. ειδικά με στόχο την παραγωγή προϊόντων ή υπηρεσιών που σε όλα τα στάδια λαμβάνουν υπόψη τις αρχές της Εταιρικής Κοινωνικής Ευθύνης. </a:t>
            </a:r>
          </a:p>
        </p:txBody>
      </p:sp>
    </p:spTree>
    <p:extLst>
      <p:ext uri="{BB962C8B-B14F-4D97-AF65-F5344CB8AC3E}">
        <p14:creationId xmlns:p14="http://schemas.microsoft.com/office/powerpoint/2010/main" val="2021109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05100" y="1162050"/>
            <a:ext cx="9010650" cy="5170646"/>
          </a:xfrm>
          <a:prstGeom prst="rect">
            <a:avLst/>
          </a:prstGeom>
          <a:noFill/>
        </p:spPr>
        <p:txBody>
          <a:bodyPr wrap="square" rtlCol="0">
            <a:spAutoFit/>
          </a:bodyPr>
          <a:lstStyle/>
          <a:p>
            <a:r>
              <a:rPr lang="el-GR" sz="2200" b="1" dirty="0"/>
              <a:t>Τομείς εφαρμογής προγραμμάτων της Εταιρικής Κοινωνικής Ευθύνης</a:t>
            </a:r>
            <a:endParaRPr lang="el-GR" sz="2200" b="1" dirty="0" smtClean="0"/>
          </a:p>
          <a:p>
            <a:endParaRPr lang="el-GR" sz="2200" dirty="0"/>
          </a:p>
          <a:p>
            <a:r>
              <a:rPr lang="el-GR" sz="2200" dirty="0" smtClean="0"/>
              <a:t>Οι </a:t>
            </a:r>
            <a:r>
              <a:rPr lang="el-GR" sz="2200" dirty="0"/>
              <a:t>τομείς εφαρμογής προγραμμάτων της Ε.Κ.Ε. μπορούν να διακριθούν σε εκείνες που αφορούν το εσωτερικό της επιχείρησης και σε εκείνες που αφορούν το εξωτερικό περιβάλλον. Πιο κάτω αναφέρονται οι τομείς και δίνονται σύντομες επεξηγήσεις για κάθε έναν από αυτούς:</a:t>
            </a:r>
          </a:p>
          <a:p>
            <a:r>
              <a:rPr lang="el-GR" sz="2200" dirty="0"/>
              <a:t>•	Αποστολή αξίες και όραμα</a:t>
            </a:r>
          </a:p>
          <a:p>
            <a:r>
              <a:rPr lang="el-GR" sz="2200" dirty="0"/>
              <a:t>•	Κοινωνικός διάλογος </a:t>
            </a:r>
          </a:p>
          <a:p>
            <a:r>
              <a:rPr lang="el-GR" sz="2200" dirty="0"/>
              <a:t>•	Εργασιακό κλίμα</a:t>
            </a:r>
          </a:p>
          <a:p>
            <a:r>
              <a:rPr lang="el-GR" sz="2200" dirty="0"/>
              <a:t>•	Ανθρώπινα δικαιώματα</a:t>
            </a:r>
          </a:p>
          <a:p>
            <a:r>
              <a:rPr lang="el-GR" sz="2200" dirty="0"/>
              <a:t>•	Ενασχόληση με τις τοπικές κοινότητες </a:t>
            </a:r>
          </a:p>
          <a:p>
            <a:r>
              <a:rPr lang="el-GR" sz="2200" dirty="0"/>
              <a:t>•	Ανάπτυξη τοπικών οικονομιών </a:t>
            </a:r>
          </a:p>
          <a:p>
            <a:r>
              <a:rPr lang="el-GR" sz="2200" dirty="0"/>
              <a:t>•	Περιβάλλον </a:t>
            </a:r>
          </a:p>
          <a:p>
            <a:r>
              <a:rPr lang="el-GR" sz="2200" dirty="0"/>
              <a:t>•	Αγορά</a:t>
            </a:r>
          </a:p>
          <a:p>
            <a:r>
              <a:rPr lang="el-GR" sz="2200" dirty="0"/>
              <a:t>•	Ηθική </a:t>
            </a:r>
          </a:p>
        </p:txBody>
      </p:sp>
    </p:spTree>
    <p:extLst>
      <p:ext uri="{BB962C8B-B14F-4D97-AF65-F5344CB8AC3E}">
        <p14:creationId xmlns:p14="http://schemas.microsoft.com/office/powerpoint/2010/main" val="12894668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Παράλλαξη">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docProps/app.xml><?xml version="1.0" encoding="utf-8"?>
<Properties xmlns="http://schemas.openxmlformats.org/officeDocument/2006/extended-properties" xmlns:vt="http://schemas.openxmlformats.org/officeDocument/2006/docPropsVTypes">
  <Template>TC103457496[[fn=Παράλλαξη]]</Template>
  <TotalTime>153</TotalTime>
  <Words>637</Words>
  <Application>Microsoft Office PowerPoint</Application>
  <PresentationFormat>Ευρεία οθόνη</PresentationFormat>
  <Paragraphs>96</Paragraphs>
  <Slides>19</Slides>
  <Notes>0</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19</vt:i4>
      </vt:variant>
    </vt:vector>
  </HeadingPairs>
  <TitlesOfParts>
    <vt:vector size="24" baseType="lpstr">
      <vt:lpstr>Arial</vt:lpstr>
      <vt:lpstr>Times New Roman</vt:lpstr>
      <vt:lpstr>Corbel</vt:lpstr>
      <vt:lpstr>Symbol</vt:lpstr>
      <vt:lpstr>Παράλλαξη</vt:lpstr>
      <vt:lpstr> ΣΧΟΛΗ ΔΙΟΙΚΗΣΗΣ ΚΑΙ ΟΙΚΟΝΟΜΙΑΣ ΤΜΗΜΑ ΛΟΓΙΣΤΙΚΗΣ ΚΑΙ ΧΡΗΜΑΤΟΟΙΚΟΝΟΜΙΚΗΣ</vt:lpstr>
      <vt:lpstr>  Σε μια παγκοσμιοποιημένη αγορά, με ενήμερους καταναλωτές και ευαισθητοποιημένη κοινωνία, οι επιχειρήσεις βρέθηκαν προ των ευθυνών τους έναντι του κοινωνικού συνόλου (Porter &amp; Kramer). Στη δεκαετία του 1990, οι τολμηρές ενέργειες των ακτιβιστών προκάλεσαν την προσοχή των μέσων μαζικής ενημέρωσης και τα θέματα κοινωνικής ανευθυνότητας έγιναν γνωστά στο ευρύ κοινό. Στη δεκαετία που διανύουμε ο ακτιβισμός μπορεί να εκφραστεί με μια απλή καταγγελία εταιρικής κοινωνικής ανευθυνότητας και να διαδοθεί ταχύτατα σε εκατομμύρια χρήστες , με ολέθριες συνέπειες για την επιχείρηση.   Μέσα σε μια δεκαετία η Εταιρική Κοινωνική Ευθύνη αναδείχθηκε σημαντικό ζήτημα διαβούλευσης, τόσο σε πολιτικό όσο και σε επιχειρηματικό επίπεδο. Δημιούργησε ένα νέο ακαδημαϊκό πεδίο έρευνας και μελέτης σε πολλά πανεπιστήμια του κόσμου και αποτέλεσε την κύρια στρατηγική επιλογή για την ανάπτυξη της Ευρώπης τον 21ο αιώνα. Η Εταιρική Κοινωνική Ευθύνη διένυσε πολύ δρόμο από την αποσπασματική φιλανθρωπία ως την οργανωμένη στρατηγική διάσταση, που μπορεί να προσλάβει σήμερα. Ωστόσο οι επιχειρήσεις δεν εφαρμόζουν ανάλογες και ιδίου τύπου πρακτικές ΕΚΕ. </vt:lpstr>
      <vt:lpstr>Υπάρχουν επιχειρήσεις που εφαρμόζουν συγκεκριμένα προγράμματα ΕΚΕ και μόνες τους θέτουν στόχους, αναλαμβάνουν δράσεις, προβαίνουν σε ελέγχουν, εφαρμόζουν συστήματα αξιολόγησης των δράσεων ΕΚΕ και υλοποιούν περιβαλλοντικά πρότυπα ή εξειδικευμένα συστήματα διαχείρισης. Τέλος υπάρχουν οι επιχειρήσεις που δεν αρκούνται στην εφαρμογή ενός προτύπου ή εξιδεικευμένου συστήματος διαχείρισης, αλλά προχωρούν σε διάλογο με τα ενδιαφερόμενα μέρη και σχεδιάζουν ολοκληρωμένη στρατηγική ΕΚΕ. </vt:lpstr>
      <vt:lpstr>ΜΙΑ ΕΥΘΥΝΗ, ΠΟΛΛΟΙ ΟΡΙΣΜΟΙ   Ο όρος της εταιρικής κοινωνικής ευθύνης αναφέρεται στις ενέργειες των επιχειρήσεων που αποσκοπούν στην συμβολή αντιμετώπισης περιβαλλοντικών και κοινωνικών ζητημάτων. Οφείλουν λοιπόν οι επιχειρήσεις να αναγνωρίζουν την ευθύνη που τους αναλογεί για την κοινωνία και το περιβάλλον. Ο σεβασμός στις αρχές και στις αξίες χαρακτηρίζουν τον πολιτισμό μας. Σεβασμός προς τον άνθρωπο και την αξιοπρέπεια του καθενός, σεβασμός για ίσες ευκαιρίες, σεβασμό στο περιβάλλον και σεβασμό στην ποιότητα ζωής.  </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ΣΧΟΛΗ ΔΙΟΙΚΗΣΗΣ ΚΑΙ ΟΙΚΟΝΟΜΙΑΣ ΤΜΗΜΑ ΛΟΓΙΣΤΙΚΗΣ ΚΑΙ ΧΡΗΜΑΤΟΟΙΚΟΝΟΜΙΚΗΣ</dc:title>
  <dc:creator>kakia</dc:creator>
  <cp:lastModifiedBy>kakia</cp:lastModifiedBy>
  <cp:revision>16</cp:revision>
  <dcterms:created xsi:type="dcterms:W3CDTF">2014-05-02T20:49:09Z</dcterms:created>
  <dcterms:modified xsi:type="dcterms:W3CDTF">2014-05-07T16:30:40Z</dcterms:modified>
</cp:coreProperties>
</file>