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8.jpg" ContentType="image/jpeg"/>
  <Override PartName="/ppt/media/image20.jpg" ContentType="image/jpeg"/>
  <Override PartName="/ppt/media/image24.jpg" ContentType="image/jpeg"/>
  <Override PartName="/ppt/media/image28.jpg" ContentType="image/jpeg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OWERPC\Desktop\backup%20vaggelhs\ptuxiakh\neo\&#914;&#953;&#946;&#955;&#943;&#959;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OWERPC\Desktop\backup%20vaggelhs\ptuxiakh\neo\&#914;&#953;&#946;&#955;&#943;&#959;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OWERPC\Desktop\backup%20vaggelhs\ptuxiakh\neo\&#914;&#953;&#946;&#955;&#943;&#959;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OWERPC\Desktop\backup%20vaggelhs\ptuxiakh\neo\&#914;&#953;&#946;&#955;&#943;&#959;1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OWERPC\Desktop\backup%20vaggelhs\ptuxiakh\neo\&#914;&#953;&#946;&#955;&#943;&#959;1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OWERPC\Desktop\backup%20vaggelhs\ptuxiakh\neo\&#914;&#953;&#946;&#955;&#943;&#959;1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l-GR"/>
              <a:t>Αριθμός μηχανών ( Ανά Έτος Κατασκευής)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Αριθμός μηχανών ( Ανά έτος)</c:v>
          </c:tx>
          <c:invertIfNegative val="0"/>
          <c:cat>
            <c:numRef>
              <c:f>Φύλλο1!$G$2:$G$15</c:f>
              <c:numCache>
                <c:formatCode>General</c:formatCode>
                <c:ptCount val="14"/>
                <c:pt idx="0">
                  <c:v>1997</c:v>
                </c:pt>
                <c:pt idx="1">
                  <c:v>1998</c:v>
                </c:pt>
                <c:pt idx="2">
                  <c:v>2001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Φύλλο1!$H$2:$H$15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3</c:v>
                </c:pt>
                <c:pt idx="9">
                  <c:v>3</c:v>
                </c:pt>
                <c:pt idx="10">
                  <c:v>1</c:v>
                </c:pt>
                <c:pt idx="11">
                  <c:v>3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412480"/>
        <c:axId val="41414016"/>
      </c:barChart>
      <c:catAx>
        <c:axId val="41412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l-GR"/>
          </a:p>
        </c:txPr>
        <c:crossAx val="41414016"/>
        <c:crosses val="autoZero"/>
        <c:auto val="1"/>
        <c:lblAlgn val="ctr"/>
        <c:lblOffset val="100"/>
        <c:noMultiLvlLbl val="0"/>
      </c:catAx>
      <c:valAx>
        <c:axId val="41414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l-GR"/>
          </a:p>
        </c:txPr>
        <c:crossAx val="4141248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l-GR"/>
              <a:t>Αριθμός Μηχανών (Ανά Χώρα)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Φύλλο1!$E$1</c:f>
              <c:strCache>
                <c:ptCount val="1"/>
                <c:pt idx="0">
                  <c:v>Αριθμός Μηχανών(Ανά Χώρα)</c:v>
                </c:pt>
              </c:strCache>
            </c:strRef>
          </c:tx>
          <c:invertIfNegative val="0"/>
          <c:cat>
            <c:strRef>
              <c:f>Φύλλο1!$D$2:$D$11</c:f>
              <c:strCache>
                <c:ptCount val="10"/>
                <c:pt idx="0">
                  <c:v>Ηνωμένο Βασίλειο</c:v>
                </c:pt>
                <c:pt idx="1">
                  <c:v>Σουηδία</c:v>
                </c:pt>
                <c:pt idx="2">
                  <c:v>Ηνωμένες Πολιτείες Αμερικής</c:v>
                </c:pt>
                <c:pt idx="3">
                  <c:v>Ιρλανδία</c:v>
                </c:pt>
                <c:pt idx="4">
                  <c:v>Βέλγιο</c:v>
                </c:pt>
                <c:pt idx="5">
                  <c:v>Νορβηγία</c:v>
                </c:pt>
                <c:pt idx="6">
                  <c:v>Δανία</c:v>
                </c:pt>
                <c:pt idx="7">
                  <c:v>Αυστραλία</c:v>
                </c:pt>
                <c:pt idx="8">
                  <c:v>Ιαπωνία</c:v>
                </c:pt>
                <c:pt idx="9">
                  <c:v>Φινλανδία</c:v>
                </c:pt>
              </c:strCache>
            </c:strRef>
          </c:cat>
          <c:val>
            <c:numRef>
              <c:f>Φύλλο1!$E$2:$E$11</c:f>
              <c:numCache>
                <c:formatCode>General</c:formatCode>
                <c:ptCount val="10"/>
                <c:pt idx="0">
                  <c:v>9</c:v>
                </c:pt>
                <c:pt idx="1">
                  <c:v>3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582976"/>
        <c:axId val="41584512"/>
      </c:barChart>
      <c:catAx>
        <c:axId val="41582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l-GR"/>
          </a:p>
        </c:txPr>
        <c:crossAx val="41584512"/>
        <c:crosses val="autoZero"/>
        <c:auto val="1"/>
        <c:lblAlgn val="ctr"/>
        <c:lblOffset val="100"/>
        <c:noMultiLvlLbl val="0"/>
      </c:catAx>
      <c:valAx>
        <c:axId val="41584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l-GR"/>
          </a:p>
        </c:txPr>
        <c:crossAx val="415829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l-GR"/>
              <a:t>Αριθμός Μηχανών ( Ανά Μηχανισμό)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Φύλλο1!$N$1</c:f>
              <c:strCache>
                <c:ptCount val="1"/>
                <c:pt idx="0">
                  <c:v>Αριθμός Μηχανών ( Ανά μηχανισμό)</c:v>
                </c:pt>
              </c:strCache>
            </c:strRef>
          </c:tx>
          <c:invertIfNegative val="0"/>
          <c:cat>
            <c:strRef>
              <c:f>Φύλλο1!$M$2:$M$5</c:f>
              <c:strCache>
                <c:ptCount val="4"/>
                <c:pt idx="0">
                  <c:v>Point absorber</c:v>
                </c:pt>
                <c:pt idx="1">
                  <c:v>Attenuator</c:v>
                </c:pt>
                <c:pt idx="2">
                  <c:v>Terminator</c:v>
                </c:pt>
                <c:pt idx="3">
                  <c:v>Απροσδιόριστο</c:v>
                </c:pt>
              </c:strCache>
            </c:strRef>
          </c:cat>
          <c:val>
            <c:numRef>
              <c:f>Φύλλο1!$N$2:$N$5</c:f>
              <c:numCache>
                <c:formatCode>General</c:formatCode>
                <c:ptCount val="4"/>
                <c:pt idx="0">
                  <c:v>7</c:v>
                </c:pt>
                <c:pt idx="1">
                  <c:v>3</c:v>
                </c:pt>
                <c:pt idx="2">
                  <c:v>8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758720"/>
        <c:axId val="45760512"/>
      </c:barChart>
      <c:catAx>
        <c:axId val="457587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l-GR"/>
          </a:p>
        </c:txPr>
        <c:crossAx val="45760512"/>
        <c:crosses val="autoZero"/>
        <c:auto val="1"/>
        <c:lblAlgn val="ctr"/>
        <c:lblOffset val="100"/>
        <c:noMultiLvlLbl val="0"/>
      </c:catAx>
      <c:valAx>
        <c:axId val="45760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l-GR"/>
          </a:p>
        </c:txPr>
        <c:crossAx val="457587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l-GR"/>
              <a:t>Αριθμός Μηχανών (Ανά Χώρα-Τοποθεσία)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Φύλλο1!$AE$1</c:f>
              <c:strCache>
                <c:ptCount val="1"/>
                <c:pt idx="0">
                  <c:v>Αριθμός (Ανά Χώρα-Τοποθεσία)</c:v>
                </c:pt>
              </c:strCache>
            </c:strRef>
          </c:tx>
          <c:invertIfNegative val="0"/>
          <c:cat>
            <c:strRef>
              <c:f>Φύλλο1!$AD$2:$AD$21</c:f>
              <c:strCache>
                <c:ptCount val="20"/>
                <c:pt idx="0">
                  <c:v>Ηνωμένο βασίλειο (offshore)</c:v>
                </c:pt>
                <c:pt idx="1">
                  <c:v>Ηνωμένο βασίλειο (nearshore)</c:v>
                </c:pt>
                <c:pt idx="2">
                  <c:v>Σουηδία (offshore)</c:v>
                </c:pt>
                <c:pt idx="3">
                  <c:v>Σουηδία (nearshore)</c:v>
                </c:pt>
                <c:pt idx="4">
                  <c:v>Ηνωμένες Πολιτείες Αμερικής (offshore)</c:v>
                </c:pt>
                <c:pt idx="5">
                  <c:v>Ηνωμένες Πολιτείες Αμερικής (nearshore)</c:v>
                </c:pt>
                <c:pt idx="6">
                  <c:v>Ιρλανδία (offshore)</c:v>
                </c:pt>
                <c:pt idx="7">
                  <c:v>Ιρλανδία (nearshore)</c:v>
                </c:pt>
                <c:pt idx="8">
                  <c:v>Βέλγιο ( offshore)</c:v>
                </c:pt>
                <c:pt idx="9">
                  <c:v>Βέλγιο (nearshore)</c:v>
                </c:pt>
                <c:pt idx="10">
                  <c:v>Νορβηγία ( offshore)</c:v>
                </c:pt>
                <c:pt idx="11">
                  <c:v>Νορβηγία (nearshore)</c:v>
                </c:pt>
                <c:pt idx="12">
                  <c:v>Δανία (offshore)</c:v>
                </c:pt>
                <c:pt idx="13">
                  <c:v>Δανία (nearshore)</c:v>
                </c:pt>
                <c:pt idx="14">
                  <c:v>Αυστραλία (offshore)</c:v>
                </c:pt>
                <c:pt idx="15">
                  <c:v>Αυστραλία (nearshore)</c:v>
                </c:pt>
                <c:pt idx="16">
                  <c:v>Ιαπωνία (offshore)</c:v>
                </c:pt>
                <c:pt idx="17">
                  <c:v>Ιαπωνία (nearshore)</c:v>
                </c:pt>
                <c:pt idx="18">
                  <c:v>Φινλανδία (offshore)</c:v>
                </c:pt>
                <c:pt idx="19">
                  <c:v>Φινλανδία (nearshore)</c:v>
                </c:pt>
              </c:strCache>
            </c:strRef>
          </c:cat>
          <c:val>
            <c:numRef>
              <c:f>Φύλλο1!$AE$2:$AE$21</c:f>
              <c:numCache>
                <c:formatCode>General</c:formatCode>
                <c:ptCount val="20"/>
                <c:pt idx="0">
                  <c:v>6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2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789568"/>
        <c:axId val="45791104"/>
      </c:barChart>
      <c:catAx>
        <c:axId val="457895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l-GR"/>
          </a:p>
        </c:txPr>
        <c:crossAx val="45791104"/>
        <c:crosses val="autoZero"/>
        <c:auto val="1"/>
        <c:lblAlgn val="ctr"/>
        <c:lblOffset val="100"/>
        <c:noMultiLvlLbl val="0"/>
      </c:catAx>
      <c:valAx>
        <c:axId val="45791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l-GR"/>
          </a:p>
        </c:txPr>
        <c:crossAx val="4578956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l-GR"/>
              <a:t>Ισχύς (</a:t>
            </a:r>
            <a:r>
              <a:rPr lang="en-US"/>
              <a:t>MW) ( </a:t>
            </a:r>
            <a:r>
              <a:rPr lang="el-GR"/>
              <a:t>Ανά Μηχανισμό)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Φύλλο1!$O$1</c:f>
              <c:strCache>
                <c:ptCount val="1"/>
                <c:pt idx="0">
                  <c:v>Ισχύς (MW) ( Ανά μηχανισμό)</c:v>
                </c:pt>
              </c:strCache>
            </c:strRef>
          </c:tx>
          <c:invertIfNegative val="0"/>
          <c:cat>
            <c:strRef>
              <c:f>Φύλλο1!$M$2:$M$5</c:f>
              <c:strCache>
                <c:ptCount val="4"/>
                <c:pt idx="0">
                  <c:v>Point absorber</c:v>
                </c:pt>
                <c:pt idx="1">
                  <c:v>Attenuator</c:v>
                </c:pt>
                <c:pt idx="2">
                  <c:v>Terminator</c:v>
                </c:pt>
                <c:pt idx="3">
                  <c:v>Απροσδιόριστο</c:v>
                </c:pt>
              </c:strCache>
            </c:strRef>
          </c:cat>
          <c:val>
            <c:numRef>
              <c:f>Φύλλο1!$O$2:$O$5</c:f>
              <c:numCache>
                <c:formatCode>General</c:formatCode>
                <c:ptCount val="4"/>
                <c:pt idx="0">
                  <c:v>250</c:v>
                </c:pt>
                <c:pt idx="1">
                  <c:v>3</c:v>
                </c:pt>
                <c:pt idx="2">
                  <c:v>2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707776"/>
        <c:axId val="41721856"/>
      </c:barChart>
      <c:catAx>
        <c:axId val="41707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l-GR"/>
          </a:p>
        </c:txPr>
        <c:crossAx val="41721856"/>
        <c:crosses val="autoZero"/>
        <c:auto val="1"/>
        <c:lblAlgn val="ctr"/>
        <c:lblOffset val="100"/>
        <c:noMultiLvlLbl val="0"/>
      </c:catAx>
      <c:valAx>
        <c:axId val="41721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l-GR"/>
          </a:p>
        </c:txPr>
        <c:crossAx val="417077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l-GR"/>
              <a:t>Ελάχιστο Κόστος (€) (Ανά Μηχανισμό)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Φύλλο1!$AH$1</c:f>
              <c:strCache>
                <c:ptCount val="1"/>
                <c:pt idx="0">
                  <c:v>Κόστος (€) (Ανά μηχανισμό)</c:v>
                </c:pt>
              </c:strCache>
            </c:strRef>
          </c:tx>
          <c:invertIfNegative val="0"/>
          <c:cat>
            <c:strRef>
              <c:f>Φύλλο1!$AG$2:$AG$5</c:f>
              <c:strCache>
                <c:ptCount val="4"/>
                <c:pt idx="0">
                  <c:v>Point absorber</c:v>
                </c:pt>
                <c:pt idx="1">
                  <c:v>Attenuator</c:v>
                </c:pt>
                <c:pt idx="2">
                  <c:v>Terminator</c:v>
                </c:pt>
                <c:pt idx="3">
                  <c:v>Απροσδιόριστο</c:v>
                </c:pt>
              </c:strCache>
            </c:strRef>
          </c:cat>
          <c:val>
            <c:numRef>
              <c:f>Φύλλο1!$AH$2:$AH$5</c:f>
              <c:numCache>
                <c:formatCode>General</c:formatCode>
                <c:ptCount val="4"/>
                <c:pt idx="0">
                  <c:v>488372.49400000001</c:v>
                </c:pt>
                <c:pt idx="1">
                  <c:v>1440000</c:v>
                </c:pt>
                <c:pt idx="2">
                  <c:v>3672000</c:v>
                </c:pt>
                <c:pt idx="3">
                  <c:v>9500000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361088"/>
        <c:axId val="92362624"/>
      </c:barChart>
      <c:catAx>
        <c:axId val="92361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l-GR"/>
          </a:p>
        </c:txPr>
        <c:crossAx val="92362624"/>
        <c:crosses val="autoZero"/>
        <c:auto val="1"/>
        <c:lblAlgn val="ctr"/>
        <c:lblOffset val="100"/>
        <c:noMultiLvlLbl val="0"/>
      </c:catAx>
      <c:valAx>
        <c:axId val="92362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l-GR"/>
          </a:p>
        </c:txPr>
        <c:crossAx val="9236108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898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680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504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8508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1514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372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037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43903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375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1602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767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CE552-8523-444B-9AA9-698B71197FEC}" type="datetimeFigureOut">
              <a:rPr lang="el-GR" smtClean="0"/>
              <a:t>14/7/2015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F574B-B336-4E00-9FBD-A0446EEC91F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9383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1772816"/>
            <a:ext cx="9144000" cy="1588353"/>
          </a:xfrm>
        </p:spPr>
        <p:txBody>
          <a:bodyPr/>
          <a:lstStyle/>
          <a:p>
            <a:r>
              <a:rPr lang="el-GR" sz="3200" smtClean="0"/>
              <a:t>Ευάγγελος </a:t>
            </a:r>
            <a:r>
              <a:rPr lang="el-GR" sz="3200" dirty="0" err="1"/>
              <a:t>Αράπογλου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0" y="2780928"/>
            <a:ext cx="9144000" cy="3888432"/>
          </a:xfrm>
        </p:spPr>
        <p:txBody>
          <a:bodyPr/>
          <a:lstStyle/>
          <a:p>
            <a:r>
              <a:rPr lang="el-GR" dirty="0" smtClean="0">
                <a:solidFill>
                  <a:schemeClr val="tx1"/>
                </a:solidFill>
                <a:latin typeface="+mj-lt"/>
              </a:rPr>
              <a:t>Παρουσίαση πτυχιακής εργασίας με θέμα:</a:t>
            </a:r>
          </a:p>
          <a:p>
            <a:r>
              <a:rPr lang="el-GR" b="1" i="1" dirty="0">
                <a:solidFill>
                  <a:schemeClr val="tx1"/>
                </a:solidFill>
                <a:latin typeface="+mj-lt"/>
              </a:rPr>
              <a:t>ΑΝΑΛΥΣΗ ΚΑΙ ΚΑΤΗΓΟΡΙΟΠΟΙΗΣΗ ΜΗΧΑΝΩΝ ΜΕΤΑΤΡΟΠΗΣ ΤΗΣ ΚΥΜΑΤΙΚΗΣ ΕΝΕΡΓΕΙΑΣ ΣΕ </a:t>
            </a:r>
            <a:r>
              <a:rPr lang="el-GR" b="1" i="1" dirty="0" smtClean="0">
                <a:solidFill>
                  <a:schemeClr val="tx1"/>
                </a:solidFill>
                <a:latin typeface="+mj-lt"/>
              </a:rPr>
              <a:t>ΗΛΕΚΤΡΙΣΜΟ</a:t>
            </a:r>
          </a:p>
          <a:p>
            <a:endParaRPr lang="el-GR" b="1" dirty="0" smtClean="0">
              <a:solidFill>
                <a:schemeClr val="tx1"/>
              </a:solidFill>
              <a:latin typeface="+mj-lt"/>
            </a:endParaRPr>
          </a:p>
          <a:p>
            <a:r>
              <a:rPr lang="el-GR" sz="2800" dirty="0" smtClean="0">
                <a:solidFill>
                  <a:schemeClr val="tx1"/>
                </a:solidFill>
                <a:latin typeface="+mj-lt"/>
              </a:rPr>
              <a:t>Υπεύθυνος καθηγητής:</a:t>
            </a:r>
          </a:p>
          <a:p>
            <a:r>
              <a:rPr lang="el-GR" sz="2800" dirty="0" smtClean="0">
                <a:solidFill>
                  <a:schemeClr val="tx1"/>
                </a:solidFill>
                <a:latin typeface="+mj-lt"/>
              </a:rPr>
              <a:t>Δρ. </a:t>
            </a:r>
            <a:r>
              <a:rPr lang="el-GR" sz="2800" dirty="0">
                <a:solidFill>
                  <a:schemeClr val="tx1"/>
                </a:solidFill>
              </a:rPr>
              <a:t>Δημήτριος </a:t>
            </a:r>
            <a:r>
              <a:rPr lang="el-GR" sz="2800" dirty="0" err="1" smtClean="0">
                <a:solidFill>
                  <a:schemeClr val="tx1"/>
                </a:solidFill>
                <a:latin typeface="+mj-lt"/>
              </a:rPr>
              <a:t>Καλπακτσόγλου</a:t>
            </a:r>
            <a:endParaRPr lang="el-GR" sz="2800" dirty="0">
              <a:solidFill>
                <a:schemeClr val="tx1"/>
              </a:solidFill>
              <a:latin typeface="+mj-lt"/>
            </a:endParaRPr>
          </a:p>
          <a:p>
            <a:endParaRPr lang="el-GR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Εικόνα 3" descr="Τ.Ε.Ι. Κεντρικής Μακεδονίας - Αρχική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700"/>
            <a:ext cx="1872208" cy="17431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848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4. Μετατροπείς κυματικής ενέργειας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( </a:t>
            </a:r>
            <a:r>
              <a:rPr lang="en-US" dirty="0" smtClean="0"/>
              <a:t>Terminators)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txBody>
          <a:bodyPr>
            <a:normAutofit/>
          </a:bodyPr>
          <a:lstStyle/>
          <a:p>
            <a:r>
              <a:rPr lang="el-GR" sz="2400" dirty="0"/>
              <a:t>Συσκευές κυματικής ενέργειας που τοποθετούνται με προσανατολισμό κάθετο στην κίνηση των κυμάτων είναι γνωστές σαν “εξολοθρευτές”.</a:t>
            </a:r>
          </a:p>
        </p:txBody>
      </p:sp>
      <p:pic>
        <p:nvPicPr>
          <p:cNvPr id="4" name="Εικόνα 3" descr="Περιγραφή: αρχείο λήψης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56992"/>
            <a:ext cx="2880321" cy="2101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Ορθογώνιο 4"/>
          <p:cNvSpPr/>
          <p:nvPr/>
        </p:nvSpPr>
        <p:spPr>
          <a:xfrm>
            <a:off x="395536" y="5877272"/>
            <a:ext cx="3084195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Oscillating Water Column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6" name="Εικόνα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3356992"/>
            <a:ext cx="4593263" cy="21018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Ορθογώνιο 6"/>
          <p:cNvSpPr/>
          <p:nvPr/>
        </p:nvSpPr>
        <p:spPr>
          <a:xfrm>
            <a:off x="4283967" y="5733256"/>
            <a:ext cx="4593263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Oceanlynx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Oceanlynx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Αυστραλία</a:t>
            </a:r>
            <a:r>
              <a:rPr lang="en-US" dirty="0" smtClean="0">
                <a:solidFill>
                  <a:schemeClr val="tx1"/>
                </a:solidFill>
              </a:rPr>
              <a:t> 1997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9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4. Μετατροπείς </a:t>
            </a:r>
            <a:r>
              <a:rPr lang="el-GR" dirty="0"/>
              <a:t>κυματικής ενέργειας 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( </a:t>
            </a:r>
            <a:r>
              <a:rPr lang="en-US" dirty="0"/>
              <a:t>Terminators)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72" y="2134171"/>
            <a:ext cx="2792752" cy="201490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Ορθογώνιο 4"/>
          <p:cNvSpPr/>
          <p:nvPr/>
        </p:nvSpPr>
        <p:spPr>
          <a:xfrm>
            <a:off x="251520" y="4725144"/>
            <a:ext cx="252028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Atargis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l-GR" sz="1400" dirty="0" err="1">
                <a:solidFill>
                  <a:schemeClr val="tx1"/>
                </a:solidFill>
              </a:rPr>
              <a:t>Energy</a:t>
            </a:r>
            <a:r>
              <a:rPr lang="el-GR" sz="1400" dirty="0">
                <a:solidFill>
                  <a:schemeClr val="tx1"/>
                </a:solidFill>
              </a:rPr>
              <a:t> </a:t>
            </a:r>
            <a:r>
              <a:rPr lang="el-GR" sz="1400" dirty="0" err="1" smtClean="0">
                <a:solidFill>
                  <a:schemeClr val="tx1"/>
                </a:solidFill>
              </a:rPr>
              <a:t>Corporation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l-GR" sz="1400" dirty="0">
                <a:solidFill>
                  <a:schemeClr val="tx1"/>
                </a:solidFill>
              </a:rPr>
              <a:t>’</a:t>
            </a:r>
            <a:r>
              <a:rPr lang="en-US" sz="1400" dirty="0" err="1">
                <a:solidFill>
                  <a:schemeClr val="tx1"/>
                </a:solidFill>
              </a:rPr>
              <a:t>Cycloidal</a:t>
            </a:r>
            <a:r>
              <a:rPr lang="en-US" sz="1400" dirty="0">
                <a:solidFill>
                  <a:schemeClr val="tx1"/>
                </a:solidFill>
              </a:rPr>
              <a:t> wave energy </a:t>
            </a:r>
            <a:r>
              <a:rPr lang="en-US" sz="1400" dirty="0" smtClean="0">
                <a:solidFill>
                  <a:schemeClr val="tx1"/>
                </a:solidFill>
              </a:rPr>
              <a:t>converter</a:t>
            </a:r>
          </a:p>
          <a:p>
            <a:pPr algn="ctr"/>
            <a:r>
              <a:rPr lang="el-GR" sz="1400" dirty="0" smtClean="0">
                <a:solidFill>
                  <a:schemeClr val="tx1"/>
                </a:solidFill>
              </a:rPr>
              <a:t>Η.Π.Α</a:t>
            </a:r>
            <a:r>
              <a:rPr lang="en-US" sz="1400" dirty="0" smtClean="0">
                <a:solidFill>
                  <a:schemeClr val="tx1"/>
                </a:solidFill>
              </a:rPr>
              <a:t> 2010</a:t>
            </a:r>
            <a:endParaRPr lang="el-GR" sz="1400" dirty="0">
              <a:solidFill>
                <a:schemeClr val="tx1"/>
              </a:solidFill>
            </a:endParaRPr>
          </a:p>
        </p:txBody>
      </p:sp>
      <p:pic>
        <p:nvPicPr>
          <p:cNvPr id="6" name="Εικόνα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2863964" cy="2429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Εικόνα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631" y="2028485"/>
            <a:ext cx="2890961" cy="22552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Ορθογώνιο 7"/>
          <p:cNvSpPr/>
          <p:nvPr/>
        </p:nvSpPr>
        <p:spPr>
          <a:xfrm>
            <a:off x="3059832" y="5733256"/>
            <a:ext cx="2863964" cy="1124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Queen</a:t>
            </a:r>
            <a:r>
              <a:rPr lang="el-GR" sz="1200" dirty="0"/>
              <a:t>'</a:t>
            </a:r>
            <a:r>
              <a:rPr lang="en-US" sz="1200" dirty="0"/>
              <a:t>s University Belfast </a:t>
            </a:r>
            <a:r>
              <a:rPr lang="el-GR" sz="1200" dirty="0"/>
              <a:t>σε συνεργασία με </a:t>
            </a:r>
            <a:r>
              <a:rPr lang="el-GR" sz="1200" dirty="0" smtClean="0"/>
              <a:t> </a:t>
            </a:r>
            <a:r>
              <a:rPr lang="en-US" sz="1200" dirty="0" err="1">
                <a:solidFill>
                  <a:schemeClr val="tx1"/>
                </a:solidFill>
              </a:rPr>
              <a:t>Wavegen</a:t>
            </a:r>
            <a:r>
              <a:rPr lang="en-US" sz="1200" dirty="0">
                <a:solidFill>
                  <a:schemeClr val="tx1"/>
                </a:solidFill>
              </a:rPr>
              <a:t> Ireland </a:t>
            </a:r>
            <a:r>
              <a:rPr lang="en-US" sz="1200" dirty="0" smtClean="0">
                <a:solidFill>
                  <a:schemeClr val="tx1"/>
                </a:solidFill>
              </a:rPr>
              <a:t>Ltd</a:t>
            </a:r>
            <a:r>
              <a:rPr lang="en-US" sz="1200" dirty="0">
                <a:solidFill>
                  <a:schemeClr val="tx1"/>
                </a:solidFill>
              </a:rPr>
              <a:t>-</a:t>
            </a:r>
            <a:r>
              <a:rPr lang="en-US" sz="1200" dirty="0" smtClean="0">
                <a:solidFill>
                  <a:schemeClr val="tx1"/>
                </a:solidFill>
              </a:rPr>
              <a:t>Charles </a:t>
            </a:r>
            <a:r>
              <a:rPr lang="en-US" sz="1200" dirty="0">
                <a:solidFill>
                  <a:schemeClr val="tx1"/>
                </a:solidFill>
              </a:rPr>
              <a:t>Brand </a:t>
            </a:r>
            <a:r>
              <a:rPr lang="en-US" sz="1200" dirty="0" smtClean="0">
                <a:solidFill>
                  <a:schemeClr val="tx1"/>
                </a:solidFill>
              </a:rPr>
              <a:t>Ltd</a:t>
            </a:r>
            <a:r>
              <a:rPr lang="en-US" sz="1200" dirty="0">
                <a:solidFill>
                  <a:schemeClr val="tx1"/>
                </a:solidFill>
              </a:rPr>
              <a:t>-</a:t>
            </a:r>
            <a:r>
              <a:rPr lang="el-GR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Kirk </a:t>
            </a:r>
            <a:r>
              <a:rPr lang="en-US" sz="1200" dirty="0">
                <a:solidFill>
                  <a:schemeClr val="tx1"/>
                </a:solidFill>
              </a:rPr>
              <a:t>McClure </a:t>
            </a:r>
            <a:r>
              <a:rPr lang="en-US" sz="1200" dirty="0" smtClean="0">
                <a:solidFill>
                  <a:schemeClr val="tx1"/>
                </a:solidFill>
              </a:rPr>
              <a:t>Morton-I</a:t>
            </a:r>
            <a:r>
              <a:rPr lang="el-GR" sz="1200" dirty="0">
                <a:solidFill>
                  <a:schemeClr val="tx1"/>
                </a:solidFill>
              </a:rPr>
              <a:t>.</a:t>
            </a:r>
            <a:r>
              <a:rPr lang="en-US" sz="1200" dirty="0">
                <a:solidFill>
                  <a:schemeClr val="tx1"/>
                </a:solidFill>
              </a:rPr>
              <a:t>S</a:t>
            </a:r>
            <a:r>
              <a:rPr lang="el-GR" sz="1200" dirty="0">
                <a:solidFill>
                  <a:schemeClr val="tx1"/>
                </a:solidFill>
              </a:rPr>
              <a:t>.</a:t>
            </a:r>
            <a:r>
              <a:rPr lang="en-US" sz="1200" dirty="0">
                <a:solidFill>
                  <a:schemeClr val="tx1"/>
                </a:solidFill>
              </a:rPr>
              <a:t>T</a:t>
            </a:r>
            <a:r>
              <a:rPr lang="el-GR" sz="1200" dirty="0">
                <a:solidFill>
                  <a:schemeClr val="tx1"/>
                </a:solidFill>
              </a:rPr>
              <a:t>. </a:t>
            </a:r>
            <a:r>
              <a:rPr lang="en-US" sz="1200" dirty="0" smtClean="0">
                <a:solidFill>
                  <a:schemeClr val="tx1"/>
                </a:solidFill>
              </a:rPr>
              <a:t>Portugal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LIMPET</a:t>
            </a:r>
          </a:p>
          <a:p>
            <a:pPr algn="ctr"/>
            <a:r>
              <a:rPr lang="el-GR" sz="1200" dirty="0" smtClean="0">
                <a:solidFill>
                  <a:schemeClr val="tx1"/>
                </a:solidFill>
              </a:rPr>
              <a:t>Ηνωμένο Βασίλειο</a:t>
            </a:r>
            <a:r>
              <a:rPr lang="en-US" sz="1200" dirty="0" smtClean="0">
                <a:solidFill>
                  <a:schemeClr val="tx1"/>
                </a:solidFill>
              </a:rPr>
              <a:t> 1998</a:t>
            </a:r>
            <a:endParaRPr lang="el-GR" sz="1200" dirty="0">
              <a:solidFill>
                <a:schemeClr val="tx1"/>
              </a:solidFill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6127631" y="4725144"/>
            <a:ext cx="2890961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err="1">
                <a:solidFill>
                  <a:schemeClr val="tx1"/>
                </a:solidFill>
              </a:rPr>
              <a:t>Galway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>
                <a:solidFill>
                  <a:schemeClr val="tx1"/>
                </a:solidFill>
              </a:rPr>
              <a:t>Bay</a:t>
            </a:r>
            <a:r>
              <a:rPr lang="el-GR" dirty="0">
                <a:solidFill>
                  <a:schemeClr val="tx1"/>
                </a:solidFill>
              </a:rPr>
              <a:t> 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>
                <a:solidFill>
                  <a:schemeClr val="tx1"/>
                </a:solidFill>
              </a:rPr>
              <a:t>ΟΕ </a:t>
            </a:r>
            <a:r>
              <a:rPr lang="en-US" dirty="0" smtClean="0">
                <a:solidFill>
                  <a:schemeClr val="tx1"/>
                </a:solidFill>
              </a:rPr>
              <a:t>Buoy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>
                <a:solidFill>
                  <a:schemeClr val="tx1"/>
                </a:solidFill>
              </a:rPr>
              <a:t>Ηνωμένο </a:t>
            </a:r>
            <a:r>
              <a:rPr lang="el-GR" dirty="0" smtClean="0">
                <a:solidFill>
                  <a:schemeClr val="tx1"/>
                </a:solidFill>
              </a:rPr>
              <a:t>Βασίλειο 2011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9469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4. Μετατροπείς κυματικής ενέργειας 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( </a:t>
            </a:r>
            <a:r>
              <a:rPr lang="en-US" dirty="0"/>
              <a:t>Terminators)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58" y="1844823"/>
            <a:ext cx="2592288" cy="2200275"/>
          </a:xfrm>
          <a:prstGeom prst="rect">
            <a:avLst/>
          </a:prstGeom>
        </p:spPr>
      </p:pic>
      <p:pic>
        <p:nvPicPr>
          <p:cNvPr id="5" name="Εικόνα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573016"/>
            <a:ext cx="2808312" cy="2147625"/>
          </a:xfrm>
          <a:prstGeom prst="rect">
            <a:avLst/>
          </a:prstGeom>
        </p:spPr>
      </p:pic>
      <p:pic>
        <p:nvPicPr>
          <p:cNvPr id="6" name="Εικόνα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844823"/>
            <a:ext cx="3008759" cy="2232249"/>
          </a:xfrm>
          <a:prstGeom prst="rect">
            <a:avLst/>
          </a:prstGeom>
        </p:spPr>
      </p:pic>
      <p:sp>
        <p:nvSpPr>
          <p:cNvPr id="7" name="Ορθογώνιο 6"/>
          <p:cNvSpPr/>
          <p:nvPr/>
        </p:nvSpPr>
        <p:spPr>
          <a:xfrm>
            <a:off x="251520" y="4293096"/>
            <a:ext cx="2520280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err="1">
                <a:solidFill>
                  <a:schemeClr val="tx1"/>
                </a:solidFill>
              </a:rPr>
              <a:t>Aquamarine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>
                <a:solidFill>
                  <a:schemeClr val="tx1"/>
                </a:solidFill>
              </a:rPr>
              <a:t>Power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 smtClean="0">
                <a:solidFill>
                  <a:schemeClr val="tx1"/>
                </a:solidFill>
              </a:rPr>
              <a:t>Ltd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Oyster Wave Energy </a:t>
            </a:r>
            <a:r>
              <a:rPr lang="en-US" dirty="0" smtClean="0">
                <a:solidFill>
                  <a:schemeClr val="tx1"/>
                </a:solidFill>
              </a:rPr>
              <a:t>Converter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>
                <a:solidFill>
                  <a:schemeClr val="tx1"/>
                </a:solidFill>
              </a:rPr>
              <a:t>Ηνωμένο </a:t>
            </a:r>
            <a:r>
              <a:rPr lang="el-GR" dirty="0" smtClean="0">
                <a:solidFill>
                  <a:schemeClr val="tx1"/>
                </a:solidFill>
              </a:rPr>
              <a:t>Βασίλειο 2005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8" name="Ορθογώνιο 7"/>
          <p:cNvSpPr/>
          <p:nvPr/>
        </p:nvSpPr>
        <p:spPr>
          <a:xfrm>
            <a:off x="2987824" y="5877272"/>
            <a:ext cx="2808312" cy="980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Kristian </a:t>
            </a:r>
            <a:r>
              <a:rPr lang="de-DE" dirty="0" err="1" smtClean="0">
                <a:solidFill>
                  <a:schemeClr val="tx1"/>
                </a:solidFill>
              </a:rPr>
              <a:t>Glejbøl</a:t>
            </a:r>
            <a:r>
              <a:rPr lang="el-GR" dirty="0" smtClean="0">
                <a:solidFill>
                  <a:schemeClr val="tx1"/>
                </a:solidFill>
              </a:rPr>
              <a:t>-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Martin von </a:t>
            </a:r>
            <a:r>
              <a:rPr lang="de-DE" dirty="0" smtClean="0">
                <a:solidFill>
                  <a:schemeClr val="tx1"/>
                </a:solidFill>
              </a:rPr>
              <a:t>Bülow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Wave </a:t>
            </a:r>
            <a:r>
              <a:rPr lang="en-US" dirty="0" smtClean="0">
                <a:solidFill>
                  <a:schemeClr val="tx1"/>
                </a:solidFill>
              </a:rPr>
              <a:t>Piston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Δανία 2008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6012160" y="4293096"/>
            <a:ext cx="3008759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err="1">
                <a:solidFill>
                  <a:schemeClr val="tx1"/>
                </a:solidFill>
              </a:rPr>
              <a:t>Marine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>
                <a:solidFill>
                  <a:schemeClr val="tx1"/>
                </a:solidFill>
              </a:rPr>
              <a:t>Science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>
                <a:solidFill>
                  <a:schemeClr val="tx1"/>
                </a:solidFill>
              </a:rPr>
              <a:t>and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>
                <a:solidFill>
                  <a:schemeClr val="tx1"/>
                </a:solidFill>
              </a:rPr>
              <a:t>Technology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 smtClean="0">
                <a:solidFill>
                  <a:schemeClr val="tx1"/>
                </a:solidFill>
              </a:rPr>
              <a:t>Center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Mighty </a:t>
            </a:r>
            <a:r>
              <a:rPr lang="en-US" dirty="0" smtClean="0">
                <a:solidFill>
                  <a:schemeClr val="tx1"/>
                </a:solidFill>
              </a:rPr>
              <a:t>Whale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Ιαπωνία 1998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3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5. Πειραματικά μοντέλα μετατροπών κυματικής ενέργειας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2808312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Εικόνα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345" y="2780928"/>
            <a:ext cx="2470150" cy="2934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Εικόνα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022" y="1666999"/>
            <a:ext cx="3139936" cy="2410074"/>
          </a:xfrm>
          <a:prstGeom prst="rect">
            <a:avLst/>
          </a:prstGeom>
        </p:spPr>
      </p:pic>
      <p:sp>
        <p:nvSpPr>
          <p:cNvPr id="7" name="Ορθογώνιο 6"/>
          <p:cNvSpPr/>
          <p:nvPr/>
        </p:nvSpPr>
        <p:spPr>
          <a:xfrm>
            <a:off x="251520" y="4725144"/>
            <a:ext cx="2736304" cy="9901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Carnegie Wave </a:t>
            </a:r>
            <a:r>
              <a:rPr lang="en-US" dirty="0" smtClean="0">
                <a:solidFill>
                  <a:schemeClr val="tx1"/>
                </a:solidFill>
              </a:rPr>
              <a:t>Energy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CETO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Αυστραλία 2011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8" name="Ορθογώνιο 7"/>
          <p:cNvSpPr/>
          <p:nvPr/>
        </p:nvSpPr>
        <p:spPr>
          <a:xfrm>
            <a:off x="3184345" y="5803892"/>
            <a:ext cx="2470150" cy="1054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University of </a:t>
            </a:r>
            <a:r>
              <a:rPr lang="en-US" dirty="0" smtClean="0">
                <a:solidFill>
                  <a:schemeClr val="tx1"/>
                </a:solidFill>
              </a:rPr>
              <a:t>Uppsala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Lysekil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Project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Σουηδία 2006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5885505" y="4437112"/>
            <a:ext cx="3139936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Offshore Wave Energy </a:t>
            </a:r>
            <a:r>
              <a:rPr lang="en-US" dirty="0" smtClean="0">
                <a:solidFill>
                  <a:schemeClr val="tx1"/>
                </a:solidFill>
              </a:rPr>
              <a:t>Limited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OWEL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>
                <a:solidFill>
                  <a:schemeClr val="tx1"/>
                </a:solidFill>
              </a:rPr>
              <a:t>Ηνωμένο </a:t>
            </a:r>
            <a:r>
              <a:rPr lang="el-GR" dirty="0" smtClean="0">
                <a:solidFill>
                  <a:schemeClr val="tx1"/>
                </a:solidFill>
              </a:rPr>
              <a:t>Βασίλειο 2001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01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5. Πειραματικά μοντέλα μετατροπών κυματικής ενέργειας</a:t>
            </a:r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2448272" cy="2448272"/>
          </a:xfrm>
          <a:prstGeom prst="rect">
            <a:avLst/>
          </a:prstGeom>
        </p:spPr>
      </p:pic>
      <p:pic>
        <p:nvPicPr>
          <p:cNvPr id="5" name="Εικόνα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492896"/>
            <a:ext cx="2808312" cy="2880320"/>
          </a:xfrm>
          <a:prstGeom prst="rect">
            <a:avLst/>
          </a:prstGeom>
        </p:spPr>
      </p:pic>
      <p:pic>
        <p:nvPicPr>
          <p:cNvPr id="6" name="Εικόνα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628800"/>
            <a:ext cx="3000266" cy="2376264"/>
          </a:xfrm>
          <a:prstGeom prst="rect">
            <a:avLst/>
          </a:prstGeom>
        </p:spPr>
      </p:pic>
      <p:sp>
        <p:nvSpPr>
          <p:cNvPr id="7" name="Ορθογώνιο 6"/>
          <p:cNvSpPr/>
          <p:nvPr/>
        </p:nvSpPr>
        <p:spPr>
          <a:xfrm>
            <a:off x="179512" y="4365104"/>
            <a:ext cx="2448272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Ocean Power </a:t>
            </a:r>
            <a:r>
              <a:rPr lang="en-US" dirty="0" smtClean="0">
                <a:solidFill>
                  <a:schemeClr val="tx1"/>
                </a:solidFill>
              </a:rPr>
              <a:t>Technologies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PowerBuoy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Η.Π.Α 1997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8" name="Ορθογώνιο 7"/>
          <p:cNvSpPr/>
          <p:nvPr/>
        </p:nvSpPr>
        <p:spPr>
          <a:xfrm>
            <a:off x="2987824" y="5589240"/>
            <a:ext cx="2808312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Alvin </a:t>
            </a:r>
            <a:r>
              <a:rPr lang="en-US" dirty="0" smtClean="0">
                <a:solidFill>
                  <a:schemeClr val="tx1"/>
                </a:solidFill>
              </a:rPr>
              <a:t>Smith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SeaRacer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>
                <a:solidFill>
                  <a:schemeClr val="tx1"/>
                </a:solidFill>
              </a:rPr>
              <a:t>Ηνωμένο</a:t>
            </a:r>
            <a:r>
              <a:rPr lang="el-GR" dirty="0"/>
              <a:t> </a:t>
            </a:r>
            <a:r>
              <a:rPr lang="el-GR" dirty="0" smtClean="0">
                <a:solidFill>
                  <a:schemeClr val="tx1"/>
                </a:solidFill>
              </a:rPr>
              <a:t>Βασίλειο2008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6012160" y="4365104"/>
            <a:ext cx="3000266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err="1">
                <a:solidFill>
                  <a:schemeClr val="tx1"/>
                </a:solidFill>
              </a:rPr>
              <a:t>Blue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>
                <a:solidFill>
                  <a:schemeClr val="tx1"/>
                </a:solidFill>
              </a:rPr>
              <a:t>Ocean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 smtClean="0">
                <a:solidFill>
                  <a:schemeClr val="tx1"/>
                </a:solidFill>
              </a:rPr>
              <a:t>Energy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DEXAWAVE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Η.Π.Α 2009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6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5. Πειραματικά μοντέλα μετατροπών κυματικής ενέργειας</a:t>
            </a:r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56938"/>
            <a:ext cx="2592288" cy="2221195"/>
          </a:xfrm>
          <a:prstGeom prst="rect">
            <a:avLst/>
          </a:prstGeom>
        </p:spPr>
      </p:pic>
      <p:pic>
        <p:nvPicPr>
          <p:cNvPr id="5" name="Εικόνα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871550"/>
            <a:ext cx="3024336" cy="2808312"/>
          </a:xfrm>
          <a:prstGeom prst="rect">
            <a:avLst/>
          </a:prstGeom>
        </p:spPr>
      </p:pic>
      <p:pic>
        <p:nvPicPr>
          <p:cNvPr id="6" name="Εικόνα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045" y="1700808"/>
            <a:ext cx="2853179" cy="2304256"/>
          </a:xfrm>
          <a:prstGeom prst="rect">
            <a:avLst/>
          </a:prstGeom>
        </p:spPr>
      </p:pic>
      <p:sp>
        <p:nvSpPr>
          <p:cNvPr id="7" name="Ορθογώνιο 6"/>
          <p:cNvSpPr/>
          <p:nvPr/>
        </p:nvSpPr>
        <p:spPr>
          <a:xfrm>
            <a:off x="179512" y="4275706"/>
            <a:ext cx="2520280" cy="13135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200" dirty="0" err="1">
                <a:solidFill>
                  <a:schemeClr val="tx1"/>
                </a:solidFill>
              </a:rPr>
              <a:t>Wave</a:t>
            </a:r>
            <a:r>
              <a:rPr lang="el-GR" sz="1200" dirty="0">
                <a:solidFill>
                  <a:schemeClr val="tx1"/>
                </a:solidFill>
              </a:rPr>
              <a:t> </a:t>
            </a:r>
            <a:r>
              <a:rPr lang="el-GR" sz="1200" dirty="0" err="1">
                <a:solidFill>
                  <a:schemeClr val="tx1"/>
                </a:solidFill>
              </a:rPr>
              <a:t>Dragon</a:t>
            </a:r>
            <a:r>
              <a:rPr lang="el-GR" sz="1200" dirty="0">
                <a:solidFill>
                  <a:schemeClr val="tx1"/>
                </a:solidFill>
              </a:rPr>
              <a:t> </a:t>
            </a:r>
            <a:r>
              <a:rPr lang="el-GR" sz="1200" dirty="0" err="1" smtClean="0">
                <a:solidFill>
                  <a:schemeClr val="tx1"/>
                </a:solidFill>
              </a:rPr>
              <a:t>Ltd</a:t>
            </a:r>
            <a:r>
              <a:rPr lang="el-GR" sz="1200" dirty="0" smtClean="0">
                <a:solidFill>
                  <a:schemeClr val="tx1"/>
                </a:solidFill>
              </a:rPr>
              <a:t>-</a:t>
            </a:r>
            <a:r>
              <a:rPr lang="el-GR" sz="1200" dirty="0" err="1" smtClean="0">
                <a:solidFill>
                  <a:schemeClr val="tx1"/>
                </a:solidFill>
              </a:rPr>
              <a:t>Department</a:t>
            </a:r>
            <a:r>
              <a:rPr lang="el-GR" sz="1200" dirty="0" smtClean="0">
                <a:solidFill>
                  <a:schemeClr val="tx1"/>
                </a:solidFill>
              </a:rPr>
              <a:t> </a:t>
            </a:r>
            <a:r>
              <a:rPr lang="el-GR" sz="1200" dirty="0" err="1">
                <a:solidFill>
                  <a:schemeClr val="tx1"/>
                </a:solidFill>
              </a:rPr>
              <a:t>of</a:t>
            </a:r>
            <a:r>
              <a:rPr lang="el-GR" sz="1200" dirty="0">
                <a:solidFill>
                  <a:schemeClr val="tx1"/>
                </a:solidFill>
              </a:rPr>
              <a:t> </a:t>
            </a:r>
            <a:r>
              <a:rPr lang="el-GR" sz="1200" dirty="0" err="1">
                <a:solidFill>
                  <a:schemeClr val="tx1"/>
                </a:solidFill>
              </a:rPr>
              <a:t>Civil</a:t>
            </a:r>
            <a:r>
              <a:rPr lang="el-GR" sz="1200" dirty="0">
                <a:solidFill>
                  <a:schemeClr val="tx1"/>
                </a:solidFill>
              </a:rPr>
              <a:t> </a:t>
            </a:r>
            <a:r>
              <a:rPr lang="el-GR" sz="1200" dirty="0" err="1" smtClean="0">
                <a:solidFill>
                  <a:schemeClr val="tx1"/>
                </a:solidFill>
              </a:rPr>
              <a:t>Engineering</a:t>
            </a:r>
            <a:r>
              <a:rPr lang="el-GR" sz="1200" dirty="0" smtClean="0">
                <a:solidFill>
                  <a:schemeClr val="tx1"/>
                </a:solidFill>
              </a:rPr>
              <a:t> -</a:t>
            </a:r>
            <a:r>
              <a:rPr lang="el-GR" sz="1200" dirty="0" err="1" smtClean="0">
                <a:solidFill>
                  <a:schemeClr val="tx1"/>
                </a:solidFill>
              </a:rPr>
              <a:t>Aalborg</a:t>
            </a:r>
            <a:r>
              <a:rPr lang="el-GR" sz="1200" dirty="0" smtClean="0">
                <a:solidFill>
                  <a:schemeClr val="tx1"/>
                </a:solidFill>
              </a:rPr>
              <a:t> </a:t>
            </a:r>
            <a:r>
              <a:rPr lang="el-GR" sz="1200" dirty="0" err="1" smtClean="0">
                <a:solidFill>
                  <a:schemeClr val="tx1"/>
                </a:solidFill>
              </a:rPr>
              <a:t>University</a:t>
            </a:r>
            <a:r>
              <a:rPr lang="el-GR" sz="1200" dirty="0">
                <a:solidFill>
                  <a:schemeClr val="tx1"/>
                </a:solidFill>
              </a:rPr>
              <a:t>-</a:t>
            </a:r>
            <a:r>
              <a:rPr lang="el-GR" sz="1200" dirty="0" err="1" smtClean="0">
                <a:solidFill>
                  <a:schemeClr val="tx1"/>
                </a:solidFill>
              </a:rPr>
              <a:t>Wave</a:t>
            </a:r>
            <a:r>
              <a:rPr lang="el-GR" sz="1200" dirty="0" smtClean="0">
                <a:solidFill>
                  <a:schemeClr val="tx1"/>
                </a:solidFill>
              </a:rPr>
              <a:t> </a:t>
            </a:r>
            <a:r>
              <a:rPr lang="el-GR" sz="1200" dirty="0" err="1">
                <a:solidFill>
                  <a:schemeClr val="tx1"/>
                </a:solidFill>
              </a:rPr>
              <a:t>Dragon</a:t>
            </a:r>
            <a:r>
              <a:rPr lang="el-GR" sz="1200" dirty="0">
                <a:solidFill>
                  <a:schemeClr val="tx1"/>
                </a:solidFill>
              </a:rPr>
              <a:t> </a:t>
            </a:r>
            <a:r>
              <a:rPr lang="el-GR" sz="1200" dirty="0" err="1">
                <a:solidFill>
                  <a:schemeClr val="tx1"/>
                </a:solidFill>
              </a:rPr>
              <a:t>Aps</a:t>
            </a:r>
            <a:r>
              <a:rPr lang="el-GR" sz="1200" dirty="0">
                <a:solidFill>
                  <a:schemeClr val="tx1"/>
                </a:solidFill>
              </a:rPr>
              <a:t> </a:t>
            </a:r>
            <a:endParaRPr lang="el-GR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Wave Dragon </a:t>
            </a:r>
            <a:endParaRPr lang="el-GR" sz="1200" dirty="0" smtClean="0">
              <a:solidFill>
                <a:schemeClr val="tx1"/>
              </a:solidFill>
            </a:endParaRPr>
          </a:p>
          <a:p>
            <a:pPr algn="ctr"/>
            <a:r>
              <a:rPr lang="el-GR" sz="1200" dirty="0">
                <a:solidFill>
                  <a:schemeClr val="tx1"/>
                </a:solidFill>
              </a:rPr>
              <a:t>Ηνωμένο </a:t>
            </a:r>
            <a:r>
              <a:rPr lang="el-GR" sz="1200" dirty="0" smtClean="0">
                <a:solidFill>
                  <a:schemeClr val="tx1"/>
                </a:solidFill>
              </a:rPr>
              <a:t>Βασίλειο-Σουηδία-Δανία 1998</a:t>
            </a:r>
            <a:endParaRPr lang="el-GR" sz="1200" dirty="0">
              <a:solidFill>
                <a:schemeClr val="tx1"/>
              </a:solidFill>
            </a:endParaRPr>
          </a:p>
        </p:txBody>
      </p:sp>
      <p:sp>
        <p:nvSpPr>
          <p:cNvPr id="8" name="Ορθογώνιο 7"/>
          <p:cNvSpPr/>
          <p:nvPr/>
        </p:nvSpPr>
        <p:spPr>
          <a:xfrm>
            <a:off x="2915816" y="5877272"/>
            <a:ext cx="3024336" cy="980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AW Energy </a:t>
            </a:r>
            <a:r>
              <a:rPr lang="en-US" dirty="0" smtClean="0">
                <a:solidFill>
                  <a:schemeClr val="tx1"/>
                </a:solidFill>
              </a:rPr>
              <a:t>OY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Wave </a:t>
            </a:r>
            <a:r>
              <a:rPr lang="en-US" dirty="0" smtClean="0">
                <a:solidFill>
                  <a:schemeClr val="tx1"/>
                </a:solidFill>
              </a:rPr>
              <a:t>Roller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Φινλανδία 2007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6100045" y="4275706"/>
            <a:ext cx="2853179" cy="1404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Vigor Wave Energy </a:t>
            </a:r>
            <a:r>
              <a:rPr lang="en-US" dirty="0" smtClean="0">
                <a:solidFill>
                  <a:schemeClr val="tx1"/>
                </a:solidFill>
              </a:rPr>
              <a:t>AB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err="1" smtClean="0">
                <a:solidFill>
                  <a:schemeClr val="tx1"/>
                </a:solidFill>
              </a:rPr>
              <a:t>Vigor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Σουηδία 2009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1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6. Ανάλυση και αποτελέσματα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>
            <a:normAutofit/>
          </a:bodyPr>
          <a:lstStyle/>
          <a:p>
            <a:r>
              <a:rPr lang="el-GR" sz="2000" dirty="0" smtClean="0"/>
              <a:t>Σε </a:t>
            </a:r>
            <a:r>
              <a:rPr lang="el-GR" sz="2000" dirty="0"/>
              <a:t>αυτό το κεφάλαιο παρατίθενται, εξηγούνται και αναλύονται κάποια διαγράμματα τα οποία τελικώς αποφέρουν  κάποια χρήσιμα συμπεράσματα.</a:t>
            </a:r>
          </a:p>
        </p:txBody>
      </p:sp>
      <p:graphicFrame>
        <p:nvGraphicFramePr>
          <p:cNvPr id="4" name="Γράφημα 3"/>
          <p:cNvGraphicFramePr/>
          <p:nvPr>
            <p:extLst>
              <p:ext uri="{D42A27DB-BD31-4B8C-83A1-F6EECF244321}">
                <p14:modId xmlns:p14="http://schemas.microsoft.com/office/powerpoint/2010/main" val="2568456992"/>
              </p:ext>
            </p:extLst>
          </p:nvPr>
        </p:nvGraphicFramePr>
        <p:xfrm>
          <a:off x="683568" y="2636912"/>
          <a:ext cx="792088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996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6. Ανάλυση και αποτελέσματα</a:t>
            </a:r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439987"/>
              </p:ext>
            </p:extLst>
          </p:nvPr>
        </p:nvGraphicFramePr>
        <p:xfrm>
          <a:off x="-15636" y="1744909"/>
          <a:ext cx="9144000" cy="5084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925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6. Ανάλυση και αποτελέσματα</a:t>
            </a:r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915942"/>
              </p:ext>
            </p:extLst>
          </p:nvPr>
        </p:nvGraphicFramePr>
        <p:xfrm>
          <a:off x="0" y="1844824"/>
          <a:ext cx="9144000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316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6. Ανάλυση και αποτελέσματα</a:t>
            </a:r>
          </a:p>
        </p:txBody>
      </p:sp>
      <p:graphicFrame>
        <p:nvGraphicFramePr>
          <p:cNvPr id="5" name="Θέση περιεχομένου 4"/>
          <p:cNvGraphicFramePr>
            <a:graphicFrameLocks noGrp="1"/>
          </p:cNvGraphicFramePr>
          <p:nvPr>
            <p:ph idx="1"/>
          </p:nvPr>
        </p:nvGraphicFramePr>
        <p:xfrm>
          <a:off x="0" y="1628775"/>
          <a:ext cx="9144000" cy="522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723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ΠΕΡΙΕΧΟΜΕΝΑ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11256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l-GR" sz="2800" dirty="0" smtClean="0"/>
              <a:t>Κυματική ενέργεια</a:t>
            </a:r>
          </a:p>
          <a:p>
            <a:pPr marL="514350" indent="-514350">
              <a:buFont typeface="+mj-lt"/>
              <a:buAutoNum type="arabicPeriod"/>
            </a:pPr>
            <a:endParaRPr lang="el-GR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l-GR" sz="2800" dirty="0" smtClean="0"/>
              <a:t>Μετατροπείς κυματικής ενέργειας (</a:t>
            </a:r>
            <a:r>
              <a:rPr lang="en-US" sz="2800" dirty="0" smtClean="0"/>
              <a:t>Point Absorbers)</a:t>
            </a:r>
            <a:endParaRPr lang="el-GR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l-GR" sz="2800" dirty="0" smtClean="0"/>
              <a:t>Μετατροπείς κυματικής ενέργειας (</a:t>
            </a:r>
            <a:r>
              <a:rPr lang="en-US" sz="2800" dirty="0" smtClean="0"/>
              <a:t>Attenuators)</a:t>
            </a:r>
            <a:endParaRPr lang="el-GR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l-GR" sz="2800" dirty="0" smtClean="0"/>
              <a:t>Μετατροπείς κυματικής ενέργειας (</a:t>
            </a:r>
            <a:r>
              <a:rPr lang="en-US" sz="2800" dirty="0" smtClean="0"/>
              <a:t>Terminators)</a:t>
            </a:r>
            <a:endParaRPr lang="el-GR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l-GR" sz="2800" dirty="0" smtClean="0"/>
              <a:t>Πειραματικά μοντέλα μετατροπών κυματικής ενέργειας</a:t>
            </a:r>
          </a:p>
          <a:p>
            <a:pPr marL="514350" indent="-514350">
              <a:buFont typeface="+mj-lt"/>
              <a:buAutoNum type="arabicPeriod"/>
            </a:pPr>
            <a:endParaRPr lang="el-GR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l-GR" sz="2800" dirty="0" smtClean="0"/>
              <a:t>Ανάλυση και αποτελέσματα</a:t>
            </a:r>
          </a:p>
          <a:p>
            <a:pPr marL="514350" indent="-514350">
              <a:buFont typeface="+mj-lt"/>
              <a:buAutoNum type="arabicPeriod"/>
            </a:pPr>
            <a:endParaRPr lang="el-GR" sz="2800" dirty="0" smtClean="0"/>
          </a:p>
          <a:p>
            <a:pPr marL="514350" indent="-514350">
              <a:buFont typeface="+mj-lt"/>
              <a:buAutoNum type="arabicPeriod"/>
            </a:pPr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2554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6. Ανάλυση και αποτελέσματα</a:t>
            </a:r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647680"/>
              </p:ext>
            </p:extLst>
          </p:nvPr>
        </p:nvGraphicFramePr>
        <p:xfrm>
          <a:off x="0" y="2132856"/>
          <a:ext cx="9144000" cy="4760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801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6. Ανάλυση και αποτελέσματα</a:t>
            </a:r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</p:nvPr>
        </p:nvGraphicFramePr>
        <p:xfrm>
          <a:off x="0" y="1628775"/>
          <a:ext cx="9144000" cy="522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447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7. Επίλογος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l-GR" dirty="0" smtClean="0"/>
              <a:t>Η συγκεκριμένη μελέτη έγινε με αφορμή την ανάγκη για εύρεση νέων πηγών ενέργειας οι οποίες θα είναι σε θέση να ικανοποιήσουν όσο το δυνατό περισσότερες ανάγκες του παγκόσμιου πληθυσμού. </a:t>
            </a:r>
          </a:p>
          <a:p>
            <a:pPr>
              <a:buFont typeface="Wingdings" pitchFamily="2" charset="2"/>
              <a:buChar char="Ø"/>
            </a:pPr>
            <a:endParaRPr lang="el-GR" dirty="0" smtClean="0"/>
          </a:p>
          <a:p>
            <a:pPr>
              <a:buFont typeface="Wingdings" pitchFamily="2" charset="2"/>
              <a:buChar char="Ø"/>
            </a:pPr>
            <a:r>
              <a:rPr lang="el-GR" dirty="0" smtClean="0"/>
              <a:t>Σε αυτή μελετήθηκαν, </a:t>
            </a:r>
            <a:r>
              <a:rPr lang="el-GR" dirty="0"/>
              <a:t>αξιολογήθηκαν και αναλύθηκαν συνολικά 27 μηχανές μετατροπής κυματικής ενέργειας σε </a:t>
            </a:r>
            <a:r>
              <a:rPr lang="el-GR" dirty="0" smtClean="0"/>
              <a:t>ηλεκτρική</a:t>
            </a:r>
          </a:p>
          <a:p>
            <a:pPr>
              <a:buFont typeface="Wingdings" pitchFamily="2" charset="2"/>
              <a:buChar char="Ø"/>
            </a:pPr>
            <a:endParaRPr lang="el-GR" dirty="0" smtClean="0"/>
          </a:p>
          <a:p>
            <a:pPr>
              <a:buFont typeface="Wingdings" pitchFamily="2" charset="2"/>
              <a:buChar char="Ø"/>
            </a:pPr>
            <a:r>
              <a:rPr lang="el-GR" dirty="0"/>
              <a:t>Α</a:t>
            </a:r>
            <a:r>
              <a:rPr lang="el-GR" dirty="0" smtClean="0"/>
              <a:t>ύξηση </a:t>
            </a:r>
            <a:r>
              <a:rPr lang="el-GR" dirty="0"/>
              <a:t>στη κατασκευή μετατροπέων κυματικής ενέργειας τις τελευταίες δύο δεκαετίες. </a:t>
            </a:r>
            <a:endParaRPr lang="el-GR" dirty="0" smtClean="0"/>
          </a:p>
          <a:p>
            <a:pPr>
              <a:buFont typeface="Wingdings" pitchFamily="2" charset="2"/>
              <a:buChar char="Ø"/>
            </a:pPr>
            <a:endParaRPr lang="el-GR" dirty="0" smtClean="0"/>
          </a:p>
          <a:p>
            <a:pPr>
              <a:buFont typeface="Wingdings" pitchFamily="2" charset="2"/>
              <a:buChar char="Ø"/>
            </a:pPr>
            <a:r>
              <a:rPr lang="el-GR" dirty="0"/>
              <a:t>Η</a:t>
            </a:r>
            <a:r>
              <a:rPr lang="el-GR" dirty="0" smtClean="0"/>
              <a:t> </a:t>
            </a:r>
            <a:r>
              <a:rPr lang="el-GR" dirty="0"/>
              <a:t>Ευρώπη </a:t>
            </a:r>
            <a:r>
              <a:rPr lang="el-GR" dirty="0" smtClean="0"/>
              <a:t>βρίσκεται </a:t>
            </a:r>
            <a:r>
              <a:rPr lang="el-GR" dirty="0"/>
              <a:t>μπροστά σε κατασκευή τέτοιου τύπου μηχανών </a:t>
            </a:r>
            <a:r>
              <a:rPr lang="el-GR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l-GR" dirty="0" smtClean="0"/>
          </a:p>
          <a:p>
            <a:pPr>
              <a:buFont typeface="Wingdings" pitchFamily="2" charset="2"/>
              <a:buChar char="Ø"/>
            </a:pPr>
            <a:r>
              <a:rPr lang="el-GR" dirty="0" smtClean="0"/>
              <a:t>Οι </a:t>
            </a:r>
            <a:r>
              <a:rPr lang="el-GR" dirty="0"/>
              <a:t>περισσότερες μηχανές λειτουργούν ως </a:t>
            </a:r>
            <a:r>
              <a:rPr lang="en-US" dirty="0"/>
              <a:t>Point </a:t>
            </a:r>
            <a:r>
              <a:rPr lang="en-US" dirty="0" smtClean="0"/>
              <a:t>absorbers</a:t>
            </a:r>
            <a:r>
              <a:rPr lang="el-GR" dirty="0"/>
              <a:t>,</a:t>
            </a:r>
            <a:r>
              <a:rPr lang="el-GR" dirty="0" smtClean="0"/>
              <a:t> </a:t>
            </a:r>
            <a:r>
              <a:rPr lang="el-GR" dirty="0"/>
              <a:t>ενώ ταυτόχρονα πολλές είναι οι μηχανές οι οποίες βρίσκονται σε πειραματικό στάδιο. </a:t>
            </a:r>
            <a:endParaRPr lang="el-GR" dirty="0" smtClean="0"/>
          </a:p>
          <a:p>
            <a:pPr>
              <a:buFont typeface="Wingdings" pitchFamily="2" charset="2"/>
              <a:buChar char="Ø"/>
            </a:pPr>
            <a:endParaRPr lang="el-GR" dirty="0" smtClean="0"/>
          </a:p>
          <a:p>
            <a:pPr>
              <a:buFont typeface="Wingdings" pitchFamily="2" charset="2"/>
              <a:buChar char="Ø"/>
            </a:pPr>
            <a:r>
              <a:rPr lang="el-GR" dirty="0"/>
              <a:t>Τ</a:t>
            </a:r>
            <a:r>
              <a:rPr lang="el-GR" dirty="0" smtClean="0"/>
              <a:t>ο </a:t>
            </a:r>
            <a:r>
              <a:rPr lang="el-GR" dirty="0"/>
              <a:t>κόστος κατασκευής και εγκατάστασης είναι αρκετά υψηλό, με τις προσπάθειες μείωσης του να συνεχίζονται με αμείωτους ρυθμούς</a:t>
            </a:r>
            <a:r>
              <a:rPr lang="el-GR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l-GR" dirty="0"/>
          </a:p>
          <a:p>
            <a:pPr>
              <a:buFont typeface="Wingdings" pitchFamily="2" charset="2"/>
              <a:buChar char="Ø"/>
            </a:pPr>
            <a:r>
              <a:rPr lang="el-GR" dirty="0"/>
              <a:t>Με βάση τα παραπάνω σχόλια και λαμβάνοντας υπόψη όλα τα δεδομένα προτείνεται ως καλύτερη επιλογή η χρησιμοποίηση του μετατροπέα </a:t>
            </a:r>
            <a:r>
              <a:rPr lang="en-US" dirty="0" err="1"/>
              <a:t>Aquabuoy</a:t>
            </a:r>
            <a:r>
              <a:rPr lang="el-GR" dirty="0"/>
              <a:t>, της εταιρίας </a:t>
            </a:r>
            <a:r>
              <a:rPr lang="en-US" dirty="0" err="1"/>
              <a:t>Finavera</a:t>
            </a:r>
            <a:r>
              <a:rPr lang="en-US" dirty="0"/>
              <a:t> Renewables </a:t>
            </a:r>
            <a:r>
              <a:rPr lang="en-US" dirty="0" smtClean="0"/>
              <a:t>Limited</a:t>
            </a:r>
            <a:r>
              <a:rPr lang="el-GR" dirty="0" smtClean="0"/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5026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361459"/>
          </a:xfrm>
        </p:spPr>
        <p:txBody>
          <a:bodyPr/>
          <a:lstStyle/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r>
              <a:rPr lang="el-GR" sz="2000" dirty="0" smtClean="0"/>
              <a:t>                     Σας ευχαριστώ πολύ για την ακρόαση και την προσοχή σας!</a:t>
            </a:r>
          </a:p>
          <a:p>
            <a:pPr marL="0" indent="0">
              <a:buNone/>
            </a:pPr>
            <a:endParaRPr lang="el-GR" sz="2000" dirty="0" smtClean="0"/>
          </a:p>
          <a:p>
            <a:pPr marL="0" indent="0">
              <a:buNone/>
            </a:pPr>
            <a:r>
              <a:rPr lang="el-GR" sz="2000" dirty="0" smtClean="0"/>
              <a:t>                                                   Καλό υπόλοιπο καλοκαιριού!!!</a:t>
            </a:r>
            <a:endParaRPr lang="el-GR" sz="2000" dirty="0"/>
          </a:p>
        </p:txBody>
      </p:sp>
      <p:pic>
        <p:nvPicPr>
          <p:cNvPr id="1026" name="Picture 2" descr="C:\Users\POWERPC\Desktop\kairos-zesti-paralia-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5832647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63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1. Κυματική ενέργεια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l-GR" dirty="0"/>
              <a:t>Η κυματική ενέργεια αναφέρεται στην ενέργεια των επιφανειακών κυμάτων του ωκεανού και η σύλληψη της εν λόγω ενέργειας για να δημιουργήσει ωφέλιμο έργο. </a:t>
            </a:r>
            <a:endParaRPr lang="el-GR" dirty="0" smtClean="0"/>
          </a:p>
          <a:p>
            <a:pPr>
              <a:buFont typeface="Wingdings" pitchFamily="2" charset="2"/>
              <a:buChar char="Ø"/>
            </a:pPr>
            <a:r>
              <a:rPr lang="el-GR" dirty="0" smtClean="0"/>
              <a:t>Η </a:t>
            </a:r>
            <a:r>
              <a:rPr lang="el-GR" dirty="0"/>
              <a:t>παγκόσμια θεωρητική παραγωγή ενέργειας από κύματα αντιστοιχεί σε 8×10</a:t>
            </a:r>
            <a:r>
              <a:rPr lang="el-GR" baseline="30000" dirty="0"/>
              <a:t>6</a:t>
            </a:r>
            <a:r>
              <a:rPr lang="el-GR" dirty="0"/>
              <a:t> </a:t>
            </a:r>
            <a:r>
              <a:rPr lang="el-GR" dirty="0" err="1"/>
              <a:t>TWh</a:t>
            </a:r>
            <a:r>
              <a:rPr lang="el-GR" dirty="0"/>
              <a:t> ανά </a:t>
            </a:r>
            <a:r>
              <a:rPr lang="el-GR" dirty="0" smtClean="0"/>
              <a:t>έτος.</a:t>
            </a:r>
          </a:p>
          <a:p>
            <a:pPr>
              <a:buFont typeface="Wingdings" pitchFamily="2" charset="2"/>
              <a:buChar char="Ø"/>
            </a:pPr>
            <a:r>
              <a:rPr lang="el-GR" dirty="0" smtClean="0"/>
              <a:t> Η </a:t>
            </a:r>
            <a:r>
              <a:rPr lang="el-GR" dirty="0"/>
              <a:t>κυματική ενέργεια μπορεί να συμβάλει σε μεγάλο βαθμό για την εξασθένηση των ρυπογόνων αερίων στην </a:t>
            </a:r>
            <a:r>
              <a:rPr lang="el-GR" dirty="0" smtClean="0"/>
              <a:t>ατμόσφαιρα.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5089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1. Κυματική ενέργεια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l-GR" sz="2400" dirty="0"/>
              <a:t>Η παγκόσμια παραγωγή ενέργειας λόγω κυμάτων των ωκεανών είναι περίπου 2 TW και η Ευρώπη παράγει περίπου 320 </a:t>
            </a:r>
            <a:r>
              <a:rPr lang="el-GR" sz="2400" dirty="0" smtClean="0"/>
              <a:t>GW.</a:t>
            </a:r>
          </a:p>
          <a:p>
            <a:pPr>
              <a:buFont typeface="Wingdings" pitchFamily="2" charset="2"/>
              <a:buChar char="Ø"/>
            </a:pPr>
            <a:r>
              <a:rPr lang="el-GR" sz="2400" dirty="0" smtClean="0"/>
              <a:t>Μόνο </a:t>
            </a:r>
            <a:r>
              <a:rPr lang="el-GR" sz="2400" dirty="0"/>
              <a:t>το 10 έως 15% μπορεί να μετατρέπεται σε ηλεκτρική </a:t>
            </a:r>
            <a:r>
              <a:rPr lang="el-GR" sz="2400" dirty="0" smtClean="0"/>
              <a:t>ενέργεια.</a:t>
            </a:r>
          </a:p>
          <a:p>
            <a:pPr>
              <a:buFont typeface="Wingdings" pitchFamily="2" charset="2"/>
              <a:buChar char="Ø"/>
            </a:pPr>
            <a:r>
              <a:rPr lang="el-GR" sz="2400" dirty="0"/>
              <a:t>Ο συνδυασμός των δυνάμεων λόγω της βαρύτητας, της έντασης της επιφάνειας της θάλασσας και της έντασης του ανέμου είναι οι κύριοι παράγοντες της προέλευσης των κυμάτων της θάλασσας</a:t>
            </a:r>
            <a:r>
              <a:rPr lang="el-GR" sz="2400" dirty="0" smtClean="0"/>
              <a:t>.</a:t>
            </a:r>
          </a:p>
        </p:txBody>
      </p:sp>
      <p:pic>
        <p:nvPicPr>
          <p:cNvPr id="4" name="Εικόνα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005064"/>
            <a:ext cx="4500880" cy="228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77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2. Μετατροπείς κυματικής ενέργειας </a:t>
            </a:r>
            <a:r>
              <a:rPr lang="en-US" dirty="0" smtClean="0"/>
              <a:t>(Point Absorbers)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>
            <a:normAutofit/>
          </a:bodyPr>
          <a:lstStyle/>
          <a:p>
            <a:r>
              <a:rPr lang="el-GR" sz="2400" dirty="0"/>
              <a:t>Οι </a:t>
            </a:r>
            <a:r>
              <a:rPr lang="en-US" sz="2400" dirty="0"/>
              <a:t>point </a:t>
            </a:r>
            <a:r>
              <a:rPr lang="en-US" sz="2400" dirty="0" smtClean="0"/>
              <a:t>absorbers</a:t>
            </a:r>
            <a:r>
              <a:rPr lang="el-GR" sz="2400" dirty="0" smtClean="0"/>
              <a:t> </a:t>
            </a:r>
            <a:r>
              <a:rPr lang="el-GR" sz="2400" dirty="0"/>
              <a:t>είναι </a:t>
            </a:r>
            <a:r>
              <a:rPr lang="el-GR" sz="2400" dirty="0" err="1"/>
              <a:t>πλεούμενοι</a:t>
            </a:r>
            <a:r>
              <a:rPr lang="el-GR" sz="2400" dirty="0"/>
              <a:t> μετατροπείς κυματικής ενέργειας σε ηλεκτρική, </a:t>
            </a:r>
            <a:r>
              <a:rPr lang="el-GR" sz="2400" dirty="0" smtClean="0"/>
              <a:t>οι οποίοι ταλαντεύονται </a:t>
            </a:r>
            <a:r>
              <a:rPr lang="el-GR" sz="2400" dirty="0"/>
              <a:t>με τα κύματα του </a:t>
            </a:r>
            <a:r>
              <a:rPr lang="el-GR" sz="2400" dirty="0" smtClean="0"/>
              <a:t>ωκεανού.</a:t>
            </a:r>
          </a:p>
          <a:p>
            <a:pPr marL="0" indent="0">
              <a:buNone/>
            </a:pPr>
            <a:endParaRPr lang="el-GR" sz="2400" dirty="0"/>
          </a:p>
        </p:txBody>
      </p:sp>
      <p:pic>
        <p:nvPicPr>
          <p:cNvPr id="4" name="Εικόνα 3" descr="Περιγραφή: RENEWABLES_AW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9" y="3212976"/>
            <a:ext cx="2664296" cy="250581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Ορθογώνιο 4"/>
          <p:cNvSpPr/>
          <p:nvPr/>
        </p:nvSpPr>
        <p:spPr>
          <a:xfrm>
            <a:off x="497569" y="5949280"/>
            <a:ext cx="2664296" cy="908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AWS </a:t>
            </a:r>
            <a:r>
              <a:rPr lang="el-GR" dirty="0" err="1">
                <a:solidFill>
                  <a:schemeClr val="tx1"/>
                </a:solidFill>
              </a:rPr>
              <a:t>Ocean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 smtClean="0">
                <a:solidFill>
                  <a:schemeClr val="tx1"/>
                </a:solidFill>
              </a:rPr>
              <a:t>Energy</a:t>
            </a:r>
            <a:endParaRPr lang="el-GR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Archimedes </a:t>
            </a:r>
            <a:r>
              <a:rPr lang="en-US" dirty="0">
                <a:solidFill>
                  <a:schemeClr val="tx1"/>
                </a:solidFill>
              </a:rPr>
              <a:t>Wave </a:t>
            </a:r>
            <a:r>
              <a:rPr lang="en-US" dirty="0" smtClean="0">
                <a:solidFill>
                  <a:schemeClr val="tx1"/>
                </a:solidFill>
              </a:rPr>
              <a:t>Swing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Ηνωμένο Βασίλειο 2012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6" name="Εικόνα 5" descr="Περιγραφή: seabased_wave_technology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96952"/>
            <a:ext cx="2952328" cy="25058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Ορθογώνιο 6"/>
          <p:cNvSpPr/>
          <p:nvPr/>
        </p:nvSpPr>
        <p:spPr>
          <a:xfrm>
            <a:off x="5796136" y="5949280"/>
            <a:ext cx="2952328" cy="908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>
                <a:solidFill>
                  <a:schemeClr val="tx1"/>
                </a:solidFill>
              </a:rPr>
              <a:t>Κέντρο Ανανεώσιμης Μετατροπής Ηλεκτρικής Ενέργειας του Πανεπιστημίου της </a:t>
            </a:r>
            <a:r>
              <a:rPr lang="el-GR" sz="1400" dirty="0" smtClean="0">
                <a:solidFill>
                  <a:schemeClr val="tx1"/>
                </a:solidFill>
              </a:rPr>
              <a:t>Ουψάλα-Σουηδία</a:t>
            </a:r>
          </a:p>
          <a:p>
            <a:pPr marL="0" lvl="2" algn="ctr"/>
            <a:r>
              <a:rPr lang="en-US" dirty="0" err="1">
                <a:solidFill>
                  <a:schemeClr val="tx1"/>
                </a:solidFill>
              </a:rPr>
              <a:t>Seabased</a:t>
            </a:r>
            <a:r>
              <a:rPr lang="en-US" dirty="0">
                <a:solidFill>
                  <a:schemeClr val="tx1"/>
                </a:solidFill>
              </a:rPr>
              <a:t> WEC</a:t>
            </a:r>
            <a:endParaRPr lang="el-GR" dirty="0">
              <a:solidFill>
                <a:schemeClr val="tx1"/>
              </a:solidFill>
            </a:endParaRPr>
          </a:p>
          <a:p>
            <a:pPr algn="ctr"/>
            <a:endParaRPr lang="el-GR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21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2. Μετατροπείς κυματικής ενέργειας </a:t>
            </a:r>
            <a:r>
              <a:rPr lang="en-US" dirty="0" smtClean="0"/>
              <a:t>(Point Absorbers)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2088232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Ορθογώνιο 4"/>
          <p:cNvSpPr/>
          <p:nvPr/>
        </p:nvSpPr>
        <p:spPr>
          <a:xfrm>
            <a:off x="251520" y="4006661"/>
            <a:ext cx="2088232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Wavebob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Η.Π.Α 2011</a:t>
            </a:r>
          </a:p>
          <a:p>
            <a:pPr algn="ctr"/>
            <a:endParaRPr lang="el-GR" dirty="0"/>
          </a:p>
        </p:txBody>
      </p:sp>
      <p:pic>
        <p:nvPicPr>
          <p:cNvPr id="6" name="Εικόνα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3212976"/>
            <a:ext cx="2448272" cy="209142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Ορθογώνιο 6"/>
          <p:cNvSpPr/>
          <p:nvPr/>
        </p:nvSpPr>
        <p:spPr>
          <a:xfrm>
            <a:off x="2843808" y="5517232"/>
            <a:ext cx="2448273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err="1">
                <a:solidFill>
                  <a:schemeClr val="tx1"/>
                </a:solidFill>
              </a:rPr>
              <a:t>Finavera</a:t>
            </a:r>
            <a:r>
              <a:rPr lang="el-GR" sz="1600" dirty="0">
                <a:solidFill>
                  <a:schemeClr val="tx1"/>
                </a:solidFill>
              </a:rPr>
              <a:t> </a:t>
            </a:r>
            <a:r>
              <a:rPr lang="el-GR" sz="1600" dirty="0" err="1">
                <a:solidFill>
                  <a:schemeClr val="tx1"/>
                </a:solidFill>
              </a:rPr>
              <a:t>Renewables</a:t>
            </a:r>
            <a:r>
              <a:rPr lang="el-GR" sz="1600" dirty="0">
                <a:solidFill>
                  <a:schemeClr val="tx1"/>
                </a:solidFill>
              </a:rPr>
              <a:t> </a:t>
            </a:r>
            <a:r>
              <a:rPr lang="el-GR" sz="1600" dirty="0" err="1" smtClean="0">
                <a:solidFill>
                  <a:schemeClr val="tx1"/>
                </a:solidFill>
              </a:rPr>
              <a:t>Limited</a:t>
            </a:r>
            <a:endParaRPr lang="el-GR" sz="1600" dirty="0" smtClean="0">
              <a:solidFill>
                <a:schemeClr val="tx1"/>
              </a:solidFill>
            </a:endParaRPr>
          </a:p>
          <a:p>
            <a:pPr marL="0" lvl="2" algn="ctr"/>
            <a:r>
              <a:rPr lang="en-US" sz="1600" dirty="0" err="1" smtClean="0">
                <a:solidFill>
                  <a:schemeClr val="tx1"/>
                </a:solidFill>
              </a:rPr>
              <a:t>AquaBuOY</a:t>
            </a:r>
            <a:endParaRPr lang="el-GR" sz="1600" dirty="0" smtClean="0"/>
          </a:p>
          <a:p>
            <a:pPr algn="ctr"/>
            <a:r>
              <a:rPr lang="el-GR" sz="1600" dirty="0" smtClean="0">
                <a:solidFill>
                  <a:schemeClr val="tx1"/>
                </a:solidFill>
              </a:rPr>
              <a:t>Ιρλανδία 2003</a:t>
            </a:r>
            <a:endParaRPr lang="el-GR" sz="1600" dirty="0">
              <a:solidFill>
                <a:schemeClr val="tx1"/>
              </a:solidFill>
            </a:endParaRPr>
          </a:p>
        </p:txBody>
      </p:sp>
      <p:pic>
        <p:nvPicPr>
          <p:cNvPr id="8" name="Εικόνα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033" y="1814071"/>
            <a:ext cx="2670383" cy="183095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Ορθογώνιο 8"/>
          <p:cNvSpPr/>
          <p:nvPr/>
        </p:nvSpPr>
        <p:spPr>
          <a:xfrm>
            <a:off x="5646033" y="3789040"/>
            <a:ext cx="2814399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Πανεπιστήμιο της </a:t>
            </a:r>
            <a:r>
              <a:rPr lang="el-GR" dirty="0" smtClean="0">
                <a:solidFill>
                  <a:schemeClr val="tx1"/>
                </a:solidFill>
              </a:rPr>
              <a:t>Γάνδης-</a:t>
            </a:r>
            <a:r>
              <a:rPr lang="el-GR" dirty="0" err="1" smtClean="0">
                <a:solidFill>
                  <a:schemeClr val="tx1"/>
                </a:solidFill>
              </a:rPr>
              <a:t>Contec</a:t>
            </a:r>
            <a:r>
              <a:rPr lang="el-GR" dirty="0" smtClean="0">
                <a:solidFill>
                  <a:schemeClr val="tx1"/>
                </a:solidFill>
              </a:rPr>
              <a:t>-</a:t>
            </a:r>
            <a:r>
              <a:rPr lang="el-GR" dirty="0">
                <a:solidFill>
                  <a:schemeClr val="tx1"/>
                </a:solidFill>
              </a:rPr>
              <a:t>DEME </a:t>
            </a:r>
            <a:r>
              <a:rPr lang="en-US" dirty="0">
                <a:solidFill>
                  <a:schemeClr val="tx1"/>
                </a:solidFill>
              </a:rPr>
              <a:t>Blue </a:t>
            </a:r>
            <a:r>
              <a:rPr lang="en-US" dirty="0" smtClean="0">
                <a:solidFill>
                  <a:schemeClr val="tx1"/>
                </a:solidFill>
              </a:rPr>
              <a:t>Energy</a:t>
            </a:r>
            <a:r>
              <a:rPr lang="el-GR" dirty="0" smtClean="0">
                <a:solidFill>
                  <a:schemeClr val="tx1"/>
                </a:solidFill>
              </a:rPr>
              <a:t>-</a:t>
            </a:r>
            <a:r>
              <a:rPr lang="el-GR" dirty="0">
                <a:solidFill>
                  <a:schemeClr val="tx1"/>
                </a:solidFill>
              </a:rPr>
              <a:t>AG </a:t>
            </a:r>
            <a:r>
              <a:rPr lang="el-GR" dirty="0" err="1">
                <a:solidFill>
                  <a:schemeClr val="tx1"/>
                </a:solidFill>
              </a:rPr>
              <a:t>Haven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Oostende</a:t>
            </a:r>
            <a:r>
              <a:rPr lang="el-GR" dirty="0" smtClean="0">
                <a:solidFill>
                  <a:schemeClr val="tx1"/>
                </a:solidFill>
              </a:rPr>
              <a:t>-</a:t>
            </a:r>
            <a:r>
              <a:rPr lang="el-GR" dirty="0" err="1" smtClean="0">
                <a:solidFill>
                  <a:schemeClr val="tx1"/>
                </a:solidFill>
              </a:rPr>
              <a:t>Cloostermans</a:t>
            </a:r>
            <a:r>
              <a:rPr lang="el-GR" dirty="0" smtClean="0">
                <a:solidFill>
                  <a:schemeClr val="tx1"/>
                </a:solidFill>
              </a:rPr>
              <a:t>-</a:t>
            </a:r>
            <a:r>
              <a:rPr lang="el-GR" dirty="0" err="1" smtClean="0">
                <a:solidFill>
                  <a:schemeClr val="tx1"/>
                </a:solidFill>
              </a:rPr>
              <a:t>Huwaert</a:t>
            </a:r>
            <a:r>
              <a:rPr lang="el-GR" dirty="0" smtClean="0">
                <a:solidFill>
                  <a:schemeClr val="tx1"/>
                </a:solidFill>
              </a:rPr>
              <a:t>-</a:t>
            </a:r>
            <a:r>
              <a:rPr lang="el-GR" dirty="0" err="1" smtClean="0">
                <a:solidFill>
                  <a:schemeClr val="tx1"/>
                </a:solidFill>
              </a:rPr>
              <a:t>Spiromatic</a:t>
            </a:r>
            <a:r>
              <a:rPr lang="el-GR" dirty="0" smtClean="0">
                <a:solidFill>
                  <a:schemeClr val="tx1"/>
                </a:solidFill>
              </a:rPr>
              <a:t>-</a:t>
            </a:r>
            <a:r>
              <a:rPr lang="el-GR" dirty="0" err="1" smtClean="0">
                <a:solidFill>
                  <a:schemeClr val="tx1"/>
                </a:solidFill>
              </a:rPr>
              <a:t>Electrawinds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FlanSea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215686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2. Μετατροπείς κυματικής ενέργειας </a:t>
            </a:r>
            <a:r>
              <a:rPr lang="en-US" dirty="0" smtClean="0"/>
              <a:t>(Point Absorbers)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3605783" cy="2951782"/>
          </a:xfrm>
          <a:prstGeom prst="rect">
            <a:avLst/>
          </a:prstGeom>
        </p:spPr>
      </p:pic>
      <p:pic>
        <p:nvPicPr>
          <p:cNvPr id="5" name="Εικόνα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72816"/>
            <a:ext cx="3426891" cy="2952328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395536" y="5013176"/>
            <a:ext cx="309634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dirty="0" err="1">
                <a:solidFill>
                  <a:schemeClr val="tx1"/>
                </a:solidFill>
              </a:rPr>
              <a:t>Fred</a:t>
            </a:r>
            <a:r>
              <a:rPr lang="el-GR" sz="2000" dirty="0">
                <a:solidFill>
                  <a:schemeClr val="tx1"/>
                </a:solidFill>
              </a:rPr>
              <a:t> </a:t>
            </a:r>
            <a:r>
              <a:rPr lang="el-GR" sz="2000" dirty="0" err="1" smtClean="0">
                <a:solidFill>
                  <a:schemeClr val="tx1"/>
                </a:solidFill>
              </a:rPr>
              <a:t>Olsen</a:t>
            </a:r>
            <a:endParaRPr lang="el-GR" sz="2000" dirty="0" smtClean="0">
              <a:solidFill>
                <a:schemeClr val="tx1"/>
              </a:solidFill>
            </a:endParaRPr>
          </a:p>
          <a:p>
            <a:pPr algn="ctr"/>
            <a:r>
              <a:rPr lang="el-GR" sz="2000" dirty="0" smtClean="0">
                <a:solidFill>
                  <a:schemeClr val="tx1"/>
                </a:solidFill>
              </a:rPr>
              <a:t>FO3</a:t>
            </a:r>
          </a:p>
          <a:p>
            <a:pPr algn="ctr"/>
            <a:r>
              <a:rPr lang="el-GR" sz="2000" dirty="0" smtClean="0">
                <a:solidFill>
                  <a:schemeClr val="tx1"/>
                </a:solidFill>
              </a:rPr>
              <a:t>Νορβηγία 2001</a:t>
            </a:r>
          </a:p>
        </p:txBody>
      </p:sp>
      <p:sp>
        <p:nvSpPr>
          <p:cNvPr id="7" name="Ορθογώνιο 6"/>
          <p:cNvSpPr/>
          <p:nvPr/>
        </p:nvSpPr>
        <p:spPr>
          <a:xfrm>
            <a:off x="5364088" y="5013176"/>
            <a:ext cx="3426891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err="1" smtClean="0">
                <a:solidFill>
                  <a:schemeClr val="tx1"/>
                </a:solidFill>
              </a:rPr>
              <a:t>Wavestar</a:t>
            </a:r>
            <a:r>
              <a:rPr lang="el-GR" dirty="0" smtClean="0">
                <a:solidFill>
                  <a:schemeClr val="tx1"/>
                </a:solidFill>
              </a:rPr>
              <a:t>-DONG </a:t>
            </a:r>
            <a:r>
              <a:rPr lang="el-GR" dirty="0" err="1" smtClean="0">
                <a:solidFill>
                  <a:schemeClr val="tx1"/>
                </a:solidFill>
              </a:rPr>
              <a:t>Energy</a:t>
            </a:r>
            <a:r>
              <a:rPr lang="el-GR" dirty="0" smtClean="0">
                <a:solidFill>
                  <a:schemeClr val="tx1"/>
                </a:solidFill>
              </a:rPr>
              <a:t>-Πανεπιστήμιο </a:t>
            </a:r>
            <a:r>
              <a:rPr lang="el-GR" dirty="0">
                <a:solidFill>
                  <a:schemeClr val="tx1"/>
                </a:solidFill>
              </a:rPr>
              <a:t>του </a:t>
            </a:r>
            <a:r>
              <a:rPr lang="el-GR" dirty="0" err="1" smtClean="0">
                <a:solidFill>
                  <a:schemeClr val="tx1"/>
                </a:solidFill>
              </a:rPr>
              <a:t>Aalborg</a:t>
            </a:r>
            <a:r>
              <a:rPr lang="el-GR" dirty="0" smtClean="0">
                <a:solidFill>
                  <a:schemeClr val="tx1"/>
                </a:solidFill>
              </a:rPr>
              <a:t>-</a:t>
            </a:r>
            <a:r>
              <a:rPr lang="el-GR" dirty="0" err="1" smtClean="0">
                <a:solidFill>
                  <a:schemeClr val="tx1"/>
                </a:solidFill>
              </a:rPr>
              <a:t>Energinet.dk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err="1" smtClean="0">
                <a:solidFill>
                  <a:schemeClr val="tx1"/>
                </a:solidFill>
              </a:rPr>
              <a:t>Wavestar</a:t>
            </a:r>
            <a:endParaRPr lang="el-GR" dirty="0" smtClean="0">
              <a:solidFill>
                <a:schemeClr val="tx1"/>
              </a:solidFill>
            </a:endParaRPr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Δανία 2009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40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3. Μετατροπείς κυματικής ενέργειας (</a:t>
            </a:r>
            <a:r>
              <a:rPr lang="en-US" dirty="0" smtClean="0"/>
              <a:t>Attenuators)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>
            <a:normAutofit/>
          </a:bodyPr>
          <a:lstStyle/>
          <a:p>
            <a:r>
              <a:rPr lang="el-GR" sz="2000" dirty="0"/>
              <a:t>Η συγκεκριμένη συσκευή αποτελείται από πολλά τμήματα τα οποία επιπλέουν στην επιφάνεια της θάλασσας. Η συσκευή λαμβάνει ενέργεια καθώς η κίνηση των κυμάτων τείνει να κάμψει τα σημεία ένωσης των τμημάτων της μηχανής.</a:t>
            </a:r>
          </a:p>
        </p:txBody>
      </p:sp>
      <p:pic>
        <p:nvPicPr>
          <p:cNvPr id="4" name="Εικόνα 3" descr="Περιγραφή: anaconda_artis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808928"/>
            <a:ext cx="3981450" cy="27514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Ορθογώνιο 4"/>
          <p:cNvSpPr/>
          <p:nvPr/>
        </p:nvSpPr>
        <p:spPr>
          <a:xfrm>
            <a:off x="2555776" y="5838978"/>
            <a:ext cx="398145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err="1">
                <a:solidFill>
                  <a:schemeClr val="tx1"/>
                </a:solidFill>
              </a:rPr>
              <a:t>CheckMate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>
                <a:solidFill>
                  <a:schemeClr val="tx1"/>
                </a:solidFill>
              </a:rPr>
              <a:t>SeaEnergy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 smtClean="0">
                <a:solidFill>
                  <a:schemeClr val="tx1"/>
                </a:solidFill>
              </a:rPr>
              <a:t>Limited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Anaconda wave energy </a:t>
            </a:r>
            <a:r>
              <a:rPr lang="en-US" dirty="0" smtClean="0">
                <a:solidFill>
                  <a:schemeClr val="tx1"/>
                </a:solidFill>
              </a:rPr>
              <a:t>converter</a:t>
            </a:r>
          </a:p>
          <a:p>
            <a:pPr algn="ctr"/>
            <a:r>
              <a:rPr lang="el-GR" dirty="0">
                <a:solidFill>
                  <a:schemeClr val="tx1"/>
                </a:solidFill>
              </a:rPr>
              <a:t>Ηνωμένο </a:t>
            </a:r>
            <a:r>
              <a:rPr lang="el-GR" dirty="0" smtClean="0">
                <a:solidFill>
                  <a:schemeClr val="tx1"/>
                </a:solidFill>
              </a:rPr>
              <a:t>Βασίλειο</a:t>
            </a:r>
            <a:r>
              <a:rPr lang="en-US" dirty="0" smtClean="0">
                <a:solidFill>
                  <a:schemeClr val="tx1"/>
                </a:solidFill>
              </a:rPr>
              <a:t> 2005</a:t>
            </a:r>
          </a:p>
        </p:txBody>
      </p:sp>
    </p:spTree>
    <p:extLst>
      <p:ext uri="{BB962C8B-B14F-4D97-AF65-F5344CB8AC3E}">
        <p14:creationId xmlns:p14="http://schemas.microsoft.com/office/powerpoint/2010/main" val="164572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3. Μετατροπείς κυματικής ενέργειας (</a:t>
            </a:r>
            <a:r>
              <a:rPr lang="en-US" dirty="0"/>
              <a:t>Attenuators)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36" y="2204864"/>
            <a:ext cx="3749040" cy="249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Εικόνα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204864"/>
            <a:ext cx="3593222" cy="2520280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395536" y="5013176"/>
            <a:ext cx="3672408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WaveEnergyFyn</a:t>
            </a:r>
            <a:endParaRPr lang="en-US" dirty="0" smtClean="0">
              <a:solidFill>
                <a:schemeClr val="tx1"/>
              </a:solidFill>
            </a:endParaRPr>
          </a:p>
          <a:p>
            <a:pPr marL="0" lvl="2" algn="ctr"/>
            <a:r>
              <a:rPr lang="en-US" dirty="0">
                <a:solidFill>
                  <a:schemeClr val="tx1"/>
                </a:solidFill>
              </a:rPr>
              <a:t>Crest </a:t>
            </a:r>
            <a:r>
              <a:rPr lang="en-US" dirty="0" smtClean="0">
                <a:solidFill>
                  <a:schemeClr val="tx1"/>
                </a:solidFill>
              </a:rPr>
              <a:t>Wing</a:t>
            </a:r>
            <a:endParaRPr lang="en-US" dirty="0" smtClean="0"/>
          </a:p>
          <a:p>
            <a:pPr algn="ctr"/>
            <a:r>
              <a:rPr lang="el-GR" dirty="0" smtClean="0">
                <a:solidFill>
                  <a:schemeClr val="tx1"/>
                </a:solidFill>
              </a:rPr>
              <a:t>Δανία</a:t>
            </a:r>
            <a:r>
              <a:rPr lang="en-US" dirty="0" smtClean="0">
                <a:solidFill>
                  <a:schemeClr val="tx1"/>
                </a:solidFill>
              </a:rPr>
              <a:t> 2008</a:t>
            </a:r>
          </a:p>
        </p:txBody>
      </p:sp>
      <p:sp>
        <p:nvSpPr>
          <p:cNvPr id="7" name="Ορθογώνιο 6"/>
          <p:cNvSpPr/>
          <p:nvPr/>
        </p:nvSpPr>
        <p:spPr>
          <a:xfrm>
            <a:off x="5076056" y="5013176"/>
            <a:ext cx="3593222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err="1">
                <a:solidFill>
                  <a:schemeClr val="tx1"/>
                </a:solidFill>
              </a:rPr>
              <a:t>Pelamis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Wave </a:t>
            </a:r>
            <a:r>
              <a:rPr lang="en-US" dirty="0" smtClean="0">
                <a:solidFill>
                  <a:schemeClr val="tx1"/>
                </a:solidFill>
              </a:rPr>
              <a:t>Power</a:t>
            </a:r>
          </a:p>
          <a:p>
            <a:pPr algn="ctr"/>
            <a:r>
              <a:rPr lang="el-GR" dirty="0" err="1" smtClean="0">
                <a:solidFill>
                  <a:schemeClr val="tx1"/>
                </a:solidFill>
              </a:rPr>
              <a:t>Pelamis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l-GR" dirty="0">
                <a:solidFill>
                  <a:schemeClr val="tx1"/>
                </a:solidFill>
              </a:rPr>
              <a:t>Ηνωμένο </a:t>
            </a:r>
            <a:r>
              <a:rPr lang="el-GR" dirty="0" smtClean="0">
                <a:solidFill>
                  <a:schemeClr val="tx1"/>
                </a:solidFill>
              </a:rPr>
              <a:t>Βασίλειο</a:t>
            </a:r>
            <a:r>
              <a:rPr lang="en-US" dirty="0" smtClean="0">
                <a:solidFill>
                  <a:schemeClr val="tx1"/>
                </a:solidFill>
              </a:rPr>
              <a:t> 2004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6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614</TotalTime>
  <Words>801</Words>
  <Application>Microsoft Office PowerPoint</Application>
  <PresentationFormat>Προβολή στην οθόνη (4:3)</PresentationFormat>
  <Paragraphs>148</Paragraphs>
  <Slides>23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24" baseType="lpstr">
      <vt:lpstr>Θέμα του Office</vt:lpstr>
      <vt:lpstr>Ευάγγελος Αράπογλου </vt:lpstr>
      <vt:lpstr>ΠΕΡΙΕΧΟΜΕΝΑ</vt:lpstr>
      <vt:lpstr>1. Κυματική ενέργεια</vt:lpstr>
      <vt:lpstr>1. Κυματική ενέργεια</vt:lpstr>
      <vt:lpstr>2. Μετατροπείς κυματικής ενέργειας (Point Absorbers)</vt:lpstr>
      <vt:lpstr>2. Μετατροπείς κυματικής ενέργειας (Point Absorbers)</vt:lpstr>
      <vt:lpstr>2. Μετατροπείς κυματικής ενέργειας (Point Absorbers)</vt:lpstr>
      <vt:lpstr>3. Μετατροπείς κυματικής ενέργειας (Attenuators)</vt:lpstr>
      <vt:lpstr>3. Μετατροπείς κυματικής ενέργειας (Attenuators)</vt:lpstr>
      <vt:lpstr>4. Μετατροπείς κυματικής ενέργειας  ( Terminators)</vt:lpstr>
      <vt:lpstr>4. Μετατροπείς κυματικής ενέργειας  ( Terminators)</vt:lpstr>
      <vt:lpstr>4. Μετατροπείς κυματικής ενέργειας  ( Terminators)</vt:lpstr>
      <vt:lpstr>5. Πειραματικά μοντέλα μετατροπών κυματικής ενέργειας</vt:lpstr>
      <vt:lpstr>5. Πειραματικά μοντέλα μετατροπών κυματικής ενέργειας</vt:lpstr>
      <vt:lpstr>5. Πειραματικά μοντέλα μετατροπών κυματικής ενέργειας</vt:lpstr>
      <vt:lpstr>6. Ανάλυση και αποτελέσματα</vt:lpstr>
      <vt:lpstr>6. Ανάλυση και αποτελέσματα</vt:lpstr>
      <vt:lpstr>6. Ανάλυση και αποτελέσματα</vt:lpstr>
      <vt:lpstr>6. Ανάλυση και αποτελέσματα</vt:lpstr>
      <vt:lpstr>6. Ανάλυση και αποτελέσματα</vt:lpstr>
      <vt:lpstr>6. Ανάλυση και αποτελέσματα</vt:lpstr>
      <vt:lpstr>7. Επίλογος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Αράπογλου Βαγγέλης</dc:title>
  <dc:creator>POWERPC</dc:creator>
  <cp:lastModifiedBy>POWERPC</cp:lastModifiedBy>
  <cp:revision>37</cp:revision>
  <dcterms:created xsi:type="dcterms:W3CDTF">2015-07-05T07:00:07Z</dcterms:created>
  <dcterms:modified xsi:type="dcterms:W3CDTF">2015-07-14T09:26:07Z</dcterms:modified>
</cp:coreProperties>
</file>