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rts/chart6.xml" ContentType="application/vnd.openxmlformats-officedocument.drawingml.chart+xml"/>
  <Override PartName="/ppt/charts/chart7.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71" r:id="rId16"/>
    <p:sldId id="272" r:id="rId17"/>
    <p:sldId id="275" r:id="rId18"/>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Lazia\Desktop\&#914;&#945;&#947;&#947;&#951;%20&#948;&#953;&#945;&#947;&#961;&#940;&#956;&#956;&#945;&#964;&#945;.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Lazia\Desktop\&#914;&#945;&#947;&#947;&#951;%20&#948;&#953;&#945;&#947;&#961;&#940;&#956;&#956;&#945;&#964;&#945;.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Lazia\Desktop\&#914;&#945;&#947;&#947;&#951;%20&#948;&#953;&#945;&#947;&#961;&#940;&#956;&#956;&#945;&#964;&#945;.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Lazia\Desktop\&#914;&#945;&#947;&#947;&#951;%20&#948;&#953;&#945;&#947;&#961;&#940;&#956;&#956;&#945;&#964;&#945;.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J:\&#928;&#964;&#965;&#967;&#953;&#945;&#954;&#942;%20&#946;&#940;&#947;&#947;&#951;%20&#954;&#969;&#963;&#964;&#945;&#962;\&#914;&#945;&#947;&#947;&#951;%20&#948;&#953;&#945;&#947;&#961;&#940;&#956;&#956;&#945;&#964;&#945;.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G:\&#928;&#964;&#965;&#967;&#953;&#945;&#954;&#942;%20&#946;&#940;&#947;&#947;&#951;%20&#954;&#969;&#963;&#964;&#945;&#962;\&#914;&#945;&#947;&#947;&#951;%20&#948;&#953;&#945;&#947;&#961;&#940;&#956;&#956;&#945;&#964;&#945;.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Lazia\Desktop\&#914;&#945;&#947;&#947;&#951;%20&#948;&#953;&#945;&#947;&#961;&#940;&#956;&#956;&#945;&#964;&#945;.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30"/>
  <c:chart>
    <c:title>
      <c:tx>
        <c:rich>
          <a:bodyPr/>
          <a:lstStyle/>
          <a:p>
            <a:pPr>
              <a:defRPr lang="el-GR">
                <a:solidFill>
                  <a:schemeClr val="tx2">
                    <a:lumMod val="75000"/>
                  </a:schemeClr>
                </a:solidFill>
              </a:defRPr>
            </a:pPr>
            <a:r>
              <a:rPr lang="el-GR" dirty="0" smtClean="0">
                <a:solidFill>
                  <a:schemeClr val="bg1"/>
                </a:solidFill>
              </a:rPr>
              <a:t>Βλέπετε </a:t>
            </a:r>
            <a:r>
              <a:rPr lang="el-GR" dirty="0">
                <a:solidFill>
                  <a:schemeClr val="bg1"/>
                </a:solidFill>
              </a:rPr>
              <a:t>διαφημίσεις</a:t>
            </a:r>
            <a:r>
              <a:rPr lang="en-GB" dirty="0">
                <a:solidFill>
                  <a:schemeClr val="bg1"/>
                </a:solidFill>
              </a:rPr>
              <a:t> </a:t>
            </a:r>
            <a:r>
              <a:rPr lang="el-GR" dirty="0">
                <a:solidFill>
                  <a:schemeClr val="bg1"/>
                </a:solidFill>
              </a:rPr>
              <a:t>στο</a:t>
            </a:r>
            <a:r>
              <a:rPr lang="el-GR" baseline="0" dirty="0">
                <a:solidFill>
                  <a:schemeClr val="bg1"/>
                </a:solidFill>
              </a:rPr>
              <a:t> </a:t>
            </a:r>
            <a:r>
              <a:rPr lang="en-GB" baseline="0" dirty="0">
                <a:solidFill>
                  <a:schemeClr val="bg1"/>
                </a:solidFill>
              </a:rPr>
              <a:t>Internet</a:t>
            </a:r>
            <a:r>
              <a:rPr lang="el-GR" dirty="0">
                <a:solidFill>
                  <a:schemeClr val="bg1"/>
                </a:solidFill>
              </a:rPr>
              <a:t> </a:t>
            </a:r>
            <a:r>
              <a:rPr lang="en-GB" dirty="0">
                <a:solidFill>
                  <a:schemeClr val="bg1"/>
                </a:solidFill>
              </a:rPr>
              <a:t> ;</a:t>
            </a:r>
          </a:p>
        </c:rich>
      </c:tx>
      <c:layout>
        <c:manualLayout>
          <c:xMode val="edge"/>
          <c:yMode val="edge"/>
          <c:x val="0.13415388059876066"/>
          <c:y val="5.0380177401695557E-2"/>
        </c:manualLayout>
      </c:layout>
    </c:title>
    <c:plotArea>
      <c:layout/>
      <c:pieChart>
        <c:varyColors val="1"/>
        <c:ser>
          <c:idx val="0"/>
          <c:order val="0"/>
          <c:cat>
            <c:strRef>
              <c:f>Sheet8!$A$1:$A$2</c:f>
              <c:strCache>
                <c:ptCount val="2"/>
                <c:pt idx="0">
                  <c:v>Ναί</c:v>
                </c:pt>
                <c:pt idx="1">
                  <c:v>Όχι</c:v>
                </c:pt>
              </c:strCache>
            </c:strRef>
          </c:cat>
          <c:val>
            <c:numRef>
              <c:f>Sheet8!$B$1:$B$2</c:f>
              <c:numCache>
                <c:formatCode>0%</c:formatCode>
                <c:ptCount val="2"/>
                <c:pt idx="0">
                  <c:v>0.4</c:v>
                </c:pt>
                <c:pt idx="1">
                  <c:v>0.60000000000000031</c:v>
                </c:pt>
              </c:numCache>
            </c:numRef>
          </c:val>
        </c:ser>
        <c:dLbls>
          <c:showPercent val="1"/>
        </c:dLbls>
        <c:firstSliceAng val="0"/>
      </c:pieChart>
    </c:plotArea>
    <c:legend>
      <c:legendPos val="r"/>
      <c:layout>
        <c:manualLayout>
          <c:xMode val="edge"/>
          <c:yMode val="edge"/>
          <c:x val="0.75214472609159921"/>
          <c:y val="0.30821597192269828"/>
          <c:w val="0.16349868766404207"/>
          <c:h val="0.43558370421088716"/>
        </c:manualLayout>
      </c:layout>
      <c:txPr>
        <a:bodyPr/>
        <a:lstStyle/>
        <a:p>
          <a:pPr>
            <a:defRPr lang="el-GR" sz="2000">
              <a:solidFill>
                <a:schemeClr val="bg1"/>
              </a:solidFill>
            </a:defRPr>
          </a:pPr>
          <a:endParaRPr lang="en-US"/>
        </a:p>
      </c:txPr>
    </c:legend>
    <c:plotVisOnly val="1"/>
    <c:dispBlanksAs val="zero"/>
  </c:chart>
  <c:spPr>
    <a:noFill/>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31"/>
  <c:chart>
    <c:title>
      <c:tx>
        <c:rich>
          <a:bodyPr/>
          <a:lstStyle/>
          <a:p>
            <a:pPr>
              <a:defRPr lang="el-GR">
                <a:solidFill>
                  <a:schemeClr val="bg1"/>
                </a:solidFill>
              </a:defRPr>
            </a:pPr>
            <a:r>
              <a:rPr lang="el-GR" dirty="0" smtClean="0">
                <a:solidFill>
                  <a:schemeClr val="bg1"/>
                </a:solidFill>
              </a:rPr>
              <a:t>Ποιός</a:t>
            </a:r>
            <a:r>
              <a:rPr lang="el-GR" baseline="0" dirty="0" smtClean="0">
                <a:solidFill>
                  <a:schemeClr val="bg1"/>
                </a:solidFill>
              </a:rPr>
              <a:t> </a:t>
            </a:r>
            <a:r>
              <a:rPr lang="el-GR" baseline="0" dirty="0">
                <a:solidFill>
                  <a:schemeClr val="bg1"/>
                </a:solidFill>
              </a:rPr>
              <a:t>είναι ο κυριότερος  λόγος που συνδέεστε στο </a:t>
            </a:r>
            <a:r>
              <a:rPr lang="en-GB" baseline="0" dirty="0">
                <a:solidFill>
                  <a:schemeClr val="bg1"/>
                </a:solidFill>
              </a:rPr>
              <a:t>Internet</a:t>
            </a:r>
            <a:endParaRPr lang="en-GB" dirty="0">
              <a:solidFill>
                <a:schemeClr val="bg1"/>
              </a:solidFill>
            </a:endParaRPr>
          </a:p>
        </c:rich>
      </c:tx>
      <c:layout/>
    </c:title>
    <c:plotArea>
      <c:layout>
        <c:manualLayout>
          <c:layoutTarget val="inner"/>
          <c:xMode val="edge"/>
          <c:yMode val="edge"/>
          <c:x val="2.7248715806686696E-2"/>
          <c:y val="0.24863001228892631"/>
          <c:w val="0.33805513588453845"/>
          <c:h val="0.54103477311000869"/>
        </c:manualLayout>
      </c:layout>
      <c:pieChart>
        <c:varyColors val="1"/>
        <c:ser>
          <c:idx val="0"/>
          <c:order val="0"/>
          <c:explosion val="7"/>
          <c:cat>
            <c:strRef>
              <c:f>Sheet7!$A$1:$A$6</c:f>
              <c:strCache>
                <c:ptCount val="6"/>
                <c:pt idx="0">
                  <c:v>Μόρφωση και Δραστηριότητα</c:v>
                </c:pt>
                <c:pt idx="1">
                  <c:v>Διασκέδαση και Παιχνίδια</c:v>
                </c:pt>
                <c:pt idx="2">
                  <c:v> Ηλεκτρονικό Ταχυδρομίο (e-mail)</c:v>
                </c:pt>
                <c:pt idx="3">
                  <c:v>Ενημέρωση και Ειδήσεις</c:v>
                </c:pt>
                <c:pt idx="4">
                  <c:v>Αγορές και Επενδύσεις σε Επιχειρήσεις </c:v>
                </c:pt>
                <c:pt idx="5">
                  <c:v>Επικοινωνία με άλλους χρήστες</c:v>
                </c:pt>
              </c:strCache>
            </c:strRef>
          </c:cat>
          <c:val>
            <c:numRef>
              <c:f>Sheet7!$B$1:$B$6</c:f>
              <c:numCache>
                <c:formatCode>0%</c:formatCode>
                <c:ptCount val="6"/>
                <c:pt idx="0">
                  <c:v>0.29000000000000015</c:v>
                </c:pt>
                <c:pt idx="1">
                  <c:v>0.19</c:v>
                </c:pt>
                <c:pt idx="2">
                  <c:v>4.0000000000000022E-2</c:v>
                </c:pt>
                <c:pt idx="3">
                  <c:v>0.21000000000000008</c:v>
                </c:pt>
                <c:pt idx="4">
                  <c:v>1.0000000000000005E-2</c:v>
                </c:pt>
                <c:pt idx="5">
                  <c:v>0.27</c:v>
                </c:pt>
              </c:numCache>
            </c:numRef>
          </c:val>
        </c:ser>
        <c:dLbls>
          <c:showPercent val="1"/>
        </c:dLbls>
        <c:firstSliceAng val="0"/>
      </c:pieChart>
    </c:plotArea>
    <c:legend>
      <c:legendPos val="r"/>
      <c:layout>
        <c:manualLayout>
          <c:xMode val="edge"/>
          <c:yMode val="edge"/>
          <c:x val="0.36350673337883127"/>
          <c:y val="0.19817020331074317"/>
          <c:w val="0.61045271146975699"/>
          <c:h val="0.76427411891432662"/>
        </c:manualLayout>
      </c:layout>
      <c:txPr>
        <a:bodyPr/>
        <a:lstStyle/>
        <a:p>
          <a:pPr>
            <a:defRPr lang="el-GR" sz="1400">
              <a:solidFill>
                <a:schemeClr val="bg1"/>
              </a:solidFill>
            </a:defRPr>
          </a:pPr>
          <a:endParaRPr lang="en-US"/>
        </a:p>
      </c:txPr>
    </c:legend>
    <c:plotVisOnly val="1"/>
    <c:dispBlanksAs val="zero"/>
  </c:chart>
  <c:spPr>
    <a:noFill/>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style val="30"/>
  <c:chart>
    <c:title>
      <c:tx>
        <c:rich>
          <a:bodyPr/>
          <a:lstStyle/>
          <a:p>
            <a:pPr>
              <a:defRPr lang="el-GR"/>
            </a:pPr>
            <a:r>
              <a:rPr lang="el-GR" sz="2400" dirty="0" smtClean="0">
                <a:solidFill>
                  <a:schemeClr val="bg1"/>
                </a:solidFill>
              </a:rPr>
              <a:t>Γνωρίζεται</a:t>
            </a:r>
            <a:r>
              <a:rPr lang="el-GR" sz="2400" baseline="0" dirty="0" smtClean="0">
                <a:solidFill>
                  <a:schemeClr val="bg1"/>
                </a:solidFill>
              </a:rPr>
              <a:t> </a:t>
            </a:r>
            <a:r>
              <a:rPr lang="el-GR" sz="2400" baseline="0" dirty="0">
                <a:solidFill>
                  <a:schemeClr val="bg1"/>
                </a:solidFill>
              </a:rPr>
              <a:t>τι είναι τα </a:t>
            </a:r>
            <a:r>
              <a:rPr lang="en-GB" sz="2400" baseline="0" dirty="0">
                <a:solidFill>
                  <a:schemeClr val="bg1"/>
                </a:solidFill>
              </a:rPr>
              <a:t>banners;   </a:t>
            </a:r>
            <a:endParaRPr lang="en-GB" sz="2400" dirty="0">
              <a:solidFill>
                <a:schemeClr val="bg1"/>
              </a:solidFill>
            </a:endParaRPr>
          </a:p>
        </c:rich>
      </c:tx>
      <c:layout>
        <c:manualLayout>
          <c:xMode val="edge"/>
          <c:yMode val="edge"/>
          <c:x val="0.12979668925674925"/>
          <c:y val="0.10987163042490229"/>
        </c:manualLayout>
      </c:layout>
    </c:title>
    <c:plotArea>
      <c:layout/>
      <c:pieChart>
        <c:varyColors val="1"/>
        <c:dLbls>
          <c:showPercent val="1"/>
        </c:dLbls>
        <c:firstSliceAng val="0"/>
      </c:pieChart>
    </c:plotArea>
    <c:legend>
      <c:legendPos val="r"/>
      <c:layout/>
      <c:txPr>
        <a:bodyPr/>
        <a:lstStyle/>
        <a:p>
          <a:pPr>
            <a:defRPr lang="el-GR" sz="2400">
              <a:solidFill>
                <a:schemeClr val="bg1"/>
              </a:solidFill>
            </a:defRPr>
          </a:pPr>
          <a:endParaRPr lang="en-US"/>
        </a:p>
      </c:txPr>
    </c:legend>
    <c:plotVisOnly val="1"/>
    <c:dispBlanksAs val="zero"/>
  </c:chart>
  <c:spPr>
    <a:noFill/>
  </c:sp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style val="30"/>
  <c:chart>
    <c:title>
      <c:tx>
        <c:rich>
          <a:bodyPr/>
          <a:lstStyle/>
          <a:p>
            <a:pPr>
              <a:defRPr lang="el-GR">
                <a:solidFill>
                  <a:schemeClr val="bg1"/>
                </a:solidFill>
              </a:defRPr>
            </a:pPr>
            <a:r>
              <a:rPr lang="el-GR" sz="2400" dirty="0" smtClean="0">
                <a:solidFill>
                  <a:schemeClr val="bg1"/>
                </a:solidFill>
              </a:rPr>
              <a:t>Έχετε</a:t>
            </a:r>
            <a:r>
              <a:rPr lang="el-GR" sz="2400" baseline="0" dirty="0" smtClean="0">
                <a:solidFill>
                  <a:schemeClr val="bg1"/>
                </a:solidFill>
              </a:rPr>
              <a:t> </a:t>
            </a:r>
            <a:r>
              <a:rPr lang="el-GR" sz="2400" baseline="0" dirty="0">
                <a:solidFill>
                  <a:schemeClr val="bg1"/>
                </a:solidFill>
              </a:rPr>
              <a:t>αγοράσει ποτέ κάποιον προιόν απο το </a:t>
            </a:r>
            <a:r>
              <a:rPr lang="en-GB" sz="2400" baseline="0" dirty="0">
                <a:solidFill>
                  <a:schemeClr val="bg1"/>
                </a:solidFill>
              </a:rPr>
              <a:t>Internet;</a:t>
            </a:r>
            <a:endParaRPr lang="en-GB" sz="2400" dirty="0">
              <a:solidFill>
                <a:schemeClr val="bg1"/>
              </a:solidFill>
            </a:endParaRPr>
          </a:p>
        </c:rich>
      </c:tx>
      <c:layout>
        <c:manualLayout>
          <c:xMode val="edge"/>
          <c:yMode val="edge"/>
          <c:x val="0.17140266841644794"/>
          <c:y val="4.6296296296296377E-2"/>
        </c:manualLayout>
      </c:layout>
    </c:title>
    <c:plotArea>
      <c:layout/>
      <c:pieChart>
        <c:varyColors val="1"/>
        <c:ser>
          <c:idx val="0"/>
          <c:order val="0"/>
          <c:cat>
            <c:strRef>
              <c:f>Sheet21!$A$1:$A$2</c:f>
              <c:strCache>
                <c:ptCount val="2"/>
                <c:pt idx="0">
                  <c:v>Ναί</c:v>
                </c:pt>
                <c:pt idx="1">
                  <c:v>Όχι</c:v>
                </c:pt>
              </c:strCache>
            </c:strRef>
          </c:cat>
          <c:val>
            <c:numRef>
              <c:f>Sheet21!$B$1:$B$2</c:f>
              <c:numCache>
                <c:formatCode>0%</c:formatCode>
                <c:ptCount val="2"/>
                <c:pt idx="0">
                  <c:v>0.74000000000000032</c:v>
                </c:pt>
                <c:pt idx="1">
                  <c:v>0.26</c:v>
                </c:pt>
              </c:numCache>
            </c:numRef>
          </c:val>
        </c:ser>
        <c:dLbls>
          <c:showPercent val="1"/>
        </c:dLbls>
        <c:firstSliceAng val="0"/>
      </c:pieChart>
    </c:plotArea>
    <c:legend>
      <c:legendPos val="r"/>
      <c:layout/>
      <c:txPr>
        <a:bodyPr/>
        <a:lstStyle/>
        <a:p>
          <a:pPr>
            <a:defRPr lang="el-GR" sz="2400">
              <a:solidFill>
                <a:schemeClr val="bg1"/>
              </a:solidFill>
            </a:defRPr>
          </a:pPr>
          <a:endParaRPr lang="en-US"/>
        </a:p>
      </c:txPr>
    </c:legend>
    <c:plotVisOnly val="1"/>
    <c:dispBlanksAs val="zero"/>
  </c:chart>
  <c:spPr>
    <a:noFill/>
  </c:sp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lang="el-GR">
                <a:solidFill>
                  <a:schemeClr val="bg1"/>
                </a:solidFill>
                <a:latin typeface="Arial" pitchFamily="34" charset="0"/>
                <a:cs typeface="Arial" pitchFamily="34" charset="0"/>
              </a:defRPr>
            </a:pPr>
            <a:r>
              <a:rPr lang="en-GB" dirty="0" smtClean="0">
                <a:solidFill>
                  <a:schemeClr val="bg1"/>
                </a:solidFill>
                <a:latin typeface="Arial" pitchFamily="34" charset="0"/>
                <a:cs typeface="Arial" pitchFamily="34" charset="0"/>
              </a:rPr>
              <a:t>T</a:t>
            </a:r>
            <a:r>
              <a:rPr lang="el-GR" dirty="0">
                <a:solidFill>
                  <a:schemeClr val="bg1"/>
                </a:solidFill>
                <a:latin typeface="Arial" pitchFamily="34" charset="0"/>
                <a:cs typeface="Arial" pitchFamily="34" charset="0"/>
              </a:rPr>
              <a:t>ι</a:t>
            </a:r>
            <a:r>
              <a:rPr lang="el-GR" baseline="0" dirty="0">
                <a:solidFill>
                  <a:schemeClr val="bg1"/>
                </a:solidFill>
                <a:latin typeface="Arial" pitchFamily="34" charset="0"/>
                <a:cs typeface="Arial" pitchFamily="34" charset="0"/>
              </a:rPr>
              <a:t> είδους </a:t>
            </a:r>
            <a:r>
              <a:rPr lang="el-GR" baseline="0" dirty="0" smtClean="0">
                <a:solidFill>
                  <a:schemeClr val="bg1"/>
                </a:solidFill>
                <a:latin typeface="Arial" pitchFamily="34" charset="0"/>
                <a:cs typeface="Arial" pitchFamily="34" charset="0"/>
              </a:rPr>
              <a:t>προϊόντα </a:t>
            </a:r>
            <a:r>
              <a:rPr lang="el-GR" baseline="0" dirty="0">
                <a:solidFill>
                  <a:schemeClr val="bg1"/>
                </a:solidFill>
                <a:latin typeface="Arial" pitchFamily="34" charset="0"/>
                <a:cs typeface="Arial" pitchFamily="34" charset="0"/>
              </a:rPr>
              <a:t>αγοράζετε συνήθως </a:t>
            </a:r>
            <a:r>
              <a:rPr lang="el-GR" baseline="0" dirty="0" smtClean="0">
                <a:solidFill>
                  <a:schemeClr val="bg1"/>
                </a:solidFill>
                <a:latin typeface="Arial" pitchFamily="34" charset="0"/>
                <a:cs typeface="Arial" pitchFamily="34" charset="0"/>
              </a:rPr>
              <a:t>από </a:t>
            </a:r>
            <a:r>
              <a:rPr lang="el-GR" baseline="0" dirty="0">
                <a:solidFill>
                  <a:schemeClr val="bg1"/>
                </a:solidFill>
                <a:latin typeface="Arial" pitchFamily="34" charset="0"/>
                <a:cs typeface="Arial" pitchFamily="34" charset="0"/>
              </a:rPr>
              <a:t>το </a:t>
            </a:r>
            <a:r>
              <a:rPr lang="el-GR" baseline="0" dirty="0" smtClean="0">
                <a:solidFill>
                  <a:schemeClr val="bg1"/>
                </a:solidFill>
                <a:latin typeface="Arial" pitchFamily="34" charset="0"/>
                <a:cs typeface="Arial" pitchFamily="34" charset="0"/>
              </a:rPr>
              <a:t>Ι</a:t>
            </a:r>
            <a:r>
              <a:rPr lang="en-GB" baseline="0" dirty="0" smtClean="0">
                <a:solidFill>
                  <a:schemeClr val="bg1"/>
                </a:solidFill>
                <a:latin typeface="Arial" pitchFamily="34" charset="0"/>
                <a:cs typeface="Arial" pitchFamily="34" charset="0"/>
              </a:rPr>
              <a:t>internet </a:t>
            </a:r>
            <a:r>
              <a:rPr lang="en-GB" baseline="0" dirty="0">
                <a:solidFill>
                  <a:schemeClr val="bg1"/>
                </a:solidFill>
                <a:latin typeface="Arial" pitchFamily="34" charset="0"/>
                <a:cs typeface="Arial" pitchFamily="34" charset="0"/>
              </a:rPr>
              <a:t>;</a:t>
            </a:r>
            <a:endParaRPr lang="en-GB" dirty="0">
              <a:solidFill>
                <a:schemeClr val="bg1"/>
              </a:solidFill>
              <a:latin typeface="Arial" pitchFamily="34" charset="0"/>
              <a:cs typeface="Arial" pitchFamily="34" charset="0"/>
            </a:endParaRPr>
          </a:p>
        </c:rich>
      </c:tx>
      <c:layout/>
      <c:spPr>
        <a:noFill/>
      </c:spPr>
    </c:title>
    <c:view3D>
      <c:rAngAx val="1"/>
    </c:view3D>
    <c:plotArea>
      <c:layout/>
      <c:bar3DChart>
        <c:barDir val="bar"/>
        <c:grouping val="clustered"/>
        <c:ser>
          <c:idx val="0"/>
          <c:order val="0"/>
          <c:cat>
            <c:strRef>
              <c:f>Sheet23!$A$1:$A$8</c:f>
              <c:strCache>
                <c:ptCount val="8"/>
                <c:pt idx="0">
                  <c:v>Ένδυση-Υπόδηση</c:v>
                </c:pt>
                <c:pt idx="1">
                  <c:v>Βιβλία-Μουσική-Ταινίες</c:v>
                </c:pt>
                <c:pt idx="2">
                  <c:v>Τουρισμός (Εισιτήρια-Ξενοδοχεία-Κρουαζίερες)</c:v>
                </c:pt>
                <c:pt idx="3">
                  <c:v>Είδη Η/Υ και Gadget</c:v>
                </c:pt>
                <c:pt idx="4">
                  <c:v>Eισιτήρια για συναυλίες και κινηματογράφο</c:v>
                </c:pt>
                <c:pt idx="5">
                  <c:v>Τραπεζικές συναλλαγες</c:v>
                </c:pt>
                <c:pt idx="6">
                  <c:v>Είδη πρώτης αναγκης</c:v>
                </c:pt>
                <c:pt idx="7">
                  <c:v>Φαρμακευτικά προιόντα</c:v>
                </c:pt>
              </c:strCache>
            </c:strRef>
          </c:cat>
          <c:val>
            <c:numRef>
              <c:f>Sheet23!$B$1:$B$8</c:f>
              <c:numCache>
                <c:formatCode>0%</c:formatCode>
                <c:ptCount val="8"/>
                <c:pt idx="0">
                  <c:v>0.27</c:v>
                </c:pt>
                <c:pt idx="1">
                  <c:v>7.0000000000000021E-2</c:v>
                </c:pt>
                <c:pt idx="2">
                  <c:v>0.15000000000000002</c:v>
                </c:pt>
                <c:pt idx="3">
                  <c:v>0.41000000000000003</c:v>
                </c:pt>
                <c:pt idx="4">
                  <c:v>3.0000000000000002E-2</c:v>
                </c:pt>
                <c:pt idx="5">
                  <c:v>4.0000000000000008E-2</c:v>
                </c:pt>
                <c:pt idx="6">
                  <c:v>0</c:v>
                </c:pt>
                <c:pt idx="7">
                  <c:v>4.0000000000000008E-2</c:v>
                </c:pt>
              </c:numCache>
            </c:numRef>
          </c:val>
        </c:ser>
        <c:shape val="box"/>
        <c:axId val="54697984"/>
        <c:axId val="54699520"/>
        <c:axId val="0"/>
      </c:bar3DChart>
      <c:catAx>
        <c:axId val="54697984"/>
        <c:scaling>
          <c:orientation val="minMax"/>
        </c:scaling>
        <c:axPos val="l"/>
        <c:majorTickMark val="none"/>
        <c:tickLblPos val="nextTo"/>
        <c:txPr>
          <a:bodyPr/>
          <a:lstStyle/>
          <a:p>
            <a:pPr>
              <a:defRPr lang="el-GR">
                <a:solidFill>
                  <a:schemeClr val="bg1"/>
                </a:solidFill>
                <a:latin typeface="Arial" pitchFamily="34" charset="0"/>
                <a:cs typeface="Arial" pitchFamily="34" charset="0"/>
              </a:defRPr>
            </a:pPr>
            <a:endParaRPr lang="en-US"/>
          </a:p>
        </c:txPr>
        <c:crossAx val="54699520"/>
        <c:crosses val="autoZero"/>
        <c:auto val="1"/>
        <c:lblAlgn val="ctr"/>
        <c:lblOffset val="100"/>
      </c:catAx>
      <c:valAx>
        <c:axId val="54699520"/>
        <c:scaling>
          <c:orientation val="minMax"/>
        </c:scaling>
        <c:axPos val="b"/>
        <c:majorGridlines/>
        <c:numFmt formatCode="0%" sourceLinked="1"/>
        <c:majorTickMark val="none"/>
        <c:tickLblPos val="nextTo"/>
        <c:txPr>
          <a:bodyPr/>
          <a:lstStyle/>
          <a:p>
            <a:pPr>
              <a:defRPr lang="el-GR">
                <a:solidFill>
                  <a:schemeClr val="bg1"/>
                </a:solidFill>
              </a:defRPr>
            </a:pPr>
            <a:endParaRPr lang="en-US"/>
          </a:p>
        </c:txPr>
        <c:crossAx val="54697984"/>
        <c:crosses val="autoZero"/>
        <c:crossBetween val="between"/>
      </c:valAx>
      <c:dTable>
        <c:showHorzBorder val="1"/>
        <c:showVertBorder val="1"/>
        <c:showOutline val="1"/>
        <c:showKeys val="1"/>
        <c:txPr>
          <a:bodyPr/>
          <a:lstStyle/>
          <a:p>
            <a:pPr rtl="0">
              <a:defRPr lang="el-GR">
                <a:solidFill>
                  <a:schemeClr val="bg1"/>
                </a:solidFill>
                <a:latin typeface="Arial" pitchFamily="34" charset="0"/>
                <a:cs typeface="Arial" pitchFamily="34" charset="0"/>
              </a:defRPr>
            </a:pPr>
            <a:endParaRPr lang="en-US"/>
          </a:p>
        </c:txPr>
      </c:dTable>
    </c:plotArea>
    <c:plotVisOnly val="1"/>
    <c:dispBlanksAs val="gap"/>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solidFill>
                  <a:schemeClr val="bg1"/>
                </a:solidFill>
                <a:latin typeface="Arial" pitchFamily="34" charset="0"/>
                <a:cs typeface="Arial" pitchFamily="34" charset="0"/>
              </a:defRPr>
            </a:pPr>
            <a:r>
              <a:rPr lang="en-US" dirty="0">
                <a:solidFill>
                  <a:schemeClr val="bg1"/>
                </a:solidFill>
                <a:latin typeface="Arial" pitchFamily="34" charset="0"/>
                <a:cs typeface="Arial" pitchFamily="34" charset="0"/>
              </a:rPr>
              <a:t>M</a:t>
            </a:r>
            <a:r>
              <a:rPr lang="el-GR" dirty="0">
                <a:solidFill>
                  <a:schemeClr val="bg1"/>
                </a:solidFill>
                <a:latin typeface="Arial" pitchFamily="34" charset="0"/>
                <a:cs typeface="Arial" pitchFamily="34" charset="0"/>
              </a:rPr>
              <a:t>ε</a:t>
            </a:r>
            <a:r>
              <a:rPr lang="el-GR" baseline="0" dirty="0">
                <a:solidFill>
                  <a:schemeClr val="bg1"/>
                </a:solidFill>
                <a:latin typeface="Arial" pitchFamily="34" charset="0"/>
                <a:cs typeface="Arial" pitchFamily="34" charset="0"/>
              </a:rPr>
              <a:t> ποιο τρόπο πληρώνετε τις </a:t>
            </a:r>
            <a:r>
              <a:rPr lang="el-GR" baseline="0" dirty="0" smtClean="0">
                <a:solidFill>
                  <a:schemeClr val="bg1"/>
                </a:solidFill>
                <a:latin typeface="Arial" pitchFamily="34" charset="0"/>
                <a:cs typeface="Arial" pitchFamily="34" charset="0"/>
              </a:rPr>
              <a:t>ηλεκτρονικές </a:t>
            </a:r>
            <a:r>
              <a:rPr lang="el-GR" baseline="0" dirty="0">
                <a:solidFill>
                  <a:schemeClr val="bg1"/>
                </a:solidFill>
                <a:latin typeface="Arial" pitchFamily="34" charset="0"/>
                <a:cs typeface="Arial" pitchFamily="34" charset="0"/>
              </a:rPr>
              <a:t>σας αγορές</a:t>
            </a:r>
          </a:p>
          <a:p>
            <a:pPr>
              <a:defRPr>
                <a:solidFill>
                  <a:schemeClr val="bg1"/>
                </a:solidFill>
                <a:latin typeface="Arial" pitchFamily="34" charset="0"/>
                <a:cs typeface="Arial" pitchFamily="34" charset="0"/>
              </a:defRPr>
            </a:pPr>
            <a:r>
              <a:rPr lang="el-GR" baseline="0" dirty="0">
                <a:solidFill>
                  <a:schemeClr val="bg1"/>
                </a:solidFill>
                <a:latin typeface="Arial" pitchFamily="34" charset="0"/>
                <a:cs typeface="Arial" pitchFamily="34" charset="0"/>
              </a:rPr>
              <a:t>  </a:t>
            </a:r>
            <a:endParaRPr lang="en-US" dirty="0">
              <a:solidFill>
                <a:schemeClr val="bg1"/>
              </a:solidFill>
              <a:latin typeface="Arial" pitchFamily="34" charset="0"/>
              <a:cs typeface="Arial" pitchFamily="34" charset="0"/>
            </a:endParaRPr>
          </a:p>
        </c:rich>
      </c:tx>
      <c:layout>
        <c:manualLayout>
          <c:xMode val="edge"/>
          <c:yMode val="edge"/>
          <c:x val="0.24068413130248401"/>
          <c:y val="5.2193853460726587E-2"/>
        </c:manualLayout>
      </c:layout>
    </c:title>
    <c:view3D>
      <c:rAngAx val="1"/>
    </c:view3D>
    <c:plotArea>
      <c:layout/>
      <c:bar3DChart>
        <c:barDir val="col"/>
        <c:grouping val="clustered"/>
        <c:ser>
          <c:idx val="0"/>
          <c:order val="0"/>
          <c:cat>
            <c:strRef>
              <c:f>'[Βαγγη διαγράμματα.xlsx]Sheet24'!$A$1:$A$5</c:f>
              <c:strCache>
                <c:ptCount val="5"/>
                <c:pt idx="0">
                  <c:v>Πιστωτική κάρτα</c:v>
                </c:pt>
                <c:pt idx="1">
                  <c:v>Προπληρωμένη κάρτα</c:v>
                </c:pt>
                <c:pt idx="2">
                  <c:v>Αντικαταβολη</c:v>
                </c:pt>
                <c:pt idx="3">
                  <c:v>Ψηφιακό χρήμα</c:v>
                </c:pt>
                <c:pt idx="4">
                  <c:v>Άλλο</c:v>
                </c:pt>
              </c:strCache>
            </c:strRef>
          </c:cat>
          <c:val>
            <c:numRef>
              <c:f>'[Βαγγη διαγράμματα.xlsx]Sheet24'!$B$1:$B$5</c:f>
              <c:numCache>
                <c:formatCode>0%</c:formatCode>
                <c:ptCount val="5"/>
                <c:pt idx="0">
                  <c:v>0.23</c:v>
                </c:pt>
                <c:pt idx="1">
                  <c:v>0.33000000000000007</c:v>
                </c:pt>
                <c:pt idx="2">
                  <c:v>0.42000000000000004</c:v>
                </c:pt>
                <c:pt idx="3">
                  <c:v>1.0000000000000002E-2</c:v>
                </c:pt>
                <c:pt idx="4">
                  <c:v>0</c:v>
                </c:pt>
              </c:numCache>
            </c:numRef>
          </c:val>
        </c:ser>
        <c:shape val="box"/>
        <c:axId val="45024768"/>
        <c:axId val="45480576"/>
        <c:axId val="0"/>
      </c:bar3DChart>
      <c:catAx>
        <c:axId val="45024768"/>
        <c:scaling>
          <c:orientation val="minMax"/>
        </c:scaling>
        <c:axPos val="b"/>
        <c:majorTickMark val="none"/>
        <c:tickLblPos val="nextTo"/>
        <c:crossAx val="45480576"/>
        <c:crosses val="autoZero"/>
        <c:auto val="1"/>
        <c:lblAlgn val="ctr"/>
        <c:lblOffset val="100"/>
      </c:catAx>
      <c:valAx>
        <c:axId val="45480576"/>
        <c:scaling>
          <c:orientation val="minMax"/>
        </c:scaling>
        <c:axPos val="l"/>
        <c:majorGridlines/>
        <c:title>
          <c:layout/>
        </c:title>
        <c:numFmt formatCode="0%" sourceLinked="1"/>
        <c:majorTickMark val="none"/>
        <c:tickLblPos val="nextTo"/>
        <c:txPr>
          <a:bodyPr/>
          <a:lstStyle/>
          <a:p>
            <a:pPr>
              <a:defRPr>
                <a:solidFill>
                  <a:schemeClr val="bg1"/>
                </a:solidFill>
              </a:defRPr>
            </a:pPr>
            <a:endParaRPr lang="en-US"/>
          </a:p>
        </c:txPr>
        <c:crossAx val="45024768"/>
        <c:crosses val="autoZero"/>
        <c:crossBetween val="between"/>
      </c:valAx>
      <c:dTable>
        <c:showHorzBorder val="1"/>
        <c:showVertBorder val="1"/>
        <c:showOutline val="1"/>
        <c:showKeys val="1"/>
        <c:txPr>
          <a:bodyPr/>
          <a:lstStyle/>
          <a:p>
            <a:pPr rtl="0">
              <a:defRPr>
                <a:solidFill>
                  <a:schemeClr val="bg1"/>
                </a:solidFill>
              </a:defRPr>
            </a:pPr>
            <a:endParaRPr lang="en-US"/>
          </a:p>
        </c:txPr>
      </c:dTable>
    </c:plotArea>
    <c:plotVisOnly val="1"/>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en-US"/>
  <c:style val="30"/>
  <c:chart>
    <c:title>
      <c:tx>
        <c:rich>
          <a:bodyPr/>
          <a:lstStyle/>
          <a:p>
            <a:pPr>
              <a:defRPr lang="el-GR">
                <a:solidFill>
                  <a:schemeClr val="bg1"/>
                </a:solidFill>
              </a:defRPr>
            </a:pPr>
            <a:r>
              <a:rPr lang="el-GR" sz="2400" dirty="0" smtClean="0">
                <a:solidFill>
                  <a:schemeClr val="bg1"/>
                </a:solidFill>
              </a:rPr>
              <a:t>Γνωρίζεται</a:t>
            </a:r>
            <a:r>
              <a:rPr lang="el-GR" sz="2400" baseline="0" dirty="0" smtClean="0">
                <a:solidFill>
                  <a:schemeClr val="bg1"/>
                </a:solidFill>
              </a:rPr>
              <a:t> </a:t>
            </a:r>
            <a:r>
              <a:rPr lang="el-GR" sz="2400" baseline="0" dirty="0">
                <a:solidFill>
                  <a:schemeClr val="bg1"/>
                </a:solidFill>
              </a:rPr>
              <a:t>το</a:t>
            </a:r>
            <a:r>
              <a:rPr lang="en-GB" sz="2400" baseline="0" dirty="0">
                <a:solidFill>
                  <a:schemeClr val="bg1"/>
                </a:solidFill>
              </a:rPr>
              <a:t> eBay</a:t>
            </a:r>
            <a:r>
              <a:rPr lang="en-GB" baseline="0" dirty="0">
                <a:solidFill>
                  <a:schemeClr val="bg1"/>
                </a:solidFill>
              </a:rPr>
              <a:t> ;</a:t>
            </a:r>
            <a:r>
              <a:rPr lang="el-GR" baseline="0" dirty="0">
                <a:solidFill>
                  <a:schemeClr val="bg1"/>
                </a:solidFill>
              </a:rPr>
              <a:t> </a:t>
            </a:r>
            <a:endParaRPr lang="en-GB" dirty="0">
              <a:solidFill>
                <a:schemeClr val="bg1"/>
              </a:solidFill>
            </a:endParaRPr>
          </a:p>
        </c:rich>
      </c:tx>
      <c:layout>
        <c:manualLayout>
          <c:xMode val="edge"/>
          <c:yMode val="edge"/>
          <c:x val="0.31110411198600174"/>
          <c:y val="4.8309178743961352E-2"/>
        </c:manualLayout>
      </c:layout>
    </c:title>
    <c:plotArea>
      <c:layout>
        <c:manualLayout>
          <c:layoutTarget val="inner"/>
          <c:xMode val="edge"/>
          <c:yMode val="edge"/>
          <c:x val="0.11081036745406812"/>
          <c:y val="0.2504302179618853"/>
          <c:w val="0.4572692475940508"/>
          <c:h val="0.7109224390429455"/>
        </c:manualLayout>
      </c:layout>
      <c:pieChart>
        <c:varyColors val="1"/>
        <c:ser>
          <c:idx val="0"/>
          <c:order val="0"/>
          <c:explosion val="19"/>
          <c:cat>
            <c:strRef>
              <c:f>Sheet33!$A$1:$A$2</c:f>
              <c:strCache>
                <c:ptCount val="2"/>
                <c:pt idx="0">
                  <c:v>Ναι</c:v>
                </c:pt>
                <c:pt idx="1">
                  <c:v>Όχι</c:v>
                </c:pt>
              </c:strCache>
            </c:strRef>
          </c:cat>
          <c:val>
            <c:numRef>
              <c:f>Sheet33!$B$1:$B$2</c:f>
              <c:numCache>
                <c:formatCode>0%</c:formatCode>
                <c:ptCount val="2"/>
                <c:pt idx="0">
                  <c:v>0.91</c:v>
                </c:pt>
                <c:pt idx="1">
                  <c:v>9.0000000000000024E-2</c:v>
                </c:pt>
              </c:numCache>
            </c:numRef>
          </c:val>
        </c:ser>
        <c:dLbls>
          <c:showPercent val="1"/>
        </c:dLbls>
        <c:firstSliceAng val="0"/>
      </c:pieChart>
    </c:plotArea>
    <c:legend>
      <c:legendPos val="r"/>
      <c:layout>
        <c:manualLayout>
          <c:xMode val="edge"/>
          <c:yMode val="edge"/>
          <c:x val="0.71095691163604569"/>
          <c:y val="0.46205523222640649"/>
          <c:w val="0.18904308836395459"/>
          <c:h val="0.33818403134390851"/>
        </c:manualLayout>
      </c:layout>
      <c:txPr>
        <a:bodyPr/>
        <a:lstStyle/>
        <a:p>
          <a:pPr>
            <a:defRPr lang="el-GR" sz="2400">
              <a:solidFill>
                <a:schemeClr val="bg1"/>
              </a:solidFill>
            </a:defRPr>
          </a:pPr>
          <a:endParaRPr lang="en-US"/>
        </a:p>
      </c:txPr>
    </c:legend>
    <c:plotVisOnly val="1"/>
    <c:dispBlanksAs val="zero"/>
  </c:chart>
  <c:spPr>
    <a:noFill/>
  </c:sp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
        <p:nvSpPr>
          <p:cNvPr id="4" name="Date Placeholder 3"/>
          <p:cNvSpPr>
            <a:spLocks noGrp="1"/>
          </p:cNvSpPr>
          <p:nvPr>
            <p:ph type="dt" sz="half" idx="10"/>
          </p:nvPr>
        </p:nvSpPr>
        <p:spPr/>
        <p:txBody>
          <a:bodyPr/>
          <a:lstStyle/>
          <a:p>
            <a:fld id="{7E768EF8-8277-45C5-8CE6-4E56230E9496}" type="datetimeFigureOut">
              <a:rPr lang="el-GR" smtClean="0"/>
              <a:pPr/>
              <a:t>6/11/2013</a:t>
            </a:fld>
            <a:endParaRPr lang="el-GR" dirty="0"/>
          </a:p>
        </p:txBody>
      </p:sp>
      <p:sp>
        <p:nvSpPr>
          <p:cNvPr id="5"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B988DE28-05E4-4DE5-B4A1-B57FCD14D2DA}" type="slidenum">
              <a:rPr lang="el-GR" smtClean="0"/>
              <a:pPr/>
              <a:t>‹#›</a:t>
            </a:fld>
            <a:endParaRPr lang="el-G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7E768EF8-8277-45C5-8CE6-4E56230E9496}" type="datetimeFigureOut">
              <a:rPr lang="el-GR" smtClean="0"/>
              <a:pPr/>
              <a:t>6/11/2013</a:t>
            </a:fld>
            <a:endParaRPr lang="el-GR" dirty="0"/>
          </a:p>
        </p:txBody>
      </p:sp>
      <p:sp>
        <p:nvSpPr>
          <p:cNvPr id="5"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B988DE28-05E4-4DE5-B4A1-B57FCD14D2DA}" type="slidenum">
              <a:rPr lang="el-GR" smtClean="0"/>
              <a:pPr/>
              <a:t>‹#›</a:t>
            </a:fld>
            <a:endParaRPr lang="el-G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7E768EF8-8277-45C5-8CE6-4E56230E9496}" type="datetimeFigureOut">
              <a:rPr lang="el-GR" smtClean="0"/>
              <a:pPr/>
              <a:t>6/11/2013</a:t>
            </a:fld>
            <a:endParaRPr lang="el-GR" dirty="0"/>
          </a:p>
        </p:txBody>
      </p:sp>
      <p:sp>
        <p:nvSpPr>
          <p:cNvPr id="5"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B988DE28-05E4-4DE5-B4A1-B57FCD14D2DA}" type="slidenum">
              <a:rPr lang="el-GR" smtClean="0"/>
              <a:pPr/>
              <a:t>‹#›</a:t>
            </a:fld>
            <a:endParaRPr lang="el-G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7E768EF8-8277-45C5-8CE6-4E56230E9496}" type="datetimeFigureOut">
              <a:rPr lang="el-GR" smtClean="0"/>
              <a:pPr/>
              <a:t>6/11/2013</a:t>
            </a:fld>
            <a:endParaRPr lang="el-GR" dirty="0"/>
          </a:p>
        </p:txBody>
      </p:sp>
      <p:sp>
        <p:nvSpPr>
          <p:cNvPr id="5"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B988DE28-05E4-4DE5-B4A1-B57FCD14D2DA}" type="slidenum">
              <a:rPr lang="el-GR" smtClean="0"/>
              <a:pPr/>
              <a:t>‹#›</a:t>
            </a:fld>
            <a:endParaRPr lang="el-G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768EF8-8277-45C5-8CE6-4E56230E9496}" type="datetimeFigureOut">
              <a:rPr lang="el-GR" smtClean="0"/>
              <a:pPr/>
              <a:t>6/11/2013</a:t>
            </a:fld>
            <a:endParaRPr lang="el-GR" dirty="0"/>
          </a:p>
        </p:txBody>
      </p:sp>
      <p:sp>
        <p:nvSpPr>
          <p:cNvPr id="5"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B988DE28-05E4-4DE5-B4A1-B57FCD14D2DA}" type="slidenum">
              <a:rPr lang="el-GR" smtClean="0"/>
              <a:pPr/>
              <a:t>‹#›</a:t>
            </a:fld>
            <a:endParaRPr lang="el-G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p:txBody>
          <a:bodyPr/>
          <a:lstStyle/>
          <a:p>
            <a:fld id="{7E768EF8-8277-45C5-8CE6-4E56230E9496}" type="datetimeFigureOut">
              <a:rPr lang="el-GR" smtClean="0"/>
              <a:pPr/>
              <a:t>6/11/2013</a:t>
            </a:fld>
            <a:endParaRPr lang="el-GR" dirty="0"/>
          </a:p>
        </p:txBody>
      </p:sp>
      <p:sp>
        <p:nvSpPr>
          <p:cNvPr id="6" name="Footer Placeholder 5"/>
          <p:cNvSpPr>
            <a:spLocks noGrp="1"/>
          </p:cNvSpPr>
          <p:nvPr>
            <p:ph type="ftr" sz="quarter" idx="11"/>
          </p:nvPr>
        </p:nvSpPr>
        <p:spPr/>
        <p:txBody>
          <a:bodyPr/>
          <a:lstStyle/>
          <a:p>
            <a:endParaRPr lang="el-GR" dirty="0"/>
          </a:p>
        </p:txBody>
      </p:sp>
      <p:sp>
        <p:nvSpPr>
          <p:cNvPr id="7" name="Slide Number Placeholder 6"/>
          <p:cNvSpPr>
            <a:spLocks noGrp="1"/>
          </p:cNvSpPr>
          <p:nvPr>
            <p:ph type="sldNum" sz="quarter" idx="12"/>
          </p:nvPr>
        </p:nvSpPr>
        <p:spPr/>
        <p:txBody>
          <a:bodyPr/>
          <a:lstStyle/>
          <a:p>
            <a:fld id="{B988DE28-05E4-4DE5-B4A1-B57FCD14D2DA}" type="slidenum">
              <a:rPr lang="el-GR" smtClean="0"/>
              <a:pPr/>
              <a:t>‹#›</a:t>
            </a:fld>
            <a:endParaRPr lang="el-G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fld id="{7E768EF8-8277-45C5-8CE6-4E56230E9496}" type="datetimeFigureOut">
              <a:rPr lang="el-GR" smtClean="0"/>
              <a:pPr/>
              <a:t>6/11/2013</a:t>
            </a:fld>
            <a:endParaRPr lang="el-GR" dirty="0"/>
          </a:p>
        </p:txBody>
      </p:sp>
      <p:sp>
        <p:nvSpPr>
          <p:cNvPr id="8" name="Footer Placeholder 7"/>
          <p:cNvSpPr>
            <a:spLocks noGrp="1"/>
          </p:cNvSpPr>
          <p:nvPr>
            <p:ph type="ftr" sz="quarter" idx="11"/>
          </p:nvPr>
        </p:nvSpPr>
        <p:spPr/>
        <p:txBody>
          <a:bodyPr/>
          <a:lstStyle/>
          <a:p>
            <a:endParaRPr lang="el-GR" dirty="0"/>
          </a:p>
        </p:txBody>
      </p:sp>
      <p:sp>
        <p:nvSpPr>
          <p:cNvPr id="9" name="Slide Number Placeholder 8"/>
          <p:cNvSpPr>
            <a:spLocks noGrp="1"/>
          </p:cNvSpPr>
          <p:nvPr>
            <p:ph type="sldNum" sz="quarter" idx="12"/>
          </p:nvPr>
        </p:nvSpPr>
        <p:spPr/>
        <p:txBody>
          <a:bodyPr/>
          <a:lstStyle/>
          <a:p>
            <a:fld id="{B988DE28-05E4-4DE5-B4A1-B57FCD14D2DA}" type="slidenum">
              <a:rPr lang="el-GR" smtClean="0"/>
              <a:pPr/>
              <a:t>‹#›</a:t>
            </a:fld>
            <a:endParaRPr lang="el-G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p>
            <a:fld id="{7E768EF8-8277-45C5-8CE6-4E56230E9496}" type="datetimeFigureOut">
              <a:rPr lang="el-GR" smtClean="0"/>
              <a:pPr/>
              <a:t>6/11/2013</a:t>
            </a:fld>
            <a:endParaRPr lang="el-GR" dirty="0"/>
          </a:p>
        </p:txBody>
      </p:sp>
      <p:sp>
        <p:nvSpPr>
          <p:cNvPr id="4" name="Footer Placeholder 3"/>
          <p:cNvSpPr>
            <a:spLocks noGrp="1"/>
          </p:cNvSpPr>
          <p:nvPr>
            <p:ph type="ftr" sz="quarter" idx="11"/>
          </p:nvPr>
        </p:nvSpPr>
        <p:spPr/>
        <p:txBody>
          <a:bodyPr/>
          <a:lstStyle/>
          <a:p>
            <a:endParaRPr lang="el-GR" dirty="0"/>
          </a:p>
        </p:txBody>
      </p:sp>
      <p:sp>
        <p:nvSpPr>
          <p:cNvPr id="5" name="Slide Number Placeholder 4"/>
          <p:cNvSpPr>
            <a:spLocks noGrp="1"/>
          </p:cNvSpPr>
          <p:nvPr>
            <p:ph type="sldNum" sz="quarter" idx="12"/>
          </p:nvPr>
        </p:nvSpPr>
        <p:spPr/>
        <p:txBody>
          <a:bodyPr/>
          <a:lstStyle/>
          <a:p>
            <a:fld id="{B988DE28-05E4-4DE5-B4A1-B57FCD14D2DA}" type="slidenum">
              <a:rPr lang="el-GR" smtClean="0"/>
              <a:pPr/>
              <a:t>‹#›</a:t>
            </a:fld>
            <a:endParaRPr lang="el-G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768EF8-8277-45C5-8CE6-4E56230E9496}" type="datetimeFigureOut">
              <a:rPr lang="el-GR" smtClean="0"/>
              <a:pPr/>
              <a:t>6/11/2013</a:t>
            </a:fld>
            <a:endParaRPr lang="el-GR" dirty="0"/>
          </a:p>
        </p:txBody>
      </p:sp>
      <p:sp>
        <p:nvSpPr>
          <p:cNvPr id="3" name="Footer Placeholder 2"/>
          <p:cNvSpPr>
            <a:spLocks noGrp="1"/>
          </p:cNvSpPr>
          <p:nvPr>
            <p:ph type="ftr" sz="quarter" idx="11"/>
          </p:nvPr>
        </p:nvSpPr>
        <p:spPr/>
        <p:txBody>
          <a:bodyPr/>
          <a:lstStyle/>
          <a:p>
            <a:endParaRPr lang="el-GR" dirty="0"/>
          </a:p>
        </p:txBody>
      </p:sp>
      <p:sp>
        <p:nvSpPr>
          <p:cNvPr id="4" name="Slide Number Placeholder 3"/>
          <p:cNvSpPr>
            <a:spLocks noGrp="1"/>
          </p:cNvSpPr>
          <p:nvPr>
            <p:ph type="sldNum" sz="quarter" idx="12"/>
          </p:nvPr>
        </p:nvSpPr>
        <p:spPr/>
        <p:txBody>
          <a:bodyPr/>
          <a:lstStyle/>
          <a:p>
            <a:fld id="{B988DE28-05E4-4DE5-B4A1-B57FCD14D2DA}" type="slidenum">
              <a:rPr lang="el-GR" smtClean="0"/>
              <a:pPr/>
              <a:t>‹#›</a:t>
            </a:fld>
            <a:endParaRPr lang="el-G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768EF8-8277-45C5-8CE6-4E56230E9496}" type="datetimeFigureOut">
              <a:rPr lang="el-GR" smtClean="0"/>
              <a:pPr/>
              <a:t>6/11/2013</a:t>
            </a:fld>
            <a:endParaRPr lang="el-GR" dirty="0"/>
          </a:p>
        </p:txBody>
      </p:sp>
      <p:sp>
        <p:nvSpPr>
          <p:cNvPr id="6" name="Footer Placeholder 5"/>
          <p:cNvSpPr>
            <a:spLocks noGrp="1"/>
          </p:cNvSpPr>
          <p:nvPr>
            <p:ph type="ftr" sz="quarter" idx="11"/>
          </p:nvPr>
        </p:nvSpPr>
        <p:spPr/>
        <p:txBody>
          <a:bodyPr/>
          <a:lstStyle/>
          <a:p>
            <a:endParaRPr lang="el-GR" dirty="0"/>
          </a:p>
        </p:txBody>
      </p:sp>
      <p:sp>
        <p:nvSpPr>
          <p:cNvPr id="7" name="Slide Number Placeholder 6"/>
          <p:cNvSpPr>
            <a:spLocks noGrp="1"/>
          </p:cNvSpPr>
          <p:nvPr>
            <p:ph type="sldNum" sz="quarter" idx="12"/>
          </p:nvPr>
        </p:nvSpPr>
        <p:spPr/>
        <p:txBody>
          <a:bodyPr/>
          <a:lstStyle/>
          <a:p>
            <a:fld id="{B988DE28-05E4-4DE5-B4A1-B57FCD14D2DA}" type="slidenum">
              <a:rPr lang="el-GR" smtClean="0"/>
              <a:pPr/>
              <a:t>‹#›</a:t>
            </a:fld>
            <a:endParaRPr lang="el-G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768EF8-8277-45C5-8CE6-4E56230E9496}" type="datetimeFigureOut">
              <a:rPr lang="el-GR" smtClean="0"/>
              <a:pPr/>
              <a:t>6/11/2013</a:t>
            </a:fld>
            <a:endParaRPr lang="el-GR" dirty="0"/>
          </a:p>
        </p:txBody>
      </p:sp>
      <p:sp>
        <p:nvSpPr>
          <p:cNvPr id="6" name="Footer Placeholder 5"/>
          <p:cNvSpPr>
            <a:spLocks noGrp="1"/>
          </p:cNvSpPr>
          <p:nvPr>
            <p:ph type="ftr" sz="quarter" idx="11"/>
          </p:nvPr>
        </p:nvSpPr>
        <p:spPr/>
        <p:txBody>
          <a:bodyPr/>
          <a:lstStyle/>
          <a:p>
            <a:endParaRPr lang="el-GR" dirty="0"/>
          </a:p>
        </p:txBody>
      </p:sp>
      <p:sp>
        <p:nvSpPr>
          <p:cNvPr id="7" name="Slide Number Placeholder 6"/>
          <p:cNvSpPr>
            <a:spLocks noGrp="1"/>
          </p:cNvSpPr>
          <p:nvPr>
            <p:ph type="sldNum" sz="quarter" idx="12"/>
          </p:nvPr>
        </p:nvSpPr>
        <p:spPr/>
        <p:txBody>
          <a:bodyPr/>
          <a:lstStyle/>
          <a:p>
            <a:fld id="{B988DE28-05E4-4DE5-B4A1-B57FCD14D2DA}" type="slidenum">
              <a:rPr lang="el-GR" smtClean="0"/>
              <a:pPr/>
              <a:t>‹#›</a:t>
            </a:fld>
            <a:endParaRPr lang="el-G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4000" r="-4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768EF8-8277-45C5-8CE6-4E56230E9496}" type="datetimeFigureOut">
              <a:rPr lang="el-GR" smtClean="0"/>
              <a:pPr/>
              <a:t>6/11/2013</a:t>
            </a:fld>
            <a:endParaRPr lang="el-GR"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88DE28-05E4-4DE5-B4A1-B57FCD14D2DA}" type="slidenum">
              <a:rPr lang="el-GR" smtClean="0"/>
              <a:pPr/>
              <a:t>‹#›</a:t>
            </a:fld>
            <a:endParaRPr lang="el-G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audio1.wav"/><Relationship Id="rId1" Type="http://schemas.openxmlformats.org/officeDocument/2006/relationships/tags" Target="../tags/tag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15.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628800"/>
            <a:ext cx="8136904" cy="864096"/>
          </a:xfrm>
        </p:spPr>
        <p:txBody>
          <a:bodyPr>
            <a:normAutofit/>
          </a:bodyPr>
          <a:lstStyle/>
          <a:p>
            <a:r>
              <a:rPr lang="el-GR" sz="2400" dirty="0" smtClean="0">
                <a:solidFill>
                  <a:schemeClr val="bg1"/>
                </a:solidFill>
              </a:rPr>
              <a:t>Σχολή Διοίκησης και Οικονομίας</a:t>
            </a:r>
            <a:br>
              <a:rPr lang="el-GR" sz="2400" dirty="0" smtClean="0">
                <a:solidFill>
                  <a:schemeClr val="bg1"/>
                </a:solidFill>
              </a:rPr>
            </a:br>
            <a:r>
              <a:rPr lang="el-GR" sz="2400" dirty="0" smtClean="0">
                <a:solidFill>
                  <a:schemeClr val="bg1"/>
                </a:solidFill>
              </a:rPr>
              <a:t>Τμήμα Λογιστικής και Χρηματοοικονομικής</a:t>
            </a:r>
            <a:endParaRPr lang="el-GR" sz="2400" dirty="0">
              <a:solidFill>
                <a:schemeClr val="bg1"/>
              </a:solidFill>
            </a:endParaRPr>
          </a:p>
        </p:txBody>
      </p:sp>
      <p:sp>
        <p:nvSpPr>
          <p:cNvPr id="3" name="Subtitle 2"/>
          <p:cNvSpPr>
            <a:spLocks noGrp="1"/>
          </p:cNvSpPr>
          <p:nvPr>
            <p:ph type="subTitle" idx="1"/>
          </p:nvPr>
        </p:nvSpPr>
        <p:spPr>
          <a:xfrm>
            <a:off x="1403648" y="2492896"/>
            <a:ext cx="6400800" cy="1752600"/>
          </a:xfrm>
        </p:spPr>
        <p:txBody>
          <a:bodyPr>
            <a:normAutofit/>
          </a:bodyPr>
          <a:lstStyle/>
          <a:p>
            <a:r>
              <a:rPr lang="el-GR" sz="2000" dirty="0">
                <a:solidFill>
                  <a:schemeClr val="bg1"/>
                </a:solidFill>
              </a:rPr>
              <a:t>Πτυχιακή εργασία</a:t>
            </a:r>
          </a:p>
          <a:p>
            <a:r>
              <a:rPr lang="el-GR" sz="2000" dirty="0">
                <a:solidFill>
                  <a:schemeClr val="bg1"/>
                </a:solidFill>
              </a:rPr>
              <a:t>Θέμα: </a:t>
            </a:r>
          </a:p>
          <a:p>
            <a:r>
              <a:rPr lang="el-GR" sz="2000" dirty="0">
                <a:solidFill>
                  <a:schemeClr val="bg1"/>
                </a:solidFill>
              </a:rPr>
              <a:t>Ηλεκτρονικό μάρκετινγκ και ηλεκτρονικό εμπόριο.</a:t>
            </a:r>
          </a:p>
          <a:p>
            <a:r>
              <a:rPr lang="el-GR" sz="2000" dirty="0">
                <a:solidFill>
                  <a:schemeClr val="bg1"/>
                </a:solidFill>
              </a:rPr>
              <a:t>Η περίπτωση του </a:t>
            </a:r>
            <a:r>
              <a:rPr lang="en-US" sz="2000" dirty="0" smtClean="0">
                <a:solidFill>
                  <a:schemeClr val="bg1"/>
                </a:solidFill>
              </a:rPr>
              <a:t>eBay</a:t>
            </a:r>
            <a:endParaRPr lang="el-GR" sz="2000" dirty="0">
              <a:solidFill>
                <a:schemeClr val="bg1"/>
              </a:solidFill>
            </a:endParaRPr>
          </a:p>
          <a:p>
            <a:endParaRPr lang="el-GR" sz="2000" dirty="0">
              <a:solidFill>
                <a:schemeClr val="bg1"/>
              </a:solidFill>
            </a:endParaRPr>
          </a:p>
        </p:txBody>
      </p:sp>
      <p:sp>
        <p:nvSpPr>
          <p:cNvPr id="5" name="TextBox 4"/>
          <p:cNvSpPr txBox="1"/>
          <p:nvPr/>
        </p:nvSpPr>
        <p:spPr>
          <a:xfrm>
            <a:off x="1259632" y="4026456"/>
            <a:ext cx="6696744" cy="2831544"/>
          </a:xfrm>
          <a:prstGeom prst="rect">
            <a:avLst/>
          </a:prstGeom>
          <a:noFill/>
        </p:spPr>
        <p:txBody>
          <a:bodyPr wrap="square" rtlCol="0">
            <a:spAutoFit/>
          </a:bodyPr>
          <a:lstStyle/>
          <a:p>
            <a:pPr algn="ctr"/>
            <a:r>
              <a:rPr lang="el-GR" sz="2000" dirty="0" smtClean="0">
                <a:solidFill>
                  <a:schemeClr val="bg1"/>
                </a:solidFill>
              </a:rPr>
              <a:t> </a:t>
            </a:r>
            <a:r>
              <a:rPr lang="el-GR" sz="2000" dirty="0">
                <a:solidFill>
                  <a:schemeClr val="bg1"/>
                </a:solidFill>
              </a:rPr>
              <a:t>Υπό των φοιτητών:</a:t>
            </a:r>
          </a:p>
          <a:p>
            <a:pPr algn="ctr"/>
            <a:r>
              <a:rPr lang="el-GR" sz="2000" dirty="0">
                <a:solidFill>
                  <a:schemeClr val="bg1"/>
                </a:solidFill>
              </a:rPr>
              <a:t>Κεχαγιόγλου Κωνσταντίνος (Α.Μ. 9082)</a:t>
            </a:r>
          </a:p>
          <a:p>
            <a:pPr algn="ctr"/>
            <a:r>
              <a:rPr lang="el-GR" sz="2000" dirty="0">
                <a:solidFill>
                  <a:schemeClr val="bg1"/>
                </a:solidFill>
              </a:rPr>
              <a:t>Σωτηρούδα Ευαγγελιά (Α.Μ. 8966 )</a:t>
            </a:r>
          </a:p>
          <a:p>
            <a:pPr algn="ctr"/>
            <a:endParaRPr lang="el-GR" sz="2000" dirty="0">
              <a:solidFill>
                <a:schemeClr val="bg1"/>
              </a:solidFill>
            </a:endParaRPr>
          </a:p>
          <a:p>
            <a:pPr algn="ctr"/>
            <a:r>
              <a:rPr lang="el-GR" sz="2000" dirty="0">
                <a:solidFill>
                  <a:schemeClr val="bg1"/>
                </a:solidFill>
              </a:rPr>
              <a:t>Επιβλέπων καθηγητής: Δρ. Μαντζάρης Ιωάννης Οικονομολόγος.</a:t>
            </a:r>
          </a:p>
          <a:p>
            <a:pPr algn="ctr"/>
            <a:r>
              <a:rPr lang="el-GR" sz="2000" dirty="0">
                <a:solidFill>
                  <a:schemeClr val="bg1"/>
                </a:solidFill>
              </a:rPr>
              <a:t> </a:t>
            </a:r>
          </a:p>
          <a:p>
            <a:pPr algn="ctr"/>
            <a:r>
              <a:rPr lang="el-GR" sz="2000" dirty="0">
                <a:solidFill>
                  <a:schemeClr val="bg1"/>
                </a:solidFill>
              </a:rPr>
              <a:t>Σέρρες 2013</a:t>
            </a:r>
          </a:p>
          <a:p>
            <a:pPr algn="ctr"/>
            <a:endParaRPr lang="el-GR" dirty="0"/>
          </a:p>
        </p:txBody>
      </p:sp>
      <p:pic>
        <p:nvPicPr>
          <p:cNvPr id="4" name="Picture 3" descr="header_logo_el.png"/>
          <p:cNvPicPr>
            <a:picLocks noChangeAspect="1"/>
          </p:cNvPicPr>
          <p:nvPr/>
        </p:nvPicPr>
        <p:blipFill>
          <a:blip r:embed="rId4" cstate="print"/>
          <a:stretch>
            <a:fillRect/>
          </a:stretch>
        </p:blipFill>
        <p:spPr>
          <a:xfrm>
            <a:off x="3347864" y="0"/>
            <a:ext cx="2160240" cy="1715485"/>
          </a:xfrm>
          <a:prstGeom prst="rect">
            <a:avLst/>
          </a:prstGeom>
          <a:ln>
            <a:noFill/>
          </a:ln>
          <a:effectLst>
            <a:outerShdw blurRad="292100" dist="139700" dir="2700000" algn="tl" rotWithShape="0">
              <a:srgbClr val="333333">
                <a:alpha val="65000"/>
              </a:srgbClr>
            </a:outerShdw>
          </a:effectLst>
        </p:spPr>
      </p:pic>
      <p:pic>
        <p:nvPicPr>
          <p:cNvPr id="10" name="~PP1209.WAV">
            <a:hlinkClick r:id="" action="ppaction://media"/>
          </p:cNvPr>
          <p:cNvPicPr>
            <a:picLocks noRot="1" noChangeAspect="1"/>
          </p:cNvPicPr>
          <p:nvPr>
            <a:wavAudioFile r:embed="rId2" name="~PP1209.WAV"/>
          </p:nvPr>
        </p:nvPicPr>
        <p:blipFill>
          <a:blip r:embed="rId5" cstate="print"/>
          <a:stretch>
            <a:fillRect/>
          </a:stretch>
        </p:blipFill>
        <p:spPr>
          <a:xfrm>
            <a:off x="8662988" y="6376988"/>
            <a:ext cx="244475" cy="244475"/>
          </a:xfrm>
          <a:prstGeom prst="rect">
            <a:avLst/>
          </a:prstGeom>
        </p:spPr>
      </p:pic>
    </p:spTree>
    <p:custDataLst>
      <p:tags r:id="rId1"/>
    </p:custDataLst>
  </p:cSld>
  <p:clrMapOvr>
    <a:masterClrMapping/>
  </p:clrMapOvr>
  <p:transition advTm="8585"/>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checkerboard(across)">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checkerboard(across)">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checkerboard(across)">
                                      <p:cBhvr>
                                        <p:cTn id="23" dur="5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checkerboard(across)">
                                      <p:cBhvr>
                                        <p:cTn id="28" dur="500"/>
                                        <p:tgtEl>
                                          <p:spTgt spid="3">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 presetClass="entr" presetSubtype="10"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checkerboard(across)">
                                      <p:cBhvr>
                                        <p:cTn id="33" dur="500"/>
                                        <p:tgtEl>
                                          <p:spTgt spid="3">
                                            <p:txEl>
                                              <p:pRg st="3" end="3"/>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5" presetClass="entr" presetSubtype="10" fill="hold" grpId="0" nodeType="click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checkerboard(across)">
                                      <p:cBhvr>
                                        <p:cTn id="3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39" fill="hold" display="0">
                  <p:stCondLst>
                    <p:cond delay="indefinite"/>
                  </p:stCondLst>
                  <p:endCondLst>
                    <p:cond evt="onPrev" delay="0">
                      <p:tgtEl>
                        <p:sldTgt/>
                      </p:tgtEl>
                    </p:cond>
                    <p:cond evt="onStopAudio" delay="0">
                      <p:tgtEl>
                        <p:sldTgt/>
                      </p:tgtEl>
                    </p:cond>
                  </p:endCondLst>
                </p:cTn>
                <p:tgtEl>
                  <p:spTgt spid="10"/>
                </p:tgtEl>
              </p:cMediaNode>
            </p:audio>
          </p:childTnLst>
        </p:cTn>
      </p:par>
    </p:tnLst>
    <p:bldLst>
      <p:bldP spid="2" grpId="0"/>
      <p:bldP spid="3" grpId="0" build="p"/>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solidFill>
                  <a:schemeClr val="bg1"/>
                </a:solidFill>
              </a:rPr>
              <a:t>Τι είναι το </a:t>
            </a:r>
            <a:r>
              <a:rPr lang="en-US" dirty="0" smtClean="0">
                <a:solidFill>
                  <a:schemeClr val="bg1"/>
                </a:solidFill>
              </a:rPr>
              <a:t>eBay</a:t>
            </a:r>
            <a:endParaRPr lang="el-GR" dirty="0">
              <a:solidFill>
                <a:schemeClr val="bg1"/>
              </a:solidFill>
            </a:endParaRPr>
          </a:p>
        </p:txBody>
      </p:sp>
      <p:sp>
        <p:nvSpPr>
          <p:cNvPr id="3" name="Content Placeholder 2"/>
          <p:cNvSpPr>
            <a:spLocks noGrp="1"/>
          </p:cNvSpPr>
          <p:nvPr>
            <p:ph idx="1"/>
          </p:nvPr>
        </p:nvSpPr>
        <p:spPr/>
        <p:txBody>
          <a:bodyPr>
            <a:normAutofit fontScale="92500" lnSpcReduction="20000"/>
          </a:bodyPr>
          <a:lstStyle/>
          <a:p>
            <a:pPr algn="just">
              <a:buNone/>
            </a:pPr>
            <a:r>
              <a:rPr lang="el-GR" dirty="0" smtClean="0">
                <a:solidFill>
                  <a:schemeClr val="bg1"/>
                </a:solidFill>
              </a:rPr>
              <a:t>    Το </a:t>
            </a:r>
            <a:r>
              <a:rPr lang="en-US" dirty="0">
                <a:solidFill>
                  <a:schemeClr val="bg1"/>
                </a:solidFill>
              </a:rPr>
              <a:t>eBay Inc</a:t>
            </a:r>
            <a:r>
              <a:rPr lang="el-GR" dirty="0">
                <a:solidFill>
                  <a:schemeClr val="bg1"/>
                </a:solidFill>
              </a:rPr>
              <a:t>. είναι μία αμερικάνικη  πολυεθνική  διαδικτυακή, από καταναλωτή σε καταναλωτή, εταιρεία που εδρεύει στο Σαν Χοσέ της Καλιφόρνια. </a:t>
            </a:r>
            <a:r>
              <a:rPr lang="en-US" dirty="0">
                <a:solidFill>
                  <a:schemeClr val="bg1"/>
                </a:solidFill>
              </a:rPr>
              <a:t>E</a:t>
            </a:r>
            <a:r>
              <a:rPr lang="el-GR" dirty="0" smtClean="0">
                <a:solidFill>
                  <a:schemeClr val="bg1"/>
                </a:solidFill>
              </a:rPr>
              <a:t>ίναι </a:t>
            </a:r>
            <a:r>
              <a:rPr lang="el-GR" dirty="0">
                <a:solidFill>
                  <a:schemeClr val="bg1"/>
                </a:solidFill>
              </a:rPr>
              <a:t>μια πολλών δισεκατομμυρίων δολαρίων επιχείρηση με δραστηριότητες σε πάνω από τριάντα χώρες .Η εταιρεία διαχειρίζεται το eBay.com έναν ιστότοπο με ηλεκτρονικές δημοπρασίες και αγορές στις οποίες οι άνθρωποι και οι επιχειρήσεις μπορούν να αγοράζουν και να πωλούν ένα ευρύ φάσμα προϊόντων και υπηρεσιών σε όλο τον κόσμο.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solidFill>
                  <a:schemeClr val="bg1"/>
                </a:solidFill>
              </a:rPr>
              <a:t>Λειτουργίες του </a:t>
            </a:r>
            <a:r>
              <a:rPr lang="en-US" dirty="0" smtClean="0">
                <a:solidFill>
                  <a:schemeClr val="bg1"/>
                </a:solidFill>
              </a:rPr>
              <a:t>eBay</a:t>
            </a:r>
            <a:endParaRPr lang="el-GR" dirty="0">
              <a:solidFill>
                <a:schemeClr val="bg1"/>
              </a:solidFill>
            </a:endParaRPr>
          </a:p>
        </p:txBody>
      </p:sp>
      <p:sp>
        <p:nvSpPr>
          <p:cNvPr id="3" name="Content Placeholder 2"/>
          <p:cNvSpPr>
            <a:spLocks noGrp="1"/>
          </p:cNvSpPr>
          <p:nvPr>
            <p:ph idx="1"/>
          </p:nvPr>
        </p:nvSpPr>
        <p:spPr>
          <a:xfrm>
            <a:off x="395536" y="1412776"/>
            <a:ext cx="8363272" cy="4929411"/>
          </a:xfrm>
        </p:spPr>
        <p:txBody>
          <a:bodyPr>
            <a:normAutofit fontScale="92500" lnSpcReduction="10000"/>
          </a:bodyPr>
          <a:lstStyle/>
          <a:p>
            <a:r>
              <a:rPr lang="el-GR" dirty="0" smtClean="0">
                <a:solidFill>
                  <a:schemeClr val="bg1"/>
                </a:solidFill>
              </a:rPr>
              <a:t>Ηλεκτρονικές δημοπρασίες προιόντων</a:t>
            </a:r>
          </a:p>
          <a:p>
            <a:r>
              <a:rPr lang="el-GR" dirty="0" smtClean="0">
                <a:solidFill>
                  <a:schemeClr val="bg1"/>
                </a:solidFill>
              </a:rPr>
              <a:t>Πώληση αντικειιμένων με προκαθορισμένη τιμη «</a:t>
            </a:r>
            <a:r>
              <a:rPr lang="en-US" dirty="0" smtClean="0">
                <a:solidFill>
                  <a:schemeClr val="bg1"/>
                </a:solidFill>
              </a:rPr>
              <a:t>Buy it now</a:t>
            </a:r>
            <a:r>
              <a:rPr lang="el-GR" dirty="0" smtClean="0">
                <a:solidFill>
                  <a:schemeClr val="bg1"/>
                </a:solidFill>
              </a:rPr>
              <a:t>».</a:t>
            </a:r>
          </a:p>
          <a:p>
            <a:r>
              <a:rPr lang="el-GR" dirty="0" smtClean="0">
                <a:solidFill>
                  <a:schemeClr val="bg1"/>
                </a:solidFill>
              </a:rPr>
              <a:t>Διαδικτυακές </a:t>
            </a:r>
            <a:r>
              <a:rPr lang="el-GR" dirty="0">
                <a:solidFill>
                  <a:schemeClr val="bg1"/>
                </a:solidFill>
              </a:rPr>
              <a:t>διαφημίσεις   απευθείας </a:t>
            </a:r>
            <a:r>
              <a:rPr lang="el-GR" dirty="0" smtClean="0">
                <a:solidFill>
                  <a:schemeClr val="bg1"/>
                </a:solidFill>
              </a:rPr>
              <a:t>σύνδεσης</a:t>
            </a:r>
          </a:p>
          <a:p>
            <a:pPr algn="just"/>
            <a:r>
              <a:rPr lang="el-GR" dirty="0" smtClean="0">
                <a:solidFill>
                  <a:schemeClr val="bg1"/>
                </a:solidFill>
              </a:rPr>
              <a:t>Μικρές αγγελίες</a:t>
            </a:r>
          </a:p>
          <a:p>
            <a:r>
              <a:rPr lang="el-GR" dirty="0">
                <a:solidFill>
                  <a:schemeClr val="bg1"/>
                </a:solidFill>
              </a:rPr>
              <a:t>πωλήσεις εισιτηρίων για διάφορων τύπων εκδηλώσεις </a:t>
            </a:r>
            <a:endParaRPr lang="el-GR" dirty="0" smtClean="0">
              <a:solidFill>
                <a:schemeClr val="bg1"/>
              </a:solidFill>
            </a:endParaRPr>
          </a:p>
          <a:p>
            <a:r>
              <a:rPr lang="el-GR" dirty="0">
                <a:solidFill>
                  <a:schemeClr val="bg1"/>
                </a:solidFill>
              </a:rPr>
              <a:t> ηλεκτρονικές μεταφορές χρημάτων μέσω προπληρωμένης </a:t>
            </a:r>
            <a:r>
              <a:rPr lang="el-GR" dirty="0" smtClean="0">
                <a:solidFill>
                  <a:schemeClr val="bg1"/>
                </a:solidFill>
              </a:rPr>
              <a:t>κάρτας</a:t>
            </a:r>
          </a:p>
          <a:p>
            <a:r>
              <a:rPr lang="el-GR" dirty="0">
                <a:solidFill>
                  <a:schemeClr val="bg1"/>
                </a:solidFill>
              </a:rPr>
              <a:t>άλλες πολλές υπηρεσίες</a:t>
            </a:r>
            <a:endParaRPr lang="el-GR" dirty="0" smtClean="0">
              <a:solidFill>
                <a:schemeClr val="bg1"/>
              </a:solidFill>
            </a:endParaRPr>
          </a:p>
          <a:p>
            <a:endParaRPr lang="el-GR" dirty="0">
              <a:solidFill>
                <a:schemeClr val="bg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08912" cy="620688"/>
          </a:xfrm>
        </p:spPr>
        <p:txBody>
          <a:bodyPr>
            <a:normAutofit fontScale="90000"/>
          </a:bodyPr>
          <a:lstStyle/>
          <a:p>
            <a:r>
              <a:rPr lang="el-GR" dirty="0" smtClean="0">
                <a:solidFill>
                  <a:schemeClr val="bg1"/>
                </a:solidFill>
              </a:rPr>
              <a:t>Ανάλυση </a:t>
            </a:r>
            <a:r>
              <a:rPr lang="en-US" dirty="0" smtClean="0">
                <a:solidFill>
                  <a:schemeClr val="bg1"/>
                </a:solidFill>
              </a:rPr>
              <a:t>SWOT </a:t>
            </a:r>
            <a:r>
              <a:rPr lang="el-GR" dirty="0" smtClean="0">
                <a:solidFill>
                  <a:schemeClr val="bg1"/>
                </a:solidFill>
              </a:rPr>
              <a:t>του </a:t>
            </a:r>
            <a:r>
              <a:rPr lang="en-US" dirty="0" smtClean="0">
                <a:solidFill>
                  <a:schemeClr val="bg1"/>
                </a:solidFill>
              </a:rPr>
              <a:t>eBay</a:t>
            </a:r>
            <a:endParaRPr lang="el-GR" dirty="0">
              <a:solidFill>
                <a:schemeClr val="bg1"/>
              </a:solidFill>
            </a:endParaRPr>
          </a:p>
        </p:txBody>
      </p:sp>
      <p:sp>
        <p:nvSpPr>
          <p:cNvPr id="7" name="Content Placeholder 6"/>
          <p:cNvSpPr>
            <a:spLocks noGrp="1"/>
          </p:cNvSpPr>
          <p:nvPr>
            <p:ph idx="1"/>
          </p:nvPr>
        </p:nvSpPr>
        <p:spPr>
          <a:xfrm>
            <a:off x="0" y="548680"/>
            <a:ext cx="3682752" cy="4061048"/>
          </a:xfrm>
        </p:spPr>
        <p:txBody>
          <a:bodyPr>
            <a:normAutofit fontScale="92500" lnSpcReduction="10000"/>
          </a:bodyPr>
          <a:lstStyle/>
          <a:p>
            <a:pPr algn="ctr">
              <a:buNone/>
            </a:pPr>
            <a:r>
              <a:rPr lang="el-GR" sz="3500" b="1" dirty="0" smtClean="0">
                <a:solidFill>
                  <a:schemeClr val="bg1"/>
                </a:solidFill>
              </a:rPr>
              <a:t>Ισχυρά σημεία</a:t>
            </a:r>
          </a:p>
          <a:p>
            <a:pPr lvl="0" algn="ctr"/>
            <a:r>
              <a:rPr lang="el-GR" sz="2400" dirty="0" smtClean="0">
                <a:solidFill>
                  <a:schemeClr val="bg1"/>
                </a:solidFill>
              </a:rPr>
              <a:t>Η μεγαλύτερη αγορά internet στον κόσμο</a:t>
            </a:r>
          </a:p>
          <a:p>
            <a:pPr lvl="0" algn="ctr"/>
            <a:r>
              <a:rPr lang="el-GR" sz="2400" dirty="0" smtClean="0">
                <a:solidFill>
                  <a:schemeClr val="bg1"/>
                </a:solidFill>
              </a:rPr>
              <a:t>Επιχειρηματικό μοντέλο (υπάρχει ισχυρός άμεσος ανταγωνισμός)</a:t>
            </a:r>
          </a:p>
          <a:p>
            <a:pPr lvl="0" algn="ctr"/>
            <a:r>
              <a:rPr lang="el-GR" sz="2400" dirty="0" smtClean="0">
                <a:solidFill>
                  <a:schemeClr val="bg1"/>
                </a:solidFill>
              </a:rPr>
              <a:t>Οικονομίες κλίμακας</a:t>
            </a:r>
          </a:p>
          <a:p>
            <a:pPr lvl="0" algn="ctr"/>
            <a:r>
              <a:rPr lang="el-GR" sz="2400" dirty="0" smtClean="0">
                <a:solidFill>
                  <a:schemeClr val="bg1"/>
                </a:solidFill>
              </a:rPr>
              <a:t>Ο εντοπισμός</a:t>
            </a:r>
          </a:p>
          <a:p>
            <a:pPr lvl="0" algn="ctr"/>
            <a:r>
              <a:rPr lang="el-GR" sz="2400" dirty="0" smtClean="0">
                <a:solidFill>
                  <a:schemeClr val="bg1"/>
                </a:solidFill>
              </a:rPr>
              <a:t>Το σύστημα πληρωμών</a:t>
            </a:r>
          </a:p>
          <a:p>
            <a:pPr lvl="0" algn="ctr"/>
            <a:r>
              <a:rPr lang="el-GR" sz="2400" dirty="0" smtClean="0">
                <a:solidFill>
                  <a:schemeClr val="bg1"/>
                </a:solidFill>
              </a:rPr>
              <a:t>Η φήμη</a:t>
            </a:r>
          </a:p>
          <a:p>
            <a:pPr algn="ctr">
              <a:buNone/>
            </a:pPr>
            <a:r>
              <a:rPr lang="el-GR" sz="2400" dirty="0" smtClean="0">
                <a:solidFill>
                  <a:schemeClr val="bg1"/>
                </a:solidFill>
              </a:rPr>
              <a:t> </a:t>
            </a:r>
            <a:endParaRPr lang="el-GR" sz="2400" dirty="0">
              <a:solidFill>
                <a:schemeClr val="bg1"/>
              </a:solidFill>
            </a:endParaRPr>
          </a:p>
        </p:txBody>
      </p:sp>
      <p:sp>
        <p:nvSpPr>
          <p:cNvPr id="8" name="TextBox 7"/>
          <p:cNvSpPr txBox="1"/>
          <p:nvPr/>
        </p:nvSpPr>
        <p:spPr>
          <a:xfrm>
            <a:off x="251520" y="4365104"/>
            <a:ext cx="3528392" cy="1692771"/>
          </a:xfrm>
          <a:prstGeom prst="rect">
            <a:avLst/>
          </a:prstGeom>
          <a:noFill/>
        </p:spPr>
        <p:txBody>
          <a:bodyPr wrap="square" rtlCol="0">
            <a:spAutoFit/>
          </a:bodyPr>
          <a:lstStyle/>
          <a:p>
            <a:pPr algn="ctr"/>
            <a:r>
              <a:rPr lang="el-GR" sz="3200" b="1" dirty="0" smtClean="0">
                <a:solidFill>
                  <a:schemeClr val="bg1"/>
                </a:solidFill>
              </a:rPr>
              <a:t>Αδύναμα σημεία</a:t>
            </a:r>
          </a:p>
          <a:p>
            <a:pPr algn="ctr">
              <a:buFont typeface="Arial" pitchFamily="34" charset="0"/>
              <a:buChar char="•"/>
            </a:pPr>
            <a:r>
              <a:rPr lang="el-GR" sz="2400" dirty="0" smtClean="0">
                <a:solidFill>
                  <a:schemeClr val="bg1"/>
                </a:solidFill>
              </a:rPr>
              <a:t>Τα υψηλά τέλη</a:t>
            </a:r>
          </a:p>
          <a:p>
            <a:pPr algn="ctr">
              <a:buFont typeface="Arial" pitchFamily="34" charset="0"/>
              <a:buChar char="•"/>
            </a:pPr>
            <a:r>
              <a:rPr lang="el-GR" sz="2400" dirty="0" smtClean="0">
                <a:solidFill>
                  <a:schemeClr val="bg1"/>
                </a:solidFill>
              </a:rPr>
              <a:t>Δεν </a:t>
            </a:r>
            <a:r>
              <a:rPr lang="el-GR" sz="2400" dirty="0" smtClean="0">
                <a:solidFill>
                  <a:schemeClr val="bg1"/>
                </a:solidFill>
              </a:rPr>
              <a:t>απαιτητέ </a:t>
            </a:r>
            <a:r>
              <a:rPr lang="el-GR" sz="2400" dirty="0" smtClean="0">
                <a:solidFill>
                  <a:schemeClr val="bg1"/>
                </a:solidFill>
              </a:rPr>
              <a:t>περαιτέρω στρατηγική ανάπτυξης</a:t>
            </a:r>
            <a:endParaRPr lang="el-GR" sz="2400" dirty="0">
              <a:solidFill>
                <a:schemeClr val="bg1"/>
              </a:solidFill>
            </a:endParaRPr>
          </a:p>
        </p:txBody>
      </p:sp>
      <p:sp>
        <p:nvSpPr>
          <p:cNvPr id="11" name="TextBox 10"/>
          <p:cNvSpPr txBox="1"/>
          <p:nvPr/>
        </p:nvSpPr>
        <p:spPr>
          <a:xfrm>
            <a:off x="5868144" y="1340768"/>
            <a:ext cx="2520280" cy="1569660"/>
          </a:xfrm>
          <a:prstGeom prst="rect">
            <a:avLst/>
          </a:prstGeom>
          <a:noFill/>
        </p:spPr>
        <p:txBody>
          <a:bodyPr wrap="square" rtlCol="0">
            <a:spAutoFit/>
          </a:bodyPr>
          <a:lstStyle/>
          <a:p>
            <a:endParaRPr lang="el-GR" sz="3200" b="1" dirty="0">
              <a:solidFill>
                <a:schemeClr val="bg1"/>
              </a:solidFill>
            </a:endParaRPr>
          </a:p>
          <a:p>
            <a:endParaRPr lang="el-GR" sz="3200" b="1" dirty="0" smtClean="0">
              <a:solidFill>
                <a:schemeClr val="bg1"/>
              </a:solidFill>
            </a:endParaRPr>
          </a:p>
          <a:p>
            <a:endParaRPr lang="el-GR" sz="3200" b="1" dirty="0" smtClean="0">
              <a:solidFill>
                <a:schemeClr val="bg1"/>
              </a:solidFill>
            </a:endParaRPr>
          </a:p>
        </p:txBody>
      </p:sp>
      <p:sp>
        <p:nvSpPr>
          <p:cNvPr id="12" name="TextBox 11"/>
          <p:cNvSpPr txBox="1"/>
          <p:nvPr/>
        </p:nvSpPr>
        <p:spPr>
          <a:xfrm>
            <a:off x="4499992" y="548680"/>
            <a:ext cx="4168080" cy="3170099"/>
          </a:xfrm>
          <a:prstGeom prst="rect">
            <a:avLst/>
          </a:prstGeom>
          <a:noFill/>
        </p:spPr>
        <p:txBody>
          <a:bodyPr wrap="square" rtlCol="0">
            <a:spAutoFit/>
          </a:bodyPr>
          <a:lstStyle/>
          <a:p>
            <a:pPr algn="ctr"/>
            <a:r>
              <a:rPr lang="el-GR" sz="3200" b="1" dirty="0" smtClean="0">
                <a:solidFill>
                  <a:schemeClr val="bg1"/>
                </a:solidFill>
              </a:rPr>
              <a:t>Ευκαιρίες</a:t>
            </a:r>
          </a:p>
          <a:p>
            <a:pPr algn="ctr">
              <a:buFont typeface="Arial" pitchFamily="34" charset="0"/>
              <a:buChar char="•"/>
            </a:pPr>
            <a:r>
              <a:rPr lang="el-GR" sz="2400" dirty="0" smtClean="0">
                <a:solidFill>
                  <a:schemeClr val="bg1"/>
                </a:solidFill>
              </a:rPr>
              <a:t>Αυξανόμενος αριθμός των </a:t>
            </a:r>
            <a:r>
              <a:rPr lang="el-GR" sz="2400" dirty="0" smtClean="0">
                <a:solidFill>
                  <a:schemeClr val="bg1"/>
                </a:solidFill>
              </a:rPr>
              <a:t> αγοραστών</a:t>
            </a:r>
            <a:endParaRPr lang="el-GR" sz="2400" dirty="0" smtClean="0">
              <a:solidFill>
                <a:schemeClr val="bg1"/>
              </a:solidFill>
            </a:endParaRPr>
          </a:p>
          <a:p>
            <a:pPr algn="ctr">
              <a:buFont typeface="Arial" pitchFamily="34" charset="0"/>
              <a:buChar char="•"/>
            </a:pPr>
            <a:r>
              <a:rPr lang="el-GR" sz="2400" dirty="0" smtClean="0">
                <a:solidFill>
                  <a:schemeClr val="bg1"/>
                </a:solidFill>
              </a:rPr>
              <a:t>Αύξηση των υπηρεσιών και </a:t>
            </a:r>
            <a:r>
              <a:rPr lang="el-GR" sz="2400" dirty="0" smtClean="0">
                <a:solidFill>
                  <a:schemeClr val="bg1"/>
                </a:solidFill>
              </a:rPr>
              <a:t>του χαρτοφυλακίου </a:t>
            </a:r>
            <a:r>
              <a:rPr lang="el-GR" sz="2400" dirty="0" smtClean="0">
                <a:solidFill>
                  <a:schemeClr val="bg1"/>
                </a:solidFill>
              </a:rPr>
              <a:t>των προϊόντων μέσω της εξαγοράς</a:t>
            </a:r>
          </a:p>
          <a:p>
            <a:pPr algn="ctr">
              <a:buFont typeface="Arial" pitchFamily="34" charset="0"/>
              <a:buChar char="•"/>
            </a:pPr>
            <a:r>
              <a:rPr lang="el-GR" sz="2400" dirty="0" smtClean="0">
                <a:solidFill>
                  <a:schemeClr val="bg1"/>
                </a:solidFill>
              </a:rPr>
              <a:t>Άνοιξε </a:t>
            </a:r>
            <a:r>
              <a:rPr lang="el-GR" sz="2400" dirty="0" smtClean="0">
                <a:solidFill>
                  <a:schemeClr val="bg1"/>
                </a:solidFill>
              </a:rPr>
              <a:t>περισσότερα online καταστήματα σε άλλες χώρες</a:t>
            </a:r>
          </a:p>
        </p:txBody>
      </p:sp>
      <p:sp>
        <p:nvSpPr>
          <p:cNvPr id="14" name="TextBox 13"/>
          <p:cNvSpPr txBox="1"/>
          <p:nvPr/>
        </p:nvSpPr>
        <p:spPr>
          <a:xfrm>
            <a:off x="3671392" y="4057233"/>
            <a:ext cx="5472608" cy="2800767"/>
          </a:xfrm>
          <a:prstGeom prst="rect">
            <a:avLst/>
          </a:prstGeom>
          <a:noFill/>
        </p:spPr>
        <p:txBody>
          <a:bodyPr wrap="square" rtlCol="0">
            <a:spAutoFit/>
          </a:bodyPr>
          <a:lstStyle/>
          <a:p>
            <a:pPr algn="ctr"/>
            <a:r>
              <a:rPr lang="el-GR" sz="3200" b="1" dirty="0" smtClean="0">
                <a:solidFill>
                  <a:schemeClr val="bg1"/>
                </a:solidFill>
              </a:rPr>
              <a:t>Απειλές</a:t>
            </a:r>
          </a:p>
          <a:p>
            <a:pPr algn="ctr">
              <a:buFont typeface="Arial" pitchFamily="34" charset="0"/>
              <a:buChar char="•"/>
            </a:pPr>
            <a:r>
              <a:rPr lang="el-GR" sz="2400" dirty="0" smtClean="0">
                <a:solidFill>
                  <a:schemeClr val="bg1"/>
                </a:solidFill>
              </a:rPr>
              <a:t>Ηλεκτρονική ασφάλεια</a:t>
            </a:r>
          </a:p>
          <a:p>
            <a:pPr algn="ctr">
              <a:buFont typeface="Arial" pitchFamily="34" charset="0"/>
              <a:buChar char="•"/>
            </a:pPr>
            <a:r>
              <a:rPr lang="el-GR" sz="2400" dirty="0" smtClean="0">
                <a:solidFill>
                  <a:schemeClr val="bg1"/>
                </a:solidFill>
              </a:rPr>
              <a:t>Περιφερειακά </a:t>
            </a:r>
            <a:r>
              <a:rPr lang="el-GR" sz="2400" dirty="0" smtClean="0">
                <a:solidFill>
                  <a:schemeClr val="bg1"/>
                </a:solidFill>
              </a:rPr>
              <a:t>χαμηλό κόστος σε απευθείας </a:t>
            </a:r>
            <a:r>
              <a:rPr lang="el-GR" sz="2400" dirty="0" smtClean="0">
                <a:solidFill>
                  <a:schemeClr val="bg1"/>
                </a:solidFill>
              </a:rPr>
              <a:t>σύνδεση με </a:t>
            </a:r>
            <a:r>
              <a:rPr lang="el-GR" sz="2400" dirty="0" smtClean="0">
                <a:solidFill>
                  <a:schemeClr val="bg1"/>
                </a:solidFill>
              </a:rPr>
              <a:t>λιανοπωλητές</a:t>
            </a:r>
          </a:p>
          <a:p>
            <a:pPr algn="ctr">
              <a:buFont typeface="Arial" pitchFamily="34" charset="0"/>
              <a:buChar char="•"/>
            </a:pPr>
            <a:r>
              <a:rPr lang="el-GR" sz="2400" dirty="0" smtClean="0">
                <a:solidFill>
                  <a:schemeClr val="bg1"/>
                </a:solidFill>
              </a:rPr>
              <a:t>Ο αυξανόμενος ανταγωνισμός από το Amazon</a:t>
            </a:r>
          </a:p>
          <a:p>
            <a:pPr algn="ctr">
              <a:buFont typeface="Arial" pitchFamily="34" charset="0"/>
              <a:buChar char="•"/>
            </a:pPr>
            <a:r>
              <a:rPr lang="el-GR" sz="2400" dirty="0" smtClean="0">
                <a:solidFill>
                  <a:schemeClr val="bg1"/>
                </a:solidFill>
              </a:rPr>
              <a:t>Συναλλαγματικές ισοτιμίες</a:t>
            </a:r>
            <a:endParaRPr lang="el-GR" sz="2400" dirty="0">
              <a:solidFill>
                <a:schemeClr val="bg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0"/>
            <a:ext cx="8208912" cy="792088"/>
          </a:xfrm>
        </p:spPr>
        <p:txBody>
          <a:bodyPr/>
          <a:lstStyle/>
          <a:p>
            <a:r>
              <a:rPr lang="el-GR" dirty="0" smtClean="0">
                <a:solidFill>
                  <a:schemeClr val="bg1"/>
                </a:solidFill>
              </a:rPr>
              <a:t>Στοιχεία έρευνας </a:t>
            </a:r>
            <a:endParaRPr lang="el-GR" dirty="0">
              <a:solidFill>
                <a:schemeClr val="bg1"/>
              </a:solidFill>
            </a:endParaRPr>
          </a:p>
        </p:txBody>
      </p:sp>
      <p:graphicFrame>
        <p:nvGraphicFramePr>
          <p:cNvPr id="10" name="Chart 9"/>
          <p:cNvGraphicFramePr/>
          <p:nvPr/>
        </p:nvGraphicFramePr>
        <p:xfrm>
          <a:off x="4572000" y="3861048"/>
          <a:ext cx="4788024" cy="277291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Chart 11"/>
          <p:cNvGraphicFramePr/>
          <p:nvPr/>
        </p:nvGraphicFramePr>
        <p:xfrm>
          <a:off x="0" y="764704"/>
          <a:ext cx="6048672" cy="36004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nvGraphicFramePr>
        <p:xfrm>
          <a:off x="0" y="188640"/>
          <a:ext cx="5040560" cy="316835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p:cNvGraphicFramePr/>
          <p:nvPr/>
        </p:nvGraphicFramePr>
        <p:xfrm>
          <a:off x="3347864" y="4365104"/>
          <a:ext cx="5256584" cy="220486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2"/>
          <p:cNvGraphicFramePr/>
          <p:nvPr/>
        </p:nvGraphicFramePr>
        <p:xfrm>
          <a:off x="179512" y="188640"/>
          <a:ext cx="6480720" cy="4032448"/>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nvGraphicFramePr>
        <p:xfrm>
          <a:off x="0" y="214290"/>
          <a:ext cx="5904656" cy="403244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nvGraphicFramePr>
        <p:xfrm>
          <a:off x="4357686" y="4000504"/>
          <a:ext cx="4572000" cy="26289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864096"/>
          </a:xfrm>
        </p:spPr>
        <p:txBody>
          <a:bodyPr>
            <a:normAutofit/>
          </a:bodyPr>
          <a:lstStyle/>
          <a:p>
            <a:r>
              <a:rPr lang="el-GR" dirty="0" smtClean="0">
                <a:solidFill>
                  <a:schemeClr val="bg1"/>
                </a:solidFill>
                <a:latin typeface="Arial" pitchFamily="34" charset="0"/>
                <a:cs typeface="Arial" pitchFamily="34" charset="0"/>
              </a:rPr>
              <a:t>Συμπεράσματα</a:t>
            </a:r>
            <a:endParaRPr lang="el-GR" dirty="0">
              <a:solidFill>
                <a:schemeClr val="bg1"/>
              </a:solidFill>
              <a:latin typeface="Arial" pitchFamily="34" charset="0"/>
              <a:cs typeface="Arial" pitchFamily="34" charset="0"/>
            </a:endParaRPr>
          </a:p>
        </p:txBody>
      </p:sp>
      <p:sp>
        <p:nvSpPr>
          <p:cNvPr id="3" name="Content Placeholder 2"/>
          <p:cNvSpPr>
            <a:spLocks noGrp="1"/>
          </p:cNvSpPr>
          <p:nvPr>
            <p:ph idx="1"/>
          </p:nvPr>
        </p:nvSpPr>
        <p:spPr>
          <a:xfrm>
            <a:off x="0" y="1124744"/>
            <a:ext cx="8964488" cy="5733256"/>
          </a:xfrm>
        </p:spPr>
        <p:txBody>
          <a:bodyPr>
            <a:normAutofit fontScale="55000" lnSpcReduction="20000"/>
          </a:bodyPr>
          <a:lstStyle/>
          <a:p>
            <a:pPr algn="just">
              <a:buNone/>
            </a:pPr>
            <a:r>
              <a:rPr lang="el-GR" dirty="0" smtClean="0">
                <a:solidFill>
                  <a:schemeClr val="bg1"/>
                </a:solidFill>
                <a:latin typeface="Arial" pitchFamily="34" charset="0"/>
                <a:cs typeface="Arial" pitchFamily="34" charset="0"/>
              </a:rPr>
              <a:t>     Στην εποχή που ζούμε το διαδίκτυο έχει κυρίαρχο ρόλο στη καθημερινότητα των ανθρώπων. Όπως είναι φυσικό σαν κομμάτια του διαδικτύου, το ηλεκτρονικό εμπόριο και το ηλεκτρονικό μάρκετινγκ έχουν αναπτυχθεί μαζί με αυτό. Οι δύο αυτές έννοιες καθώς και τα στοιχεία που τις αποτελούν αναλύθηκαν ενδελεχώς στη παρούσα πτυχιακή εργασία. Φυσικά δεν θα ήταν δυνατό να μην αναλυθεί ο πλέον καταξιωμένος ισότοπος που σχετίζεται με αυτές τις έννοιες, το </a:t>
            </a:r>
            <a:r>
              <a:rPr lang="en-US" dirty="0" smtClean="0">
                <a:solidFill>
                  <a:schemeClr val="bg1"/>
                </a:solidFill>
                <a:latin typeface="Arial" pitchFamily="34" charset="0"/>
                <a:cs typeface="Arial" pitchFamily="34" charset="0"/>
              </a:rPr>
              <a:t>eBay</a:t>
            </a:r>
            <a:r>
              <a:rPr lang="el-GR" dirty="0" smtClean="0">
                <a:solidFill>
                  <a:schemeClr val="bg1"/>
                </a:solidFill>
                <a:latin typeface="Arial" pitchFamily="34" charset="0"/>
                <a:cs typeface="Arial" pitchFamily="34" charset="0"/>
              </a:rPr>
              <a:t>. Για να έχουμε μια πιο ολοκληρωμένη και σαφή εικόνα διενεργήσαμε μια έρευνα μέσω ερωτηματολογίου το οποίο δόθηκε προς απάντηση σε άτομα που έχουν άμεση σχέση με το διαδίκτυο. Η έρευνα μας οδήγησε στο ήδη γνωστό συμπέρασμα, ότι το διαδίκτυο χρησιμοποιείτε σε καθημερινή βάση, με κύρια ασχολία την επικοινωνία φυσικών προσώπων μέσω συνομιλίας ή ηλεκτρονικού ταχυδρομείου. Η διαφήμιση στο διαδίκτυο καθώς και η χρήση των </a:t>
            </a:r>
            <a:r>
              <a:rPr lang="en-US" dirty="0" smtClean="0">
                <a:solidFill>
                  <a:schemeClr val="bg1"/>
                </a:solidFill>
                <a:latin typeface="Arial" pitchFamily="34" charset="0"/>
                <a:cs typeface="Arial" pitchFamily="34" charset="0"/>
              </a:rPr>
              <a:t>social media </a:t>
            </a:r>
            <a:r>
              <a:rPr lang="el-GR" dirty="0" smtClean="0">
                <a:solidFill>
                  <a:schemeClr val="bg1"/>
                </a:solidFill>
                <a:latin typeface="Arial" pitchFamily="34" charset="0"/>
                <a:cs typeface="Arial" pitchFamily="34" charset="0"/>
              </a:rPr>
              <a:t>έχουν εδραιώσει πλέον τη θέση τους στη καθημερινότητα μας. Σαν αποτέλεσμα αυτού έχουμε την ραγδαία ανάπτυξη του ηλεκτρονικού εμπορίου καθώς ολοένα και περισσότερα άτομα κάνουν αγορές μέσω του διαδικτύου. Ένας καλός λόγος για την προαναφερθείσα ανάπτυξη είναι το γεγονός πως οι πληρωμές μέσω τραπέζης ή προπληρωμένων καρτών είναι ένας από τους πλέον ασφαλέστερους τρόπους. Τα παραπάνω αποτελέσματα έρχεται να ενισχύσει και η άνθηση που συνάγει με την αναγνωσιμότητα και την χρησιμότητα του </a:t>
            </a:r>
            <a:r>
              <a:rPr lang="en-US" dirty="0" smtClean="0">
                <a:solidFill>
                  <a:schemeClr val="bg1"/>
                </a:solidFill>
                <a:latin typeface="Arial" pitchFamily="34" charset="0"/>
                <a:cs typeface="Arial" pitchFamily="34" charset="0"/>
              </a:rPr>
              <a:t>eBay</a:t>
            </a:r>
            <a:r>
              <a:rPr lang="el-GR" dirty="0" smtClean="0">
                <a:solidFill>
                  <a:schemeClr val="bg1"/>
                </a:solidFill>
                <a:latin typeface="Arial" pitchFamily="34" charset="0"/>
                <a:cs typeface="Arial" pitchFamily="34" charset="0"/>
              </a:rPr>
              <a:t>. Με το πέρας της συγκεκριμένη πτυχιακής εργασίας καταλήξαμε σε μια βάση δεδομένων πάνω στην οποία μπορούν να στηριχθούν επόμενες πτυχιακές εργασίες και έρευνες που αφορούν το ηλεκτρονικό μάρκετινγκ, το ηλεκτρονικό εμπόριο και το </a:t>
            </a:r>
            <a:r>
              <a:rPr lang="en-US" dirty="0" smtClean="0">
                <a:solidFill>
                  <a:schemeClr val="bg1"/>
                </a:solidFill>
                <a:latin typeface="Arial" pitchFamily="34" charset="0"/>
                <a:cs typeface="Arial" pitchFamily="34" charset="0"/>
              </a:rPr>
              <a:t>eBay</a:t>
            </a:r>
            <a:r>
              <a:rPr lang="el-GR" dirty="0" smtClean="0">
                <a:solidFill>
                  <a:schemeClr val="bg1"/>
                </a:solidFill>
                <a:latin typeface="Arial" pitchFamily="34" charset="0"/>
                <a:cs typeface="Arial" pitchFamily="34" charset="0"/>
              </a:rPr>
              <a:t>. </a:t>
            </a:r>
          </a:p>
          <a:p>
            <a:endParaRPr lang="el-GR"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1000" r="-1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8686800" cy="2362274"/>
          </a:xfrm>
        </p:spPr>
        <p:txBody>
          <a:bodyPr>
            <a:normAutofit/>
          </a:bodyPr>
          <a:lstStyle/>
          <a:p>
            <a:r>
              <a:rPr lang="el-GR" dirty="0" smtClean="0">
                <a:solidFill>
                  <a:schemeClr val="bg1"/>
                </a:solidFill>
              </a:rPr>
              <a:t>Σας ευχαριστούμε πολύ</a:t>
            </a:r>
            <a:br>
              <a:rPr lang="el-GR" dirty="0" smtClean="0">
                <a:solidFill>
                  <a:schemeClr val="bg1"/>
                </a:solidFill>
              </a:rPr>
            </a:br>
            <a:r>
              <a:rPr lang="el-GR" dirty="0" smtClean="0">
                <a:solidFill>
                  <a:schemeClr val="bg1"/>
                </a:solidFill>
              </a:rPr>
              <a:t> για την προσοχή σας!</a:t>
            </a:r>
            <a:endParaRPr lang="el-GR" dirty="0">
              <a:solidFill>
                <a:schemeClr val="bg1"/>
              </a:solidFill>
            </a:endParaRPr>
          </a:p>
        </p:txBody>
      </p:sp>
      <p:sp>
        <p:nvSpPr>
          <p:cNvPr id="4" name="TextBox 3"/>
          <p:cNvSpPr txBox="1"/>
          <p:nvPr/>
        </p:nvSpPr>
        <p:spPr>
          <a:xfrm>
            <a:off x="1763688" y="4077072"/>
            <a:ext cx="5580112" cy="923330"/>
          </a:xfrm>
          <a:prstGeom prst="rect">
            <a:avLst/>
          </a:prstGeom>
          <a:noFill/>
        </p:spPr>
        <p:txBody>
          <a:bodyPr wrap="square" rtlCol="0">
            <a:spAutoFit/>
          </a:bodyPr>
          <a:lstStyle/>
          <a:p>
            <a:r>
              <a:rPr lang="el-GR" sz="5400" dirty="0" smtClean="0">
                <a:solidFill>
                  <a:schemeClr val="bg1"/>
                </a:solidFill>
              </a:rPr>
              <a:t>Ερωτήσεις κανείς;</a:t>
            </a:r>
            <a:endParaRPr lang="el-GR" sz="5400"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8640"/>
            <a:ext cx="8003232" cy="418058"/>
          </a:xfrm>
        </p:spPr>
        <p:txBody>
          <a:bodyPr>
            <a:normAutofit fontScale="90000"/>
          </a:bodyPr>
          <a:lstStyle/>
          <a:p>
            <a:r>
              <a:rPr lang="el-GR" sz="2800" dirty="0" smtClean="0">
                <a:solidFill>
                  <a:schemeClr val="bg1"/>
                </a:solidFill>
              </a:rPr>
              <a:t>Βιβλιογραφία</a:t>
            </a:r>
            <a:endParaRPr lang="el-GR" sz="2800" dirty="0">
              <a:solidFill>
                <a:schemeClr val="bg1"/>
              </a:solidFill>
            </a:endParaRPr>
          </a:p>
        </p:txBody>
      </p:sp>
      <p:sp>
        <p:nvSpPr>
          <p:cNvPr id="3" name="Content Placeholder 2"/>
          <p:cNvSpPr>
            <a:spLocks noGrp="1"/>
          </p:cNvSpPr>
          <p:nvPr>
            <p:ph idx="1"/>
          </p:nvPr>
        </p:nvSpPr>
        <p:spPr>
          <a:xfrm>
            <a:off x="359024" y="548680"/>
            <a:ext cx="8784976" cy="6093296"/>
          </a:xfrm>
        </p:spPr>
        <p:txBody>
          <a:bodyPr>
            <a:normAutofit fontScale="25000" lnSpcReduction="20000"/>
          </a:bodyPr>
          <a:lstStyle/>
          <a:p>
            <a:r>
              <a:rPr lang="en-US" sz="5600" b="1" dirty="0" smtClean="0">
                <a:solidFill>
                  <a:schemeClr val="bg1"/>
                </a:solidFill>
                <a:latin typeface="Arial" pitchFamily="34" charset="0"/>
                <a:cs typeface="Arial" pitchFamily="34" charset="0"/>
              </a:rPr>
              <a:t>A</a:t>
            </a:r>
            <a:r>
              <a:rPr lang="el-GR" sz="5600" b="1" dirty="0" smtClean="0">
                <a:solidFill>
                  <a:schemeClr val="bg1"/>
                </a:solidFill>
                <a:latin typeface="Arial" pitchFamily="34" charset="0"/>
                <a:cs typeface="Arial" pitchFamily="34" charset="0"/>
              </a:rPr>
              <a:t>) Ελληνόγλωσση </a:t>
            </a:r>
          </a:p>
          <a:p>
            <a:pPr lvl="0"/>
            <a:r>
              <a:rPr lang="el-GR" sz="4800" dirty="0" smtClean="0">
                <a:solidFill>
                  <a:schemeClr val="bg1"/>
                </a:solidFill>
                <a:latin typeface="Arial" pitchFamily="34" charset="0"/>
                <a:cs typeface="Arial" pitchFamily="34" charset="0"/>
              </a:rPr>
              <a:t>Μάρω Βλαχοπούλου(2003)</a:t>
            </a:r>
            <a:r>
              <a:rPr lang="en-US" sz="4800" dirty="0" smtClean="0">
                <a:solidFill>
                  <a:schemeClr val="bg1"/>
                </a:solidFill>
                <a:latin typeface="Arial" pitchFamily="34" charset="0"/>
                <a:cs typeface="Arial" pitchFamily="34" charset="0"/>
              </a:rPr>
              <a:t>e</a:t>
            </a:r>
            <a:r>
              <a:rPr lang="el-GR" sz="4800" dirty="0" smtClean="0">
                <a:solidFill>
                  <a:schemeClr val="bg1"/>
                </a:solidFill>
                <a:latin typeface="Arial" pitchFamily="34" charset="0"/>
                <a:cs typeface="Arial" pitchFamily="34" charset="0"/>
              </a:rPr>
              <a:t>-</a:t>
            </a:r>
            <a:r>
              <a:rPr lang="en-US" sz="4800" dirty="0" smtClean="0">
                <a:solidFill>
                  <a:schemeClr val="bg1"/>
                </a:solidFill>
                <a:latin typeface="Arial" pitchFamily="34" charset="0"/>
                <a:cs typeface="Arial" pitchFamily="34" charset="0"/>
              </a:rPr>
              <a:t>Marketing</a:t>
            </a:r>
            <a:r>
              <a:rPr lang="el-GR" sz="4800" dirty="0" smtClean="0">
                <a:solidFill>
                  <a:schemeClr val="bg1"/>
                </a:solidFill>
                <a:latin typeface="Arial" pitchFamily="34" charset="0"/>
                <a:cs typeface="Arial" pitchFamily="34" charset="0"/>
              </a:rPr>
              <a:t> Εκδ. οίκος </a:t>
            </a:r>
            <a:r>
              <a:rPr lang="en-US" sz="4800" dirty="0" smtClean="0">
                <a:solidFill>
                  <a:schemeClr val="bg1"/>
                </a:solidFill>
                <a:latin typeface="Arial" pitchFamily="34" charset="0"/>
                <a:cs typeface="Arial" pitchFamily="34" charset="0"/>
              </a:rPr>
              <a:t>Rosili</a:t>
            </a:r>
            <a:endParaRPr lang="el-GR" sz="4800" dirty="0" smtClean="0">
              <a:solidFill>
                <a:schemeClr val="bg1"/>
              </a:solidFill>
              <a:latin typeface="Arial" pitchFamily="34" charset="0"/>
              <a:cs typeface="Arial" pitchFamily="34" charset="0"/>
            </a:endParaRPr>
          </a:p>
          <a:p>
            <a:pPr lvl="0"/>
            <a:r>
              <a:rPr lang="el-GR" sz="4800" dirty="0" smtClean="0">
                <a:solidFill>
                  <a:schemeClr val="bg1"/>
                </a:solidFill>
                <a:latin typeface="Arial" pitchFamily="34" charset="0"/>
                <a:cs typeface="Arial" pitchFamily="34" charset="0"/>
              </a:rPr>
              <a:t>Κλαδικές Γιώργος Ρένια Πίγκα Επιχειρησιακός Οδηγός Μ</a:t>
            </a:r>
            <a:r>
              <a:rPr lang="en-US" sz="4800" dirty="0" smtClean="0">
                <a:solidFill>
                  <a:schemeClr val="bg1"/>
                </a:solidFill>
                <a:latin typeface="Arial" pitchFamily="34" charset="0"/>
                <a:cs typeface="Arial" pitchFamily="34" charset="0"/>
              </a:rPr>
              <a:t>arketing</a:t>
            </a:r>
            <a:r>
              <a:rPr lang="el-GR" sz="4800" dirty="0" smtClean="0">
                <a:solidFill>
                  <a:schemeClr val="bg1"/>
                </a:solidFill>
                <a:latin typeface="Arial" pitchFamily="34" charset="0"/>
                <a:cs typeface="Arial" pitchFamily="34" charset="0"/>
              </a:rPr>
              <a:t>.</a:t>
            </a:r>
          </a:p>
          <a:p>
            <a:pPr lvl="0" algn="just"/>
            <a:r>
              <a:rPr lang="el-GR" sz="4800" dirty="0" smtClean="0">
                <a:solidFill>
                  <a:schemeClr val="bg1"/>
                </a:solidFill>
                <a:latin typeface="Arial" pitchFamily="34" charset="0"/>
                <a:cs typeface="Arial" pitchFamily="34" charset="0"/>
              </a:rPr>
              <a:t>Αθανασίου Δ., Η Σύγχρονη Μηχανογραφική Οργάνωση Επιχειρήσεων, ( 2010 ), Δισίγμα, Θεσσαλονίκη</a:t>
            </a:r>
          </a:p>
          <a:p>
            <a:pPr lvl="0"/>
            <a:r>
              <a:rPr lang="el-GR" sz="4800" dirty="0" smtClean="0">
                <a:solidFill>
                  <a:schemeClr val="bg1"/>
                </a:solidFill>
                <a:latin typeface="Arial" pitchFamily="34" charset="0"/>
                <a:cs typeface="Arial" pitchFamily="34" charset="0"/>
              </a:rPr>
              <a:t>Γκιμπερίτης Β, Δεξιότητες στην Κοινωνία της Πληροφορίας Εφαρμογές πληροφορικής, ( 2002 ), Γκιούρδας, Αθήνα</a:t>
            </a:r>
          </a:p>
          <a:p>
            <a:pPr lvl="0"/>
            <a:r>
              <a:rPr lang="el-GR" sz="4800" dirty="0" smtClean="0">
                <a:solidFill>
                  <a:schemeClr val="bg1"/>
                </a:solidFill>
                <a:latin typeface="Arial" pitchFamily="34" charset="0"/>
                <a:cs typeface="Arial" pitchFamily="34" charset="0"/>
              </a:rPr>
              <a:t>Δουκίδης Γ., ( 1998 ), Ηλεκτρονικό Εμπόριο, Νέων Τεχνολογιών, Αθήνα</a:t>
            </a:r>
          </a:p>
          <a:p>
            <a:pPr lvl="0"/>
            <a:r>
              <a:rPr lang="en-US" sz="4800" dirty="0" smtClean="0">
                <a:solidFill>
                  <a:schemeClr val="bg1"/>
                </a:solidFill>
                <a:latin typeface="Arial" pitchFamily="34" charset="0"/>
                <a:cs typeface="Arial" pitchFamily="34" charset="0"/>
              </a:rPr>
              <a:t>Ellsworth J</a:t>
            </a:r>
            <a:r>
              <a:rPr lang="el-GR" sz="4800" dirty="0" smtClean="0">
                <a:solidFill>
                  <a:schemeClr val="bg1"/>
                </a:solidFill>
                <a:latin typeface="Arial" pitchFamily="34" charset="0"/>
                <a:cs typeface="Arial" pitchFamily="34" charset="0"/>
              </a:rPr>
              <a:t>., </a:t>
            </a:r>
            <a:r>
              <a:rPr lang="en-US" sz="4800" dirty="0" smtClean="0">
                <a:solidFill>
                  <a:schemeClr val="bg1"/>
                </a:solidFill>
                <a:latin typeface="Arial" pitchFamily="34" charset="0"/>
                <a:cs typeface="Arial" pitchFamily="34" charset="0"/>
              </a:rPr>
              <a:t>Ellsworth V</a:t>
            </a:r>
            <a:r>
              <a:rPr lang="el-GR" sz="4800" dirty="0" smtClean="0">
                <a:solidFill>
                  <a:schemeClr val="bg1"/>
                </a:solidFill>
                <a:latin typeface="Arial" pitchFamily="34" charset="0"/>
                <a:cs typeface="Arial" pitchFamily="34" charset="0"/>
              </a:rPr>
              <a:t>.,</a:t>
            </a:r>
            <a:r>
              <a:rPr lang="en-US" sz="4800" dirty="0" smtClean="0">
                <a:solidFill>
                  <a:schemeClr val="bg1"/>
                </a:solidFill>
                <a:latin typeface="Arial" pitchFamily="34" charset="0"/>
                <a:cs typeface="Arial" pitchFamily="34" charset="0"/>
              </a:rPr>
              <a:t>M</a:t>
            </a:r>
            <a:r>
              <a:rPr lang="el-GR" sz="4800" dirty="0" smtClean="0">
                <a:solidFill>
                  <a:schemeClr val="bg1"/>
                </a:solidFill>
                <a:latin typeface="Arial" pitchFamily="34" charset="0"/>
                <a:cs typeface="Arial" pitchFamily="34" charset="0"/>
              </a:rPr>
              <a:t>., ( 1995 ), Επιχειρηματικές Εφαρμογές με το </a:t>
            </a:r>
            <a:r>
              <a:rPr lang="en-US" sz="4800" dirty="0" smtClean="0">
                <a:solidFill>
                  <a:schemeClr val="bg1"/>
                </a:solidFill>
                <a:latin typeface="Arial" pitchFamily="34" charset="0"/>
                <a:cs typeface="Arial" pitchFamily="34" charset="0"/>
              </a:rPr>
              <a:t>internet</a:t>
            </a:r>
            <a:r>
              <a:rPr lang="el-GR" sz="4800" dirty="0" smtClean="0">
                <a:solidFill>
                  <a:schemeClr val="bg1"/>
                </a:solidFill>
                <a:latin typeface="Arial" pitchFamily="34" charset="0"/>
                <a:cs typeface="Arial" pitchFamily="34" charset="0"/>
              </a:rPr>
              <a:t>, Γκιούρδας, Αθήνα</a:t>
            </a:r>
          </a:p>
          <a:p>
            <a:pPr lvl="0"/>
            <a:r>
              <a:rPr lang="el-GR" sz="4800" dirty="0" smtClean="0">
                <a:solidFill>
                  <a:schemeClr val="bg1"/>
                </a:solidFill>
                <a:latin typeface="Arial" pitchFamily="34" charset="0"/>
                <a:cs typeface="Arial" pitchFamily="34" charset="0"/>
              </a:rPr>
              <a:t>Πασχοπούλου Α., Σκαλτσά Π., ( 2001 ) Ηλεκτρονικό εμπόριο, Κλειδάριθμος, Αθήνα</a:t>
            </a:r>
          </a:p>
          <a:p>
            <a:pPr lvl="0"/>
            <a:r>
              <a:rPr lang="el-GR" sz="4800" dirty="0" smtClean="0">
                <a:solidFill>
                  <a:schemeClr val="bg1"/>
                </a:solidFill>
                <a:latin typeface="Arial" pitchFamily="34" charset="0"/>
                <a:cs typeface="Arial" pitchFamily="34" charset="0"/>
              </a:rPr>
              <a:t>Σκαλίδης Λ., ( 2000 ), Δίκαιο Εμπορικών Εταιριών, </a:t>
            </a:r>
            <a:r>
              <a:rPr lang="en-US" sz="4800" dirty="0" smtClean="0">
                <a:solidFill>
                  <a:schemeClr val="bg1"/>
                </a:solidFill>
                <a:latin typeface="Arial" pitchFamily="34" charset="0"/>
                <a:cs typeface="Arial" pitchFamily="34" charset="0"/>
              </a:rPr>
              <a:t>IuS</a:t>
            </a:r>
            <a:r>
              <a:rPr lang="el-GR" sz="4800" dirty="0" smtClean="0">
                <a:solidFill>
                  <a:schemeClr val="bg1"/>
                </a:solidFill>
                <a:latin typeface="Arial" pitchFamily="34" charset="0"/>
                <a:cs typeface="Arial" pitchFamily="34" charset="0"/>
              </a:rPr>
              <a:t>, Θεσσαλονίκη</a:t>
            </a:r>
            <a:endParaRPr lang="en-US" sz="4800" dirty="0" smtClean="0">
              <a:solidFill>
                <a:schemeClr val="bg1"/>
              </a:solidFill>
              <a:latin typeface="Arial" pitchFamily="34" charset="0"/>
              <a:cs typeface="Arial" pitchFamily="34" charset="0"/>
            </a:endParaRPr>
          </a:p>
          <a:p>
            <a:pPr lvl="0"/>
            <a:endParaRPr lang="el-GR" sz="5600" b="1" dirty="0" smtClean="0">
              <a:solidFill>
                <a:schemeClr val="bg1"/>
              </a:solidFill>
              <a:latin typeface="Arial" pitchFamily="34" charset="0"/>
              <a:cs typeface="Arial" pitchFamily="34" charset="0"/>
            </a:endParaRPr>
          </a:p>
          <a:p>
            <a:r>
              <a:rPr lang="el-GR" sz="5600" b="1" dirty="0" smtClean="0">
                <a:solidFill>
                  <a:schemeClr val="bg1"/>
                </a:solidFill>
                <a:latin typeface="Arial" pitchFamily="34" charset="0"/>
                <a:cs typeface="Arial" pitchFamily="34" charset="0"/>
              </a:rPr>
              <a:t>Β)Ξενόγλωσση</a:t>
            </a:r>
          </a:p>
          <a:p>
            <a:pPr lvl="0"/>
            <a:r>
              <a:rPr lang="el-GR" sz="4800" dirty="0" smtClean="0">
                <a:solidFill>
                  <a:schemeClr val="bg1"/>
                </a:solidFill>
                <a:latin typeface="Arial" pitchFamily="34" charset="0"/>
                <a:cs typeface="Arial" pitchFamily="34" charset="0"/>
              </a:rPr>
              <a:t>E. Turban, J. Lee, D. King, H. M. Chung, Ηλεκτρονικό Εμπόριο, ( 2002 ), εκδόσεις Μ. Γκιούρδας. </a:t>
            </a:r>
          </a:p>
          <a:p>
            <a:pPr lvl="0"/>
            <a:r>
              <a:rPr lang="en-GB" sz="4800" dirty="0" smtClean="0">
                <a:solidFill>
                  <a:schemeClr val="bg1"/>
                </a:solidFill>
                <a:latin typeface="Arial" pitchFamily="34" charset="0"/>
                <a:cs typeface="Arial" pitchFamily="34" charset="0"/>
              </a:rPr>
              <a:t>Jim Sterne, World Wide Web Marketing, ( 2001 ), Wiley</a:t>
            </a:r>
            <a:endParaRPr lang="el-GR" sz="4800" dirty="0" smtClean="0">
              <a:solidFill>
                <a:schemeClr val="bg1"/>
              </a:solidFill>
              <a:latin typeface="Arial" pitchFamily="34" charset="0"/>
              <a:cs typeface="Arial" pitchFamily="34" charset="0"/>
            </a:endParaRPr>
          </a:p>
          <a:p>
            <a:pPr lvl="0"/>
            <a:r>
              <a:rPr lang="en-GB" sz="4800" dirty="0" smtClean="0">
                <a:solidFill>
                  <a:schemeClr val="bg1"/>
                </a:solidFill>
                <a:latin typeface="Arial" pitchFamily="34" charset="0"/>
                <a:cs typeface="Arial" pitchFamily="34" charset="0"/>
              </a:rPr>
              <a:t>.</a:t>
            </a:r>
            <a:r>
              <a:rPr lang="en-US" sz="4800" dirty="0" smtClean="0">
                <a:solidFill>
                  <a:schemeClr val="bg1"/>
                </a:solidFill>
                <a:latin typeface="Arial" pitchFamily="34" charset="0"/>
                <a:cs typeface="Arial" pitchFamily="34" charset="0"/>
              </a:rPr>
              <a:t>Porter M. (1985),Technology and competitive advantage ,Journal of Business Strategy Vol 33. </a:t>
            </a:r>
            <a:r>
              <a:rPr lang="en-GB" sz="4800" dirty="0" smtClean="0">
                <a:solidFill>
                  <a:schemeClr val="bg1"/>
                </a:solidFill>
                <a:latin typeface="Arial" pitchFamily="34" charset="0"/>
                <a:cs typeface="Arial" pitchFamily="34" charset="0"/>
              </a:rPr>
              <a:t>.</a:t>
            </a:r>
            <a:endParaRPr lang="el-GR" sz="4800" dirty="0" smtClean="0">
              <a:solidFill>
                <a:schemeClr val="bg1"/>
              </a:solidFill>
              <a:latin typeface="Arial" pitchFamily="34" charset="0"/>
              <a:cs typeface="Arial" pitchFamily="34" charset="0"/>
            </a:endParaRPr>
          </a:p>
          <a:p>
            <a:pPr lvl="0"/>
            <a:r>
              <a:rPr lang="en-GB" sz="4800" dirty="0" smtClean="0">
                <a:solidFill>
                  <a:schemeClr val="bg1"/>
                </a:solidFill>
                <a:latin typeface="Arial" pitchFamily="34" charset="0"/>
                <a:cs typeface="Arial" pitchFamily="34" charset="0"/>
              </a:rPr>
              <a:t>( </a:t>
            </a:r>
            <a:r>
              <a:rPr lang="en-GB" sz="4800" u="sng" dirty="0" smtClean="0">
                <a:solidFill>
                  <a:schemeClr val="bg1"/>
                </a:solidFill>
                <a:latin typeface="Arial" pitchFamily="34" charset="0"/>
                <a:cs typeface="Arial" pitchFamily="34" charset="0"/>
              </a:rPr>
              <a:t>"eBay: The World's Online Marketplace"</a:t>
            </a:r>
            <a:r>
              <a:rPr lang="en-GB" sz="4800" dirty="0" smtClean="0">
                <a:solidFill>
                  <a:schemeClr val="bg1"/>
                </a:solidFill>
                <a:latin typeface="Arial" pitchFamily="34" charset="0"/>
                <a:cs typeface="Arial" pitchFamily="34" charset="0"/>
              </a:rPr>
              <a:t>.),(</a:t>
            </a:r>
            <a:r>
              <a:rPr lang="en-GB" sz="4800" u="sng" dirty="0" smtClean="0">
                <a:solidFill>
                  <a:schemeClr val="bg1"/>
                </a:solidFill>
                <a:latin typeface="Arial" pitchFamily="34" charset="0"/>
                <a:cs typeface="Arial" pitchFamily="34" charset="0"/>
              </a:rPr>
              <a:t>"Global Trade: 1. </a:t>
            </a:r>
            <a:r>
              <a:rPr lang="el-GR" sz="4800" u="sng" dirty="0" smtClean="0">
                <a:solidFill>
                  <a:schemeClr val="bg1"/>
                </a:solidFill>
                <a:latin typeface="Arial" pitchFamily="34" charset="0"/>
                <a:cs typeface="Arial" pitchFamily="34" charset="0"/>
              </a:rPr>
              <a:t>Finding International Items On eBay"</a:t>
            </a:r>
            <a:r>
              <a:rPr lang="el-GR" sz="4800" dirty="0" smtClean="0">
                <a:solidFill>
                  <a:schemeClr val="bg1"/>
                </a:solidFill>
                <a:latin typeface="Arial" pitchFamily="34" charset="0"/>
                <a:cs typeface="Arial" pitchFamily="34" charset="0"/>
              </a:rPr>
              <a:t>. http://www.ebay.com</a:t>
            </a:r>
            <a:endParaRPr lang="en-US" sz="4800" dirty="0" smtClean="0">
              <a:solidFill>
                <a:schemeClr val="bg1"/>
              </a:solidFill>
              <a:latin typeface="Arial" pitchFamily="34" charset="0"/>
              <a:cs typeface="Arial" pitchFamily="34" charset="0"/>
            </a:endParaRPr>
          </a:p>
          <a:p>
            <a:pPr lvl="0"/>
            <a:endParaRPr lang="el-GR" sz="5600" b="1" dirty="0" smtClean="0">
              <a:solidFill>
                <a:schemeClr val="bg1"/>
              </a:solidFill>
              <a:latin typeface="Arial" pitchFamily="34" charset="0"/>
              <a:cs typeface="Arial" pitchFamily="34" charset="0"/>
            </a:endParaRPr>
          </a:p>
          <a:p>
            <a:r>
              <a:rPr lang="el-GR" sz="5600" b="1" dirty="0" smtClean="0">
                <a:solidFill>
                  <a:schemeClr val="bg1"/>
                </a:solidFill>
                <a:latin typeface="Arial" pitchFamily="34" charset="0"/>
                <a:cs typeface="Arial" pitchFamily="34" charset="0"/>
              </a:rPr>
              <a:t>Γ) Άρθρα</a:t>
            </a:r>
          </a:p>
          <a:p>
            <a:pPr lvl="0"/>
            <a:r>
              <a:rPr lang="el-GR" sz="4800" dirty="0" smtClean="0">
                <a:solidFill>
                  <a:schemeClr val="bg1"/>
                </a:solidFill>
                <a:latin typeface="Arial" pitchFamily="34" charset="0"/>
                <a:cs typeface="Arial" pitchFamily="34" charset="0"/>
              </a:rPr>
              <a:t>Οικονομικός Ταχυδρόμος, σελ. 88-96, 1 Δεκεμβρίου 2001</a:t>
            </a:r>
          </a:p>
          <a:p>
            <a:pPr lvl="0"/>
            <a:r>
              <a:rPr lang="en-GB" sz="4800" dirty="0" smtClean="0">
                <a:solidFill>
                  <a:schemeClr val="bg1"/>
                </a:solidFill>
                <a:latin typeface="Arial" pitchFamily="34" charset="0"/>
                <a:cs typeface="Arial" pitchFamily="34" charset="0"/>
              </a:rPr>
              <a:t>.(</a:t>
            </a:r>
            <a:r>
              <a:rPr lang="en-GB" sz="4800" u="sng" dirty="0" smtClean="0">
                <a:solidFill>
                  <a:schemeClr val="bg1"/>
                </a:solidFill>
                <a:latin typeface="Arial" pitchFamily="34" charset="0"/>
                <a:cs typeface="Arial" pitchFamily="34" charset="0"/>
              </a:rPr>
              <a:t>Scott Berkun</a:t>
            </a:r>
            <a:r>
              <a:rPr lang="en-GB" sz="4800" dirty="0" smtClean="0">
                <a:solidFill>
                  <a:schemeClr val="bg1"/>
                </a:solidFill>
                <a:latin typeface="Arial" pitchFamily="34" charset="0"/>
                <a:cs typeface="Arial" pitchFamily="34" charset="0"/>
              </a:rPr>
              <a:t>  </a:t>
            </a:r>
            <a:r>
              <a:rPr lang="en-GB" sz="4800" i="1" u="sng" dirty="0" smtClean="0">
                <a:solidFill>
                  <a:schemeClr val="bg1"/>
                </a:solidFill>
                <a:latin typeface="Arial" pitchFamily="34" charset="0"/>
                <a:cs typeface="Arial" pitchFamily="34" charset="0"/>
              </a:rPr>
              <a:t>The Myths of Innovation</a:t>
            </a:r>
            <a:r>
              <a:rPr lang="en-GB" sz="4800" dirty="0" smtClean="0">
                <a:solidFill>
                  <a:schemeClr val="bg1"/>
                </a:solidFill>
                <a:latin typeface="Arial" pitchFamily="34" charset="0"/>
                <a:cs typeface="Arial" pitchFamily="34" charset="0"/>
              </a:rPr>
              <a:t>)</a:t>
            </a:r>
            <a:endParaRPr lang="el-GR" sz="4800" dirty="0" smtClean="0">
              <a:solidFill>
                <a:schemeClr val="bg1"/>
              </a:solidFill>
              <a:latin typeface="Arial" pitchFamily="34" charset="0"/>
              <a:cs typeface="Arial" pitchFamily="34" charset="0"/>
            </a:endParaRPr>
          </a:p>
          <a:p>
            <a:pPr lvl="0"/>
            <a:r>
              <a:rPr lang="en-GB" sz="4800" u="sng" dirty="0" smtClean="0">
                <a:solidFill>
                  <a:schemeClr val="bg1"/>
                </a:solidFill>
                <a:latin typeface="Arial" pitchFamily="34" charset="0"/>
                <a:cs typeface="Arial" pitchFamily="34" charset="0"/>
              </a:rPr>
              <a:t>"E-commerce giant eBay acquires mobile payment gateway Braintree"</a:t>
            </a:r>
            <a:r>
              <a:rPr lang="en-GB" sz="4800" dirty="0" smtClean="0">
                <a:solidFill>
                  <a:schemeClr val="bg1"/>
                </a:solidFill>
                <a:latin typeface="Arial" pitchFamily="34" charset="0"/>
                <a:cs typeface="Arial" pitchFamily="34" charset="0"/>
              </a:rPr>
              <a:t>.)</a:t>
            </a:r>
            <a:endParaRPr lang="el-GR" sz="4800" dirty="0" smtClean="0">
              <a:solidFill>
                <a:schemeClr val="bg1"/>
              </a:solidFill>
              <a:latin typeface="Arial" pitchFamily="34" charset="0"/>
              <a:cs typeface="Arial" pitchFamily="34" charset="0"/>
            </a:endParaRPr>
          </a:p>
          <a:p>
            <a:pPr lvl="0"/>
            <a:r>
              <a:rPr lang="en-GB" sz="4800" i="1" dirty="0" smtClean="0">
                <a:solidFill>
                  <a:schemeClr val="bg1"/>
                </a:solidFill>
                <a:latin typeface="Arial" pitchFamily="34" charset="0"/>
                <a:cs typeface="Arial" pitchFamily="34" charset="0"/>
              </a:rPr>
              <a:t>.(</a:t>
            </a:r>
            <a:r>
              <a:rPr lang="en-GB" sz="4800" dirty="0" smtClean="0">
                <a:solidFill>
                  <a:schemeClr val="bg1"/>
                </a:solidFill>
                <a:latin typeface="Arial" pitchFamily="34" charset="0"/>
                <a:cs typeface="Arial" pitchFamily="34" charset="0"/>
              </a:rPr>
              <a:t> </a:t>
            </a:r>
            <a:r>
              <a:rPr lang="en-GB" sz="4800" u="sng" dirty="0" smtClean="0">
                <a:solidFill>
                  <a:schemeClr val="bg1"/>
                </a:solidFill>
                <a:latin typeface="Arial" pitchFamily="34" charset="0"/>
                <a:cs typeface="Arial" pitchFamily="34" charset="0"/>
              </a:rPr>
              <a:t>"Echobay Partners LTD"</a:t>
            </a:r>
            <a:r>
              <a:rPr lang="en-GB" sz="4800" dirty="0" smtClean="0">
                <a:solidFill>
                  <a:schemeClr val="bg1"/>
                </a:solidFill>
                <a:latin typeface="Arial" pitchFamily="34" charset="0"/>
                <a:cs typeface="Arial" pitchFamily="34" charset="0"/>
              </a:rPr>
              <a:t>. </a:t>
            </a:r>
            <a:r>
              <a:rPr lang="en-US" sz="4800" dirty="0" smtClean="0">
                <a:solidFill>
                  <a:schemeClr val="bg1"/>
                </a:solidFill>
                <a:latin typeface="Arial" pitchFamily="34" charset="0"/>
                <a:cs typeface="Arial" pitchFamily="34" charset="0"/>
              </a:rPr>
              <a:t>Echobay.com),( Mullen, Amy. </a:t>
            </a:r>
            <a:r>
              <a:rPr lang="en-US" sz="4800" u="sng" dirty="0" smtClean="0">
                <a:solidFill>
                  <a:schemeClr val="bg1"/>
                </a:solidFill>
                <a:latin typeface="Arial" pitchFamily="34" charset="0"/>
                <a:cs typeface="Arial" pitchFamily="34" charset="0"/>
              </a:rPr>
              <a:t>"The history of ebay"</a:t>
            </a:r>
            <a:r>
              <a:rPr lang="en-US" sz="4800" dirty="0" smtClean="0">
                <a:solidFill>
                  <a:schemeClr val="bg1"/>
                </a:solidFill>
                <a:latin typeface="Arial" pitchFamily="34" charset="0"/>
                <a:cs typeface="Arial" pitchFamily="34" charset="0"/>
              </a:rPr>
              <a:t>. Happynews.com) </a:t>
            </a:r>
          </a:p>
          <a:p>
            <a:pPr lvl="0"/>
            <a:endParaRPr lang="el-GR" sz="5600" b="1" dirty="0" smtClean="0">
              <a:solidFill>
                <a:schemeClr val="bg1"/>
              </a:solidFill>
              <a:latin typeface="Arial" pitchFamily="34" charset="0"/>
              <a:cs typeface="Arial" pitchFamily="34" charset="0"/>
            </a:endParaRPr>
          </a:p>
          <a:p>
            <a:r>
              <a:rPr lang="en-US" sz="5600" b="1" dirty="0" smtClean="0">
                <a:solidFill>
                  <a:schemeClr val="bg1"/>
                </a:solidFill>
                <a:latin typeface="Arial" pitchFamily="34" charset="0"/>
                <a:cs typeface="Arial" pitchFamily="34" charset="0"/>
              </a:rPr>
              <a:t>    </a:t>
            </a:r>
            <a:r>
              <a:rPr lang="el-GR" sz="5600" b="1" dirty="0" smtClean="0">
                <a:solidFill>
                  <a:schemeClr val="bg1"/>
                </a:solidFill>
                <a:latin typeface="Arial" pitchFamily="34" charset="0"/>
                <a:cs typeface="Arial" pitchFamily="34" charset="0"/>
              </a:rPr>
              <a:t>Δ) Διαδίκτυο</a:t>
            </a:r>
          </a:p>
          <a:p>
            <a:pPr lvl="0"/>
            <a:r>
              <a:rPr lang="fr-FR" sz="4800" dirty="0" smtClean="0">
                <a:solidFill>
                  <a:schemeClr val="bg1"/>
                </a:solidFill>
                <a:latin typeface="Arial" pitchFamily="34" charset="0"/>
                <a:cs typeface="Arial" pitchFamily="34" charset="0"/>
              </a:rPr>
              <a:t>http</a:t>
            </a:r>
            <a:r>
              <a:rPr lang="el-GR" sz="4800" dirty="0" smtClean="0">
                <a:solidFill>
                  <a:schemeClr val="bg1"/>
                </a:solidFill>
                <a:latin typeface="Arial" pitchFamily="34" charset="0"/>
                <a:cs typeface="Arial" pitchFamily="34" charset="0"/>
              </a:rPr>
              <a:t>://</a:t>
            </a:r>
            <a:r>
              <a:rPr lang="fr-FR" sz="4800" dirty="0" smtClean="0">
                <a:solidFill>
                  <a:schemeClr val="bg1"/>
                </a:solidFill>
                <a:latin typeface="Arial" pitchFamily="34" charset="0"/>
                <a:cs typeface="Arial" pitchFamily="34" charset="0"/>
              </a:rPr>
              <a:t>el</a:t>
            </a:r>
            <a:r>
              <a:rPr lang="el-GR" sz="4800" dirty="0" smtClean="0">
                <a:solidFill>
                  <a:schemeClr val="bg1"/>
                </a:solidFill>
                <a:latin typeface="Arial" pitchFamily="34" charset="0"/>
                <a:cs typeface="Arial" pitchFamily="34" charset="0"/>
              </a:rPr>
              <a:t>.</a:t>
            </a:r>
            <a:r>
              <a:rPr lang="fr-FR" sz="4800" dirty="0" smtClean="0">
                <a:solidFill>
                  <a:schemeClr val="bg1"/>
                </a:solidFill>
                <a:latin typeface="Arial" pitchFamily="34" charset="0"/>
                <a:cs typeface="Arial" pitchFamily="34" charset="0"/>
              </a:rPr>
              <a:t>shvoong</a:t>
            </a:r>
            <a:r>
              <a:rPr lang="el-GR" sz="4800" dirty="0" smtClean="0">
                <a:solidFill>
                  <a:schemeClr val="bg1"/>
                </a:solidFill>
                <a:latin typeface="Arial" pitchFamily="34" charset="0"/>
                <a:cs typeface="Arial" pitchFamily="34" charset="0"/>
              </a:rPr>
              <a:t>.</a:t>
            </a:r>
            <a:r>
              <a:rPr lang="fr-FR" sz="4800" dirty="0" smtClean="0">
                <a:solidFill>
                  <a:schemeClr val="bg1"/>
                </a:solidFill>
                <a:latin typeface="Arial" pitchFamily="34" charset="0"/>
                <a:cs typeface="Arial" pitchFamily="34" charset="0"/>
              </a:rPr>
              <a:t>com</a:t>
            </a:r>
            <a:r>
              <a:rPr lang="el-GR" sz="4800" dirty="0" smtClean="0">
                <a:solidFill>
                  <a:schemeClr val="bg1"/>
                </a:solidFill>
                <a:latin typeface="Arial" pitchFamily="34" charset="0"/>
                <a:cs typeface="Arial" pitchFamily="34" charset="0"/>
              </a:rPr>
              <a:t>/</a:t>
            </a:r>
            <a:r>
              <a:rPr lang="fr-FR" sz="4800" dirty="0" smtClean="0">
                <a:solidFill>
                  <a:schemeClr val="bg1"/>
                </a:solidFill>
                <a:latin typeface="Arial" pitchFamily="34" charset="0"/>
                <a:cs typeface="Arial" pitchFamily="34" charset="0"/>
              </a:rPr>
              <a:t>business</a:t>
            </a:r>
            <a:r>
              <a:rPr lang="el-GR" sz="4800" dirty="0" smtClean="0">
                <a:solidFill>
                  <a:schemeClr val="bg1"/>
                </a:solidFill>
                <a:latin typeface="Arial" pitchFamily="34" charset="0"/>
                <a:cs typeface="Arial" pitchFamily="34" charset="0"/>
              </a:rPr>
              <a:t>-</a:t>
            </a:r>
            <a:r>
              <a:rPr lang="fr-FR" sz="4800" dirty="0" smtClean="0">
                <a:solidFill>
                  <a:schemeClr val="bg1"/>
                </a:solidFill>
                <a:latin typeface="Arial" pitchFamily="34" charset="0"/>
                <a:cs typeface="Arial" pitchFamily="34" charset="0"/>
              </a:rPr>
              <a:t>management</a:t>
            </a:r>
            <a:r>
              <a:rPr lang="el-GR" sz="4800" dirty="0" smtClean="0">
                <a:solidFill>
                  <a:schemeClr val="bg1"/>
                </a:solidFill>
                <a:latin typeface="Arial" pitchFamily="34" charset="0"/>
                <a:cs typeface="Arial" pitchFamily="34" charset="0"/>
              </a:rPr>
              <a:t>/</a:t>
            </a:r>
            <a:r>
              <a:rPr lang="fr-FR" sz="4800" dirty="0" smtClean="0">
                <a:solidFill>
                  <a:schemeClr val="bg1"/>
                </a:solidFill>
                <a:latin typeface="Arial" pitchFamily="34" charset="0"/>
                <a:cs typeface="Arial" pitchFamily="34" charset="0"/>
              </a:rPr>
              <a:t>marketing</a:t>
            </a:r>
            <a:r>
              <a:rPr lang="el-GR" sz="4800" dirty="0" smtClean="0">
                <a:solidFill>
                  <a:schemeClr val="bg1"/>
                </a:solidFill>
                <a:latin typeface="Arial" pitchFamily="34" charset="0"/>
                <a:cs typeface="Arial" pitchFamily="34" charset="0"/>
              </a:rPr>
              <a:t> </a:t>
            </a:r>
          </a:p>
          <a:p>
            <a:pPr lvl="0"/>
            <a:r>
              <a:rPr lang="el-GR" sz="4800" dirty="0" smtClean="0">
                <a:solidFill>
                  <a:schemeClr val="bg1"/>
                </a:solidFill>
                <a:latin typeface="Arial" pitchFamily="34" charset="0"/>
                <a:cs typeface="Arial" pitchFamily="34" charset="0"/>
              </a:rPr>
              <a:t>http://en.wikipedia.org/wiki/Business_marketing</a:t>
            </a:r>
          </a:p>
          <a:p>
            <a:pPr lvl="0"/>
            <a:r>
              <a:rPr lang="en-US" sz="4800" dirty="0" smtClean="0">
                <a:solidFill>
                  <a:schemeClr val="bg1"/>
                </a:solidFill>
                <a:latin typeface="Arial" pitchFamily="34" charset="0"/>
                <a:cs typeface="Arial" pitchFamily="34" charset="0"/>
              </a:rPr>
              <a:t>http</a:t>
            </a:r>
            <a:r>
              <a:rPr lang="el-GR" sz="4800" dirty="0" smtClean="0">
                <a:solidFill>
                  <a:schemeClr val="bg1"/>
                </a:solidFill>
                <a:latin typeface="Arial" pitchFamily="34" charset="0"/>
                <a:cs typeface="Arial" pitchFamily="34" charset="0"/>
              </a:rPr>
              <a:t>://</a:t>
            </a:r>
            <a:r>
              <a:rPr lang="en-US" sz="4800" dirty="0" smtClean="0">
                <a:solidFill>
                  <a:schemeClr val="bg1"/>
                </a:solidFill>
                <a:latin typeface="Arial" pitchFamily="34" charset="0"/>
                <a:cs typeface="Arial" pitchFamily="34" charset="0"/>
              </a:rPr>
              <a:t>www</a:t>
            </a:r>
            <a:r>
              <a:rPr lang="el-GR" sz="4800" dirty="0" smtClean="0">
                <a:solidFill>
                  <a:schemeClr val="bg1"/>
                </a:solidFill>
                <a:latin typeface="Arial" pitchFamily="34" charset="0"/>
                <a:cs typeface="Arial" pitchFamily="34" charset="0"/>
              </a:rPr>
              <a:t>.</a:t>
            </a:r>
            <a:r>
              <a:rPr lang="en-US" sz="4800" dirty="0" smtClean="0">
                <a:solidFill>
                  <a:schemeClr val="bg1"/>
                </a:solidFill>
                <a:latin typeface="Arial" pitchFamily="34" charset="0"/>
                <a:cs typeface="Arial" pitchFamily="34" charset="0"/>
              </a:rPr>
              <a:t>morax</a:t>
            </a:r>
            <a:r>
              <a:rPr lang="el-GR" sz="4800" dirty="0" smtClean="0">
                <a:solidFill>
                  <a:schemeClr val="bg1"/>
                </a:solidFill>
                <a:latin typeface="Arial" pitchFamily="34" charset="0"/>
                <a:cs typeface="Arial" pitchFamily="34" charset="0"/>
              </a:rPr>
              <a:t>.</a:t>
            </a:r>
            <a:r>
              <a:rPr lang="en-US" sz="4800" dirty="0" smtClean="0">
                <a:solidFill>
                  <a:schemeClr val="bg1"/>
                </a:solidFill>
                <a:latin typeface="Arial" pitchFamily="34" charset="0"/>
                <a:cs typeface="Arial" pitchFamily="34" charset="0"/>
              </a:rPr>
              <a:t>gr</a:t>
            </a:r>
            <a:r>
              <a:rPr lang="el-GR" sz="4800" dirty="0" smtClean="0">
                <a:solidFill>
                  <a:schemeClr val="bg1"/>
                </a:solidFill>
                <a:latin typeface="Arial" pitchFamily="34" charset="0"/>
                <a:cs typeface="Arial" pitchFamily="34" charset="0"/>
              </a:rPr>
              <a:t>/</a:t>
            </a:r>
            <a:r>
              <a:rPr lang="en-US" sz="4800" dirty="0" smtClean="0">
                <a:solidFill>
                  <a:schemeClr val="bg1"/>
                </a:solidFill>
                <a:latin typeface="Arial" pitchFamily="34" charset="0"/>
                <a:cs typeface="Arial" pitchFamily="34" charset="0"/>
              </a:rPr>
              <a:t>Article</a:t>
            </a:r>
            <a:r>
              <a:rPr lang="el-GR" sz="4800" dirty="0" smtClean="0">
                <a:solidFill>
                  <a:schemeClr val="bg1"/>
                </a:solidFill>
                <a:latin typeface="Arial" pitchFamily="34" charset="0"/>
                <a:cs typeface="Arial" pitchFamily="34" charset="0"/>
              </a:rPr>
              <a:t> </a:t>
            </a:r>
          </a:p>
          <a:p>
            <a:pPr lvl="0"/>
            <a:r>
              <a:rPr lang="en-US" sz="4800" dirty="0" smtClean="0">
                <a:solidFill>
                  <a:schemeClr val="bg1"/>
                </a:solidFill>
                <a:latin typeface="Arial" pitchFamily="34" charset="0"/>
                <a:cs typeface="Arial" pitchFamily="34" charset="0"/>
              </a:rPr>
              <a:t>h</a:t>
            </a:r>
            <a:r>
              <a:rPr lang="el-GR" sz="4800" dirty="0" smtClean="0">
                <a:solidFill>
                  <a:schemeClr val="bg1"/>
                </a:solidFill>
                <a:latin typeface="Arial" pitchFamily="34" charset="0"/>
                <a:cs typeface="Arial" pitchFamily="34" charset="0"/>
              </a:rPr>
              <a:t>ttp://www.ms.com.</a:t>
            </a:r>
            <a:r>
              <a:rPr lang="en-US" sz="4800" dirty="0" smtClean="0">
                <a:solidFill>
                  <a:schemeClr val="bg1"/>
                </a:solidFill>
                <a:latin typeface="Arial" pitchFamily="34" charset="0"/>
                <a:cs typeface="Arial" pitchFamily="34" charset="0"/>
              </a:rPr>
              <a:t> </a:t>
            </a:r>
            <a:endParaRPr lang="el-GR" sz="4800" dirty="0" smtClean="0">
              <a:solidFill>
                <a:schemeClr val="bg1"/>
              </a:solidFill>
              <a:latin typeface="Arial" pitchFamily="34" charset="0"/>
              <a:cs typeface="Arial" pitchFamily="34" charset="0"/>
            </a:endParaRPr>
          </a:p>
          <a:p>
            <a:pPr lvl="0"/>
            <a:r>
              <a:rPr lang="en-US" sz="4800" dirty="0" smtClean="0">
                <a:solidFill>
                  <a:schemeClr val="bg1"/>
                </a:solidFill>
                <a:latin typeface="Arial" pitchFamily="34" charset="0"/>
                <a:cs typeface="Arial" pitchFamily="34" charset="0"/>
              </a:rPr>
              <a:t>www</a:t>
            </a:r>
            <a:r>
              <a:rPr lang="el-GR" sz="4800" dirty="0" smtClean="0">
                <a:solidFill>
                  <a:schemeClr val="bg1"/>
                </a:solidFill>
                <a:latin typeface="Arial" pitchFamily="34" charset="0"/>
                <a:cs typeface="Arial" pitchFamily="34" charset="0"/>
              </a:rPr>
              <a:t>.</a:t>
            </a:r>
            <a:r>
              <a:rPr lang="en-US" sz="4800" dirty="0" smtClean="0">
                <a:solidFill>
                  <a:schemeClr val="bg1"/>
                </a:solidFill>
                <a:latin typeface="Arial" pitchFamily="34" charset="0"/>
                <a:cs typeface="Arial" pitchFamily="34" charset="0"/>
              </a:rPr>
              <a:t>wikipedia</a:t>
            </a:r>
            <a:r>
              <a:rPr lang="el-GR" sz="4800" dirty="0" smtClean="0">
                <a:solidFill>
                  <a:schemeClr val="bg1"/>
                </a:solidFill>
                <a:latin typeface="Arial" pitchFamily="34" charset="0"/>
                <a:cs typeface="Arial" pitchFamily="34" charset="0"/>
              </a:rPr>
              <a:t>.</a:t>
            </a:r>
            <a:r>
              <a:rPr lang="en-US" sz="4800" dirty="0" smtClean="0">
                <a:solidFill>
                  <a:schemeClr val="bg1"/>
                </a:solidFill>
                <a:latin typeface="Arial" pitchFamily="34" charset="0"/>
                <a:cs typeface="Arial" pitchFamily="34" charset="0"/>
              </a:rPr>
              <a:t>gr</a:t>
            </a:r>
            <a:r>
              <a:rPr lang="el-GR" sz="4800" dirty="0" smtClean="0">
                <a:solidFill>
                  <a:schemeClr val="bg1"/>
                </a:solidFill>
                <a:latin typeface="Arial" pitchFamily="34" charset="0"/>
                <a:cs typeface="Arial" pitchFamily="34" charset="0"/>
              </a:rPr>
              <a:t>/</a:t>
            </a:r>
            <a:r>
              <a:rPr lang="en-US" sz="4800" dirty="0" smtClean="0">
                <a:solidFill>
                  <a:schemeClr val="bg1"/>
                </a:solidFill>
                <a:latin typeface="Arial" pitchFamily="34" charset="0"/>
                <a:cs typeface="Arial" pitchFamily="34" charset="0"/>
              </a:rPr>
              <a:t>e</a:t>
            </a:r>
            <a:r>
              <a:rPr lang="el-GR" sz="4800" dirty="0" smtClean="0">
                <a:solidFill>
                  <a:schemeClr val="bg1"/>
                </a:solidFill>
                <a:latin typeface="Arial" pitchFamily="34" charset="0"/>
                <a:cs typeface="Arial" pitchFamily="34" charset="0"/>
              </a:rPr>
              <a:t>-</a:t>
            </a:r>
            <a:r>
              <a:rPr lang="en-US" sz="4800" dirty="0" smtClean="0">
                <a:solidFill>
                  <a:schemeClr val="bg1"/>
                </a:solidFill>
                <a:latin typeface="Arial" pitchFamily="34" charset="0"/>
                <a:cs typeface="Arial" pitchFamily="34" charset="0"/>
              </a:rPr>
              <a:t>commerce</a:t>
            </a:r>
            <a:r>
              <a:rPr lang="el-GR" sz="4800" dirty="0" smtClean="0">
                <a:solidFill>
                  <a:schemeClr val="bg1"/>
                </a:solidFill>
                <a:latin typeface="Arial" pitchFamily="34" charset="0"/>
                <a:cs typeface="Arial" pitchFamily="34" charset="0"/>
              </a:rPr>
              <a:t> </a:t>
            </a:r>
          </a:p>
          <a:p>
            <a:pPr lvl="0"/>
            <a:r>
              <a:rPr lang="en-US" sz="4800" dirty="0" smtClean="0">
                <a:solidFill>
                  <a:schemeClr val="bg1"/>
                </a:solidFill>
                <a:latin typeface="Arial" pitchFamily="34" charset="0"/>
                <a:cs typeface="Arial" pitchFamily="34" charset="0"/>
              </a:rPr>
              <a:t>www</a:t>
            </a:r>
            <a:r>
              <a:rPr lang="el-GR" sz="4800" dirty="0" smtClean="0">
                <a:solidFill>
                  <a:schemeClr val="bg1"/>
                </a:solidFill>
                <a:latin typeface="Arial" pitchFamily="34" charset="0"/>
                <a:cs typeface="Arial" pitchFamily="34" charset="0"/>
              </a:rPr>
              <a:t>.</a:t>
            </a:r>
            <a:r>
              <a:rPr lang="en-US" sz="4800" dirty="0" smtClean="0">
                <a:solidFill>
                  <a:schemeClr val="bg1"/>
                </a:solidFill>
                <a:latin typeface="Arial" pitchFamily="34" charset="0"/>
                <a:cs typeface="Arial" pitchFamily="34" charset="0"/>
              </a:rPr>
              <a:t>in</a:t>
            </a:r>
            <a:r>
              <a:rPr lang="el-GR" sz="4800" dirty="0" smtClean="0">
                <a:solidFill>
                  <a:schemeClr val="bg1"/>
                </a:solidFill>
                <a:latin typeface="Arial" pitchFamily="34" charset="0"/>
                <a:cs typeface="Arial" pitchFamily="34" charset="0"/>
              </a:rPr>
              <a:t>.</a:t>
            </a:r>
            <a:r>
              <a:rPr lang="en-US" sz="4800" dirty="0" smtClean="0">
                <a:solidFill>
                  <a:schemeClr val="bg1"/>
                </a:solidFill>
                <a:latin typeface="Arial" pitchFamily="34" charset="0"/>
                <a:cs typeface="Arial" pitchFamily="34" charset="0"/>
              </a:rPr>
              <a:t>gr</a:t>
            </a:r>
            <a:r>
              <a:rPr lang="el-GR" sz="4800" dirty="0" smtClean="0">
                <a:solidFill>
                  <a:schemeClr val="bg1"/>
                </a:solidFill>
                <a:latin typeface="Arial" pitchFamily="34" charset="0"/>
                <a:cs typeface="Arial" pitchFamily="34" charset="0"/>
              </a:rPr>
              <a:t>/</a:t>
            </a:r>
            <a:r>
              <a:rPr lang="en-US" sz="4800" dirty="0" smtClean="0">
                <a:solidFill>
                  <a:schemeClr val="bg1"/>
                </a:solidFill>
                <a:latin typeface="Arial" pitchFamily="34" charset="0"/>
                <a:cs typeface="Arial" pitchFamily="34" charset="0"/>
              </a:rPr>
              <a:t>e</a:t>
            </a:r>
            <a:r>
              <a:rPr lang="el-GR" sz="4800" dirty="0" smtClean="0">
                <a:solidFill>
                  <a:schemeClr val="bg1"/>
                </a:solidFill>
                <a:latin typeface="Arial" pitchFamily="34" charset="0"/>
                <a:cs typeface="Arial" pitchFamily="34" charset="0"/>
              </a:rPr>
              <a:t>-</a:t>
            </a:r>
            <a:r>
              <a:rPr lang="en-US" sz="4800" dirty="0" smtClean="0">
                <a:solidFill>
                  <a:schemeClr val="bg1"/>
                </a:solidFill>
                <a:latin typeface="Arial" pitchFamily="34" charset="0"/>
                <a:cs typeface="Arial" pitchFamily="34" charset="0"/>
              </a:rPr>
              <a:t>commerce</a:t>
            </a:r>
            <a:endParaRPr lang="el-GR" sz="4800" dirty="0" smtClean="0">
              <a:solidFill>
                <a:schemeClr val="bg1"/>
              </a:solidFill>
              <a:latin typeface="Arial" pitchFamily="34" charset="0"/>
              <a:cs typeface="Arial" pitchFamily="34" charset="0"/>
            </a:endParaRPr>
          </a:p>
          <a:p>
            <a:pPr lvl="0"/>
            <a:r>
              <a:rPr lang="en-US" sz="4800" dirty="0" smtClean="0">
                <a:solidFill>
                  <a:schemeClr val="bg1"/>
                </a:solidFill>
                <a:latin typeface="Arial" pitchFamily="34" charset="0"/>
                <a:cs typeface="Arial" pitchFamily="34" charset="0"/>
              </a:rPr>
              <a:t>www.statistics.gr</a:t>
            </a:r>
            <a:endParaRPr lang="el-GR" sz="4800" dirty="0" smtClean="0">
              <a:solidFill>
                <a:schemeClr val="bg1"/>
              </a:solidFill>
              <a:latin typeface="Arial" pitchFamily="34" charset="0"/>
              <a:cs typeface="Arial" pitchFamily="34" charset="0"/>
            </a:endParaRPr>
          </a:p>
          <a:p>
            <a:r>
              <a:rPr lang="en-US" sz="4800" dirty="0" smtClean="0">
                <a:solidFill>
                  <a:schemeClr val="bg1"/>
                </a:solidFill>
                <a:latin typeface="Arial" pitchFamily="34" charset="0"/>
                <a:cs typeface="Arial" pitchFamily="34" charset="0"/>
              </a:rPr>
              <a:t>eBay.com</a:t>
            </a:r>
            <a:r>
              <a:rPr lang="en-GB" sz="4800" dirty="0" smtClean="0">
                <a:solidFill>
                  <a:schemeClr val="bg1"/>
                </a:solidFill>
                <a:latin typeface="Arial" pitchFamily="34" charset="0"/>
                <a:cs typeface="Arial" pitchFamily="34" charset="0"/>
              </a:rPr>
              <a:t> </a:t>
            </a:r>
            <a:endParaRPr lang="el-GR" sz="4800" dirty="0" smtClean="0">
              <a:solidFill>
                <a:schemeClr val="bg1"/>
              </a:solidFill>
              <a:latin typeface="Arial" pitchFamily="34" charset="0"/>
              <a:cs typeface="Arial" pitchFamily="34" charset="0"/>
            </a:endParaRPr>
          </a:p>
          <a:p>
            <a:pPr lvl="0"/>
            <a:r>
              <a:rPr lang="en-GB" sz="4800" dirty="0" smtClean="0">
                <a:solidFill>
                  <a:schemeClr val="bg1"/>
                </a:solidFill>
                <a:latin typeface="Arial" pitchFamily="34" charset="0"/>
                <a:cs typeface="Arial" pitchFamily="34" charset="0"/>
              </a:rPr>
              <a:t>.www.scribd.co</a:t>
            </a:r>
            <a:r>
              <a:rPr lang="en-US" sz="4800" dirty="0" smtClean="0">
                <a:solidFill>
                  <a:schemeClr val="bg1"/>
                </a:solidFill>
                <a:latin typeface="Arial" pitchFamily="34" charset="0"/>
                <a:cs typeface="Arial" pitchFamily="34" charset="0"/>
              </a:rPr>
              <a:t>m</a:t>
            </a:r>
            <a:r>
              <a:rPr lang="en-GB" sz="4800" dirty="0" smtClean="0">
                <a:solidFill>
                  <a:schemeClr val="bg1"/>
                </a:solidFill>
                <a:latin typeface="Arial" pitchFamily="34" charset="0"/>
                <a:cs typeface="Arial" pitchFamily="34" charset="0"/>
              </a:rPr>
              <a:t>/eBay-SWOT-Analysis</a:t>
            </a:r>
            <a:endParaRPr lang="el-GR" sz="4800" dirty="0" smtClean="0">
              <a:solidFill>
                <a:schemeClr val="bg1"/>
              </a:solidFill>
              <a:latin typeface="Arial" pitchFamily="34" charset="0"/>
              <a:cs typeface="Arial" pitchFamily="34" charset="0"/>
            </a:endParaRPr>
          </a:p>
          <a:p>
            <a:pPr lvl="0"/>
            <a:r>
              <a:rPr lang="en-GB" sz="4800" u="sng" dirty="0" smtClean="0">
                <a:solidFill>
                  <a:schemeClr val="bg1"/>
                </a:solidFill>
                <a:latin typeface="Arial" pitchFamily="34" charset="0"/>
                <a:cs typeface="Arial" pitchFamily="34" charset="0"/>
              </a:rPr>
              <a:t>How did eBay start?</a:t>
            </a:r>
            <a:endParaRPr lang="el-GR" sz="4800" dirty="0" smtClean="0">
              <a:solidFill>
                <a:schemeClr val="bg1"/>
              </a:solidFill>
              <a:latin typeface="Arial" pitchFamily="34" charset="0"/>
              <a:cs typeface="Arial" pitchFamily="34" charset="0"/>
            </a:endParaRPr>
          </a:p>
          <a:p>
            <a:endParaRPr lang="el-G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3">
                                            <p:txEl>
                                              <p:pRg st="12" end="12"/>
                                            </p:txEl>
                                          </p:spTgt>
                                        </p:tgtEl>
                                        <p:attrNameLst>
                                          <p:attrName>style.visibility</p:attrName>
                                        </p:attrNameLst>
                                      </p:cBhvr>
                                      <p:to>
                                        <p:strVal val="visible"/>
                                      </p:to>
                                    </p:set>
                                    <p:anim calcmode="lin" valueType="num">
                                      <p:cBhvr additive="base">
                                        <p:cTn id="7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3">
                                            <p:txEl>
                                              <p:pRg st="13" end="13"/>
                                            </p:txEl>
                                          </p:spTgt>
                                        </p:tgtEl>
                                        <p:attrNameLst>
                                          <p:attrName>style.visibility</p:attrName>
                                        </p:attrNameLst>
                                      </p:cBhvr>
                                      <p:to>
                                        <p:strVal val="visible"/>
                                      </p:to>
                                    </p:set>
                                    <p:anim calcmode="lin" valueType="num">
                                      <p:cBhvr additive="base">
                                        <p:cTn id="85"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3">
                                            <p:txEl>
                                              <p:pRg st="14" end="14"/>
                                            </p:txEl>
                                          </p:spTgt>
                                        </p:tgtEl>
                                        <p:attrNameLst>
                                          <p:attrName>style.visibility</p:attrName>
                                        </p:attrNameLst>
                                      </p:cBhvr>
                                      <p:to>
                                        <p:strVal val="visible"/>
                                      </p:to>
                                    </p:set>
                                    <p:anim calcmode="lin" valueType="num">
                                      <p:cBhvr additive="base">
                                        <p:cTn id="91"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3">
                                            <p:txEl>
                                              <p:pRg st="16" end="16"/>
                                            </p:txEl>
                                          </p:spTgt>
                                        </p:tgtEl>
                                        <p:attrNameLst>
                                          <p:attrName>style.visibility</p:attrName>
                                        </p:attrNameLst>
                                      </p:cBhvr>
                                      <p:to>
                                        <p:strVal val="visible"/>
                                      </p:to>
                                    </p:set>
                                    <p:anim calcmode="lin" valueType="num">
                                      <p:cBhvr additive="base">
                                        <p:cTn id="97" dur="500" fill="hold"/>
                                        <p:tgtEl>
                                          <p:spTgt spid="3">
                                            <p:txEl>
                                              <p:pRg st="16" end="16"/>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3">
                                            <p:txEl>
                                              <p:pRg st="16" end="16"/>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3">
                                            <p:txEl>
                                              <p:pRg st="17" end="17"/>
                                            </p:txEl>
                                          </p:spTgt>
                                        </p:tgtEl>
                                        <p:attrNameLst>
                                          <p:attrName>style.visibility</p:attrName>
                                        </p:attrNameLst>
                                      </p:cBhvr>
                                      <p:to>
                                        <p:strVal val="visible"/>
                                      </p:to>
                                    </p:set>
                                    <p:anim calcmode="lin" valueType="num">
                                      <p:cBhvr additive="base">
                                        <p:cTn id="103" dur="500" fill="hold"/>
                                        <p:tgtEl>
                                          <p:spTgt spid="3">
                                            <p:txEl>
                                              <p:pRg st="17" end="17"/>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3">
                                            <p:txEl>
                                              <p:pRg st="17" end="17"/>
                                            </p:txEl>
                                          </p:spTgt>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3">
                                            <p:txEl>
                                              <p:pRg st="18" end="18"/>
                                            </p:txEl>
                                          </p:spTgt>
                                        </p:tgtEl>
                                        <p:attrNameLst>
                                          <p:attrName>style.visibility</p:attrName>
                                        </p:attrNameLst>
                                      </p:cBhvr>
                                      <p:to>
                                        <p:strVal val="visible"/>
                                      </p:to>
                                    </p:set>
                                    <p:anim calcmode="lin" valueType="num">
                                      <p:cBhvr additive="base">
                                        <p:cTn id="109" dur="500" fill="hold"/>
                                        <p:tgtEl>
                                          <p:spTgt spid="3">
                                            <p:txEl>
                                              <p:pRg st="18" end="18"/>
                                            </p:txEl>
                                          </p:spTgt>
                                        </p:tgtEl>
                                        <p:attrNameLst>
                                          <p:attrName>ppt_x</p:attrName>
                                        </p:attrNameLst>
                                      </p:cBhvr>
                                      <p:tavLst>
                                        <p:tav tm="0">
                                          <p:val>
                                            <p:strVal val="#ppt_x"/>
                                          </p:val>
                                        </p:tav>
                                        <p:tav tm="100000">
                                          <p:val>
                                            <p:strVal val="#ppt_x"/>
                                          </p:val>
                                        </p:tav>
                                      </p:tavLst>
                                    </p:anim>
                                    <p:anim calcmode="lin" valueType="num">
                                      <p:cBhvr additive="base">
                                        <p:cTn id="110" dur="500" fill="hold"/>
                                        <p:tgtEl>
                                          <p:spTgt spid="3">
                                            <p:txEl>
                                              <p:pRg st="18" end="18"/>
                                            </p:txEl>
                                          </p:spTgt>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grpId="0" nodeType="clickEffect">
                                  <p:stCondLst>
                                    <p:cond delay="0"/>
                                  </p:stCondLst>
                                  <p:childTnLst>
                                    <p:set>
                                      <p:cBhvr>
                                        <p:cTn id="114" dur="1" fill="hold">
                                          <p:stCondLst>
                                            <p:cond delay="0"/>
                                          </p:stCondLst>
                                        </p:cTn>
                                        <p:tgtEl>
                                          <p:spTgt spid="3">
                                            <p:txEl>
                                              <p:pRg st="19" end="19"/>
                                            </p:txEl>
                                          </p:spTgt>
                                        </p:tgtEl>
                                        <p:attrNameLst>
                                          <p:attrName>style.visibility</p:attrName>
                                        </p:attrNameLst>
                                      </p:cBhvr>
                                      <p:to>
                                        <p:strVal val="visible"/>
                                      </p:to>
                                    </p:set>
                                    <p:anim calcmode="lin" valueType="num">
                                      <p:cBhvr additive="base">
                                        <p:cTn id="115" dur="500" fill="hold"/>
                                        <p:tgtEl>
                                          <p:spTgt spid="3">
                                            <p:txEl>
                                              <p:pRg st="19" end="19"/>
                                            </p:txEl>
                                          </p:spTgt>
                                        </p:tgtEl>
                                        <p:attrNameLst>
                                          <p:attrName>ppt_x</p:attrName>
                                        </p:attrNameLst>
                                      </p:cBhvr>
                                      <p:tavLst>
                                        <p:tav tm="0">
                                          <p:val>
                                            <p:strVal val="#ppt_x"/>
                                          </p:val>
                                        </p:tav>
                                        <p:tav tm="100000">
                                          <p:val>
                                            <p:strVal val="#ppt_x"/>
                                          </p:val>
                                        </p:tav>
                                      </p:tavLst>
                                    </p:anim>
                                    <p:anim calcmode="lin" valueType="num">
                                      <p:cBhvr additive="base">
                                        <p:cTn id="116" dur="500" fill="hold"/>
                                        <p:tgtEl>
                                          <p:spTgt spid="3">
                                            <p:txEl>
                                              <p:pRg st="19" end="19"/>
                                            </p:txEl>
                                          </p:spTgt>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grpId="0" nodeType="clickEffect">
                                  <p:stCondLst>
                                    <p:cond delay="0"/>
                                  </p:stCondLst>
                                  <p:childTnLst>
                                    <p:set>
                                      <p:cBhvr>
                                        <p:cTn id="120" dur="1" fill="hold">
                                          <p:stCondLst>
                                            <p:cond delay="0"/>
                                          </p:stCondLst>
                                        </p:cTn>
                                        <p:tgtEl>
                                          <p:spTgt spid="3">
                                            <p:txEl>
                                              <p:pRg st="20" end="20"/>
                                            </p:txEl>
                                          </p:spTgt>
                                        </p:tgtEl>
                                        <p:attrNameLst>
                                          <p:attrName>style.visibility</p:attrName>
                                        </p:attrNameLst>
                                      </p:cBhvr>
                                      <p:to>
                                        <p:strVal val="visible"/>
                                      </p:to>
                                    </p:set>
                                    <p:anim calcmode="lin" valueType="num">
                                      <p:cBhvr additive="base">
                                        <p:cTn id="121" dur="500" fill="hold"/>
                                        <p:tgtEl>
                                          <p:spTgt spid="3">
                                            <p:txEl>
                                              <p:pRg st="20" end="20"/>
                                            </p:txEl>
                                          </p:spTgt>
                                        </p:tgtEl>
                                        <p:attrNameLst>
                                          <p:attrName>ppt_x</p:attrName>
                                        </p:attrNameLst>
                                      </p:cBhvr>
                                      <p:tavLst>
                                        <p:tav tm="0">
                                          <p:val>
                                            <p:strVal val="#ppt_x"/>
                                          </p:val>
                                        </p:tav>
                                        <p:tav tm="100000">
                                          <p:val>
                                            <p:strVal val="#ppt_x"/>
                                          </p:val>
                                        </p:tav>
                                      </p:tavLst>
                                    </p:anim>
                                    <p:anim calcmode="lin" valueType="num">
                                      <p:cBhvr additive="base">
                                        <p:cTn id="122" dur="500" fill="hold"/>
                                        <p:tgtEl>
                                          <p:spTgt spid="3">
                                            <p:txEl>
                                              <p:pRg st="20" end="20"/>
                                            </p:txEl>
                                          </p:spTgt>
                                        </p:tgtEl>
                                        <p:attrNameLst>
                                          <p:attrName>ppt_y</p:attrName>
                                        </p:attrNameLst>
                                      </p:cBhvr>
                                      <p:tavLst>
                                        <p:tav tm="0">
                                          <p:val>
                                            <p:strVal val="1+#ppt_h/2"/>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4" fill="hold" grpId="0" nodeType="clickEffect">
                                  <p:stCondLst>
                                    <p:cond delay="0"/>
                                  </p:stCondLst>
                                  <p:childTnLst>
                                    <p:set>
                                      <p:cBhvr>
                                        <p:cTn id="126" dur="1" fill="hold">
                                          <p:stCondLst>
                                            <p:cond delay="0"/>
                                          </p:stCondLst>
                                        </p:cTn>
                                        <p:tgtEl>
                                          <p:spTgt spid="3">
                                            <p:txEl>
                                              <p:pRg st="22" end="22"/>
                                            </p:txEl>
                                          </p:spTgt>
                                        </p:tgtEl>
                                        <p:attrNameLst>
                                          <p:attrName>style.visibility</p:attrName>
                                        </p:attrNameLst>
                                      </p:cBhvr>
                                      <p:to>
                                        <p:strVal val="visible"/>
                                      </p:to>
                                    </p:set>
                                    <p:anim calcmode="lin" valueType="num">
                                      <p:cBhvr additive="base">
                                        <p:cTn id="127" dur="500" fill="hold"/>
                                        <p:tgtEl>
                                          <p:spTgt spid="3">
                                            <p:txEl>
                                              <p:pRg st="22" end="22"/>
                                            </p:txEl>
                                          </p:spTgt>
                                        </p:tgtEl>
                                        <p:attrNameLst>
                                          <p:attrName>ppt_x</p:attrName>
                                        </p:attrNameLst>
                                      </p:cBhvr>
                                      <p:tavLst>
                                        <p:tav tm="0">
                                          <p:val>
                                            <p:strVal val="#ppt_x"/>
                                          </p:val>
                                        </p:tav>
                                        <p:tav tm="100000">
                                          <p:val>
                                            <p:strVal val="#ppt_x"/>
                                          </p:val>
                                        </p:tav>
                                      </p:tavLst>
                                    </p:anim>
                                    <p:anim calcmode="lin" valueType="num">
                                      <p:cBhvr additive="base">
                                        <p:cTn id="128" dur="500" fill="hold"/>
                                        <p:tgtEl>
                                          <p:spTgt spid="3">
                                            <p:txEl>
                                              <p:pRg st="22" end="22"/>
                                            </p:txEl>
                                          </p:spTgt>
                                        </p:tgtEl>
                                        <p:attrNameLst>
                                          <p:attrName>ppt_y</p:attrName>
                                        </p:attrNameLst>
                                      </p:cBhvr>
                                      <p:tavLst>
                                        <p:tav tm="0">
                                          <p:val>
                                            <p:strVal val="1+#ppt_h/2"/>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4" fill="hold" grpId="0" nodeType="clickEffect">
                                  <p:stCondLst>
                                    <p:cond delay="0"/>
                                  </p:stCondLst>
                                  <p:childTnLst>
                                    <p:set>
                                      <p:cBhvr>
                                        <p:cTn id="132" dur="1" fill="hold">
                                          <p:stCondLst>
                                            <p:cond delay="0"/>
                                          </p:stCondLst>
                                        </p:cTn>
                                        <p:tgtEl>
                                          <p:spTgt spid="3">
                                            <p:txEl>
                                              <p:pRg st="23" end="23"/>
                                            </p:txEl>
                                          </p:spTgt>
                                        </p:tgtEl>
                                        <p:attrNameLst>
                                          <p:attrName>style.visibility</p:attrName>
                                        </p:attrNameLst>
                                      </p:cBhvr>
                                      <p:to>
                                        <p:strVal val="visible"/>
                                      </p:to>
                                    </p:set>
                                    <p:anim calcmode="lin" valueType="num">
                                      <p:cBhvr additive="base">
                                        <p:cTn id="133" dur="500" fill="hold"/>
                                        <p:tgtEl>
                                          <p:spTgt spid="3">
                                            <p:txEl>
                                              <p:pRg st="23" end="23"/>
                                            </p:txEl>
                                          </p:spTgt>
                                        </p:tgtEl>
                                        <p:attrNameLst>
                                          <p:attrName>ppt_x</p:attrName>
                                        </p:attrNameLst>
                                      </p:cBhvr>
                                      <p:tavLst>
                                        <p:tav tm="0">
                                          <p:val>
                                            <p:strVal val="#ppt_x"/>
                                          </p:val>
                                        </p:tav>
                                        <p:tav tm="100000">
                                          <p:val>
                                            <p:strVal val="#ppt_x"/>
                                          </p:val>
                                        </p:tav>
                                      </p:tavLst>
                                    </p:anim>
                                    <p:anim calcmode="lin" valueType="num">
                                      <p:cBhvr additive="base">
                                        <p:cTn id="134" dur="500" fill="hold"/>
                                        <p:tgtEl>
                                          <p:spTgt spid="3">
                                            <p:txEl>
                                              <p:pRg st="23" end="23"/>
                                            </p:txEl>
                                          </p:spTgt>
                                        </p:tgtEl>
                                        <p:attrNameLst>
                                          <p:attrName>ppt_y</p:attrName>
                                        </p:attrNameLst>
                                      </p:cBhvr>
                                      <p:tavLst>
                                        <p:tav tm="0">
                                          <p:val>
                                            <p:strVal val="1+#ppt_h/2"/>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4" fill="hold" grpId="0" nodeType="clickEffect">
                                  <p:stCondLst>
                                    <p:cond delay="0"/>
                                  </p:stCondLst>
                                  <p:childTnLst>
                                    <p:set>
                                      <p:cBhvr>
                                        <p:cTn id="138" dur="1" fill="hold">
                                          <p:stCondLst>
                                            <p:cond delay="0"/>
                                          </p:stCondLst>
                                        </p:cTn>
                                        <p:tgtEl>
                                          <p:spTgt spid="3">
                                            <p:txEl>
                                              <p:pRg st="24" end="24"/>
                                            </p:txEl>
                                          </p:spTgt>
                                        </p:tgtEl>
                                        <p:attrNameLst>
                                          <p:attrName>style.visibility</p:attrName>
                                        </p:attrNameLst>
                                      </p:cBhvr>
                                      <p:to>
                                        <p:strVal val="visible"/>
                                      </p:to>
                                    </p:set>
                                    <p:anim calcmode="lin" valueType="num">
                                      <p:cBhvr additive="base">
                                        <p:cTn id="139" dur="500" fill="hold"/>
                                        <p:tgtEl>
                                          <p:spTgt spid="3">
                                            <p:txEl>
                                              <p:pRg st="24" end="24"/>
                                            </p:txEl>
                                          </p:spTgt>
                                        </p:tgtEl>
                                        <p:attrNameLst>
                                          <p:attrName>ppt_x</p:attrName>
                                        </p:attrNameLst>
                                      </p:cBhvr>
                                      <p:tavLst>
                                        <p:tav tm="0">
                                          <p:val>
                                            <p:strVal val="#ppt_x"/>
                                          </p:val>
                                        </p:tav>
                                        <p:tav tm="100000">
                                          <p:val>
                                            <p:strVal val="#ppt_x"/>
                                          </p:val>
                                        </p:tav>
                                      </p:tavLst>
                                    </p:anim>
                                    <p:anim calcmode="lin" valueType="num">
                                      <p:cBhvr additive="base">
                                        <p:cTn id="140" dur="500" fill="hold"/>
                                        <p:tgtEl>
                                          <p:spTgt spid="3">
                                            <p:txEl>
                                              <p:pRg st="24" end="24"/>
                                            </p:txEl>
                                          </p:spTgt>
                                        </p:tgtEl>
                                        <p:attrNameLst>
                                          <p:attrName>ppt_y</p:attrName>
                                        </p:attrNameLst>
                                      </p:cBhvr>
                                      <p:tavLst>
                                        <p:tav tm="0">
                                          <p:val>
                                            <p:strVal val="1+#ppt_h/2"/>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4" fill="hold" grpId="0" nodeType="clickEffect">
                                  <p:stCondLst>
                                    <p:cond delay="0"/>
                                  </p:stCondLst>
                                  <p:childTnLst>
                                    <p:set>
                                      <p:cBhvr>
                                        <p:cTn id="144" dur="1" fill="hold">
                                          <p:stCondLst>
                                            <p:cond delay="0"/>
                                          </p:stCondLst>
                                        </p:cTn>
                                        <p:tgtEl>
                                          <p:spTgt spid="3">
                                            <p:txEl>
                                              <p:pRg st="25" end="25"/>
                                            </p:txEl>
                                          </p:spTgt>
                                        </p:tgtEl>
                                        <p:attrNameLst>
                                          <p:attrName>style.visibility</p:attrName>
                                        </p:attrNameLst>
                                      </p:cBhvr>
                                      <p:to>
                                        <p:strVal val="visible"/>
                                      </p:to>
                                    </p:set>
                                    <p:anim calcmode="lin" valueType="num">
                                      <p:cBhvr additive="base">
                                        <p:cTn id="145" dur="500" fill="hold"/>
                                        <p:tgtEl>
                                          <p:spTgt spid="3">
                                            <p:txEl>
                                              <p:pRg st="25" end="25"/>
                                            </p:txEl>
                                          </p:spTgt>
                                        </p:tgtEl>
                                        <p:attrNameLst>
                                          <p:attrName>ppt_x</p:attrName>
                                        </p:attrNameLst>
                                      </p:cBhvr>
                                      <p:tavLst>
                                        <p:tav tm="0">
                                          <p:val>
                                            <p:strVal val="#ppt_x"/>
                                          </p:val>
                                        </p:tav>
                                        <p:tav tm="100000">
                                          <p:val>
                                            <p:strVal val="#ppt_x"/>
                                          </p:val>
                                        </p:tav>
                                      </p:tavLst>
                                    </p:anim>
                                    <p:anim calcmode="lin" valueType="num">
                                      <p:cBhvr additive="base">
                                        <p:cTn id="146" dur="500" fill="hold"/>
                                        <p:tgtEl>
                                          <p:spTgt spid="3">
                                            <p:txEl>
                                              <p:pRg st="25" end="25"/>
                                            </p:txEl>
                                          </p:spTgt>
                                        </p:tgtEl>
                                        <p:attrNameLst>
                                          <p:attrName>ppt_y</p:attrName>
                                        </p:attrNameLst>
                                      </p:cBhvr>
                                      <p:tavLst>
                                        <p:tav tm="0">
                                          <p:val>
                                            <p:strVal val="1+#ppt_h/2"/>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 presetClass="entr" presetSubtype="4" fill="hold" grpId="0" nodeType="clickEffect">
                                  <p:stCondLst>
                                    <p:cond delay="0"/>
                                  </p:stCondLst>
                                  <p:childTnLst>
                                    <p:set>
                                      <p:cBhvr>
                                        <p:cTn id="150" dur="1" fill="hold">
                                          <p:stCondLst>
                                            <p:cond delay="0"/>
                                          </p:stCondLst>
                                        </p:cTn>
                                        <p:tgtEl>
                                          <p:spTgt spid="3">
                                            <p:txEl>
                                              <p:pRg st="26" end="26"/>
                                            </p:txEl>
                                          </p:spTgt>
                                        </p:tgtEl>
                                        <p:attrNameLst>
                                          <p:attrName>style.visibility</p:attrName>
                                        </p:attrNameLst>
                                      </p:cBhvr>
                                      <p:to>
                                        <p:strVal val="visible"/>
                                      </p:to>
                                    </p:set>
                                    <p:anim calcmode="lin" valueType="num">
                                      <p:cBhvr additive="base">
                                        <p:cTn id="151" dur="500" fill="hold"/>
                                        <p:tgtEl>
                                          <p:spTgt spid="3">
                                            <p:txEl>
                                              <p:pRg st="26" end="26"/>
                                            </p:txEl>
                                          </p:spTgt>
                                        </p:tgtEl>
                                        <p:attrNameLst>
                                          <p:attrName>ppt_x</p:attrName>
                                        </p:attrNameLst>
                                      </p:cBhvr>
                                      <p:tavLst>
                                        <p:tav tm="0">
                                          <p:val>
                                            <p:strVal val="#ppt_x"/>
                                          </p:val>
                                        </p:tav>
                                        <p:tav tm="100000">
                                          <p:val>
                                            <p:strVal val="#ppt_x"/>
                                          </p:val>
                                        </p:tav>
                                      </p:tavLst>
                                    </p:anim>
                                    <p:anim calcmode="lin" valueType="num">
                                      <p:cBhvr additive="base">
                                        <p:cTn id="152" dur="500" fill="hold"/>
                                        <p:tgtEl>
                                          <p:spTgt spid="3">
                                            <p:txEl>
                                              <p:pRg st="26" end="26"/>
                                            </p:txEl>
                                          </p:spTgt>
                                        </p:tgtEl>
                                        <p:attrNameLst>
                                          <p:attrName>ppt_y</p:attrName>
                                        </p:attrNameLst>
                                      </p:cBhvr>
                                      <p:tavLst>
                                        <p:tav tm="0">
                                          <p:val>
                                            <p:strVal val="1+#ppt_h/2"/>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4" fill="hold" grpId="0" nodeType="clickEffect">
                                  <p:stCondLst>
                                    <p:cond delay="0"/>
                                  </p:stCondLst>
                                  <p:childTnLst>
                                    <p:set>
                                      <p:cBhvr>
                                        <p:cTn id="156" dur="1" fill="hold">
                                          <p:stCondLst>
                                            <p:cond delay="0"/>
                                          </p:stCondLst>
                                        </p:cTn>
                                        <p:tgtEl>
                                          <p:spTgt spid="3">
                                            <p:txEl>
                                              <p:pRg st="27" end="27"/>
                                            </p:txEl>
                                          </p:spTgt>
                                        </p:tgtEl>
                                        <p:attrNameLst>
                                          <p:attrName>style.visibility</p:attrName>
                                        </p:attrNameLst>
                                      </p:cBhvr>
                                      <p:to>
                                        <p:strVal val="visible"/>
                                      </p:to>
                                    </p:set>
                                    <p:anim calcmode="lin" valueType="num">
                                      <p:cBhvr additive="base">
                                        <p:cTn id="157" dur="500" fill="hold"/>
                                        <p:tgtEl>
                                          <p:spTgt spid="3">
                                            <p:txEl>
                                              <p:pRg st="27" end="27"/>
                                            </p:txEl>
                                          </p:spTgt>
                                        </p:tgtEl>
                                        <p:attrNameLst>
                                          <p:attrName>ppt_x</p:attrName>
                                        </p:attrNameLst>
                                      </p:cBhvr>
                                      <p:tavLst>
                                        <p:tav tm="0">
                                          <p:val>
                                            <p:strVal val="#ppt_x"/>
                                          </p:val>
                                        </p:tav>
                                        <p:tav tm="100000">
                                          <p:val>
                                            <p:strVal val="#ppt_x"/>
                                          </p:val>
                                        </p:tav>
                                      </p:tavLst>
                                    </p:anim>
                                    <p:anim calcmode="lin" valueType="num">
                                      <p:cBhvr additive="base">
                                        <p:cTn id="158" dur="500" fill="hold"/>
                                        <p:tgtEl>
                                          <p:spTgt spid="3">
                                            <p:txEl>
                                              <p:pRg st="27" end="27"/>
                                            </p:txEl>
                                          </p:spTgt>
                                        </p:tgtEl>
                                        <p:attrNameLst>
                                          <p:attrName>ppt_y</p:attrName>
                                        </p:attrNameLst>
                                      </p:cBhvr>
                                      <p:tavLst>
                                        <p:tav tm="0">
                                          <p:val>
                                            <p:strVal val="1+#ppt_h/2"/>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2" presetClass="entr" presetSubtype="4" fill="hold" grpId="0" nodeType="clickEffect">
                                  <p:stCondLst>
                                    <p:cond delay="0"/>
                                  </p:stCondLst>
                                  <p:childTnLst>
                                    <p:set>
                                      <p:cBhvr>
                                        <p:cTn id="162" dur="1" fill="hold">
                                          <p:stCondLst>
                                            <p:cond delay="0"/>
                                          </p:stCondLst>
                                        </p:cTn>
                                        <p:tgtEl>
                                          <p:spTgt spid="3">
                                            <p:txEl>
                                              <p:pRg st="28" end="28"/>
                                            </p:txEl>
                                          </p:spTgt>
                                        </p:tgtEl>
                                        <p:attrNameLst>
                                          <p:attrName>style.visibility</p:attrName>
                                        </p:attrNameLst>
                                      </p:cBhvr>
                                      <p:to>
                                        <p:strVal val="visible"/>
                                      </p:to>
                                    </p:set>
                                    <p:anim calcmode="lin" valueType="num">
                                      <p:cBhvr additive="base">
                                        <p:cTn id="163" dur="500" fill="hold"/>
                                        <p:tgtEl>
                                          <p:spTgt spid="3">
                                            <p:txEl>
                                              <p:pRg st="28" end="28"/>
                                            </p:txEl>
                                          </p:spTgt>
                                        </p:tgtEl>
                                        <p:attrNameLst>
                                          <p:attrName>ppt_x</p:attrName>
                                        </p:attrNameLst>
                                      </p:cBhvr>
                                      <p:tavLst>
                                        <p:tav tm="0">
                                          <p:val>
                                            <p:strVal val="#ppt_x"/>
                                          </p:val>
                                        </p:tav>
                                        <p:tav tm="100000">
                                          <p:val>
                                            <p:strVal val="#ppt_x"/>
                                          </p:val>
                                        </p:tav>
                                      </p:tavLst>
                                    </p:anim>
                                    <p:anim calcmode="lin" valueType="num">
                                      <p:cBhvr additive="base">
                                        <p:cTn id="164" dur="500" fill="hold"/>
                                        <p:tgtEl>
                                          <p:spTgt spid="3">
                                            <p:txEl>
                                              <p:pRg st="28" end="28"/>
                                            </p:txEl>
                                          </p:spTgt>
                                        </p:tgtEl>
                                        <p:attrNameLst>
                                          <p:attrName>ppt_y</p:attrName>
                                        </p:attrNameLst>
                                      </p:cBhvr>
                                      <p:tavLst>
                                        <p:tav tm="0">
                                          <p:val>
                                            <p:strVal val="1+#ppt_h/2"/>
                                          </p:val>
                                        </p:tav>
                                        <p:tav tm="100000">
                                          <p:val>
                                            <p:strVal val="#ppt_y"/>
                                          </p:val>
                                        </p:tav>
                                      </p:tavLst>
                                    </p:anim>
                                  </p:childTnLst>
                                </p:cTn>
                              </p:par>
                            </p:childTnLst>
                          </p:cTn>
                        </p:par>
                      </p:childTnLst>
                    </p:cTn>
                  </p:par>
                  <p:par>
                    <p:cTn id="165" fill="hold">
                      <p:stCondLst>
                        <p:cond delay="indefinite"/>
                      </p:stCondLst>
                      <p:childTnLst>
                        <p:par>
                          <p:cTn id="166" fill="hold">
                            <p:stCondLst>
                              <p:cond delay="0"/>
                            </p:stCondLst>
                            <p:childTnLst>
                              <p:par>
                                <p:cTn id="167" presetID="2" presetClass="entr" presetSubtype="4" fill="hold" grpId="0" nodeType="clickEffect">
                                  <p:stCondLst>
                                    <p:cond delay="0"/>
                                  </p:stCondLst>
                                  <p:childTnLst>
                                    <p:set>
                                      <p:cBhvr>
                                        <p:cTn id="168" dur="1" fill="hold">
                                          <p:stCondLst>
                                            <p:cond delay="0"/>
                                          </p:stCondLst>
                                        </p:cTn>
                                        <p:tgtEl>
                                          <p:spTgt spid="3">
                                            <p:txEl>
                                              <p:pRg st="29" end="29"/>
                                            </p:txEl>
                                          </p:spTgt>
                                        </p:tgtEl>
                                        <p:attrNameLst>
                                          <p:attrName>style.visibility</p:attrName>
                                        </p:attrNameLst>
                                      </p:cBhvr>
                                      <p:to>
                                        <p:strVal val="visible"/>
                                      </p:to>
                                    </p:set>
                                    <p:anim calcmode="lin" valueType="num">
                                      <p:cBhvr additive="base">
                                        <p:cTn id="169" dur="500" fill="hold"/>
                                        <p:tgtEl>
                                          <p:spTgt spid="3">
                                            <p:txEl>
                                              <p:pRg st="29" end="29"/>
                                            </p:txEl>
                                          </p:spTgt>
                                        </p:tgtEl>
                                        <p:attrNameLst>
                                          <p:attrName>ppt_x</p:attrName>
                                        </p:attrNameLst>
                                      </p:cBhvr>
                                      <p:tavLst>
                                        <p:tav tm="0">
                                          <p:val>
                                            <p:strVal val="#ppt_x"/>
                                          </p:val>
                                        </p:tav>
                                        <p:tav tm="100000">
                                          <p:val>
                                            <p:strVal val="#ppt_x"/>
                                          </p:val>
                                        </p:tav>
                                      </p:tavLst>
                                    </p:anim>
                                    <p:anim calcmode="lin" valueType="num">
                                      <p:cBhvr additive="base">
                                        <p:cTn id="170" dur="500" fill="hold"/>
                                        <p:tgtEl>
                                          <p:spTgt spid="3">
                                            <p:txEl>
                                              <p:pRg st="29" end="29"/>
                                            </p:txEl>
                                          </p:spTgt>
                                        </p:tgtEl>
                                        <p:attrNameLst>
                                          <p:attrName>ppt_y</p:attrName>
                                        </p:attrNameLst>
                                      </p:cBhvr>
                                      <p:tavLst>
                                        <p:tav tm="0">
                                          <p:val>
                                            <p:strVal val="1+#ppt_h/2"/>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2" presetClass="entr" presetSubtype="4" fill="hold" grpId="0" nodeType="clickEffect">
                                  <p:stCondLst>
                                    <p:cond delay="0"/>
                                  </p:stCondLst>
                                  <p:childTnLst>
                                    <p:set>
                                      <p:cBhvr>
                                        <p:cTn id="174" dur="1" fill="hold">
                                          <p:stCondLst>
                                            <p:cond delay="0"/>
                                          </p:stCondLst>
                                        </p:cTn>
                                        <p:tgtEl>
                                          <p:spTgt spid="3">
                                            <p:txEl>
                                              <p:pRg st="30" end="30"/>
                                            </p:txEl>
                                          </p:spTgt>
                                        </p:tgtEl>
                                        <p:attrNameLst>
                                          <p:attrName>style.visibility</p:attrName>
                                        </p:attrNameLst>
                                      </p:cBhvr>
                                      <p:to>
                                        <p:strVal val="visible"/>
                                      </p:to>
                                    </p:set>
                                    <p:anim calcmode="lin" valueType="num">
                                      <p:cBhvr additive="base">
                                        <p:cTn id="175" dur="500" fill="hold"/>
                                        <p:tgtEl>
                                          <p:spTgt spid="3">
                                            <p:txEl>
                                              <p:pRg st="30" end="30"/>
                                            </p:txEl>
                                          </p:spTgt>
                                        </p:tgtEl>
                                        <p:attrNameLst>
                                          <p:attrName>ppt_x</p:attrName>
                                        </p:attrNameLst>
                                      </p:cBhvr>
                                      <p:tavLst>
                                        <p:tav tm="0">
                                          <p:val>
                                            <p:strVal val="#ppt_x"/>
                                          </p:val>
                                        </p:tav>
                                        <p:tav tm="100000">
                                          <p:val>
                                            <p:strVal val="#ppt_x"/>
                                          </p:val>
                                        </p:tav>
                                      </p:tavLst>
                                    </p:anim>
                                    <p:anim calcmode="lin" valueType="num">
                                      <p:cBhvr additive="base">
                                        <p:cTn id="176" dur="500" fill="hold"/>
                                        <p:tgtEl>
                                          <p:spTgt spid="3">
                                            <p:txEl>
                                              <p:pRg st="30" end="30"/>
                                            </p:txEl>
                                          </p:spTgt>
                                        </p:tgtEl>
                                        <p:attrNameLst>
                                          <p:attrName>ppt_y</p:attrName>
                                        </p:attrNameLst>
                                      </p:cBhvr>
                                      <p:tavLst>
                                        <p:tav tm="0">
                                          <p:val>
                                            <p:strVal val="1+#ppt_h/2"/>
                                          </p:val>
                                        </p:tav>
                                        <p:tav tm="100000">
                                          <p:val>
                                            <p:strVal val="#ppt_y"/>
                                          </p:val>
                                        </p:tav>
                                      </p:tavLst>
                                    </p:anim>
                                  </p:childTnLst>
                                </p:cTn>
                              </p:par>
                            </p:childTnLst>
                          </p:cTn>
                        </p:par>
                      </p:childTnLst>
                    </p:cTn>
                  </p:par>
                  <p:par>
                    <p:cTn id="177" fill="hold">
                      <p:stCondLst>
                        <p:cond delay="indefinite"/>
                      </p:stCondLst>
                      <p:childTnLst>
                        <p:par>
                          <p:cTn id="178" fill="hold">
                            <p:stCondLst>
                              <p:cond delay="0"/>
                            </p:stCondLst>
                            <p:childTnLst>
                              <p:par>
                                <p:cTn id="179" presetID="2" presetClass="entr" presetSubtype="4" fill="hold" grpId="0" nodeType="clickEffect">
                                  <p:stCondLst>
                                    <p:cond delay="0"/>
                                  </p:stCondLst>
                                  <p:childTnLst>
                                    <p:set>
                                      <p:cBhvr>
                                        <p:cTn id="180" dur="1" fill="hold">
                                          <p:stCondLst>
                                            <p:cond delay="0"/>
                                          </p:stCondLst>
                                        </p:cTn>
                                        <p:tgtEl>
                                          <p:spTgt spid="3">
                                            <p:txEl>
                                              <p:pRg st="31" end="31"/>
                                            </p:txEl>
                                          </p:spTgt>
                                        </p:tgtEl>
                                        <p:attrNameLst>
                                          <p:attrName>style.visibility</p:attrName>
                                        </p:attrNameLst>
                                      </p:cBhvr>
                                      <p:to>
                                        <p:strVal val="visible"/>
                                      </p:to>
                                    </p:set>
                                    <p:anim calcmode="lin" valueType="num">
                                      <p:cBhvr additive="base">
                                        <p:cTn id="181" dur="500" fill="hold"/>
                                        <p:tgtEl>
                                          <p:spTgt spid="3">
                                            <p:txEl>
                                              <p:pRg st="31" end="31"/>
                                            </p:txEl>
                                          </p:spTgt>
                                        </p:tgtEl>
                                        <p:attrNameLst>
                                          <p:attrName>ppt_x</p:attrName>
                                        </p:attrNameLst>
                                      </p:cBhvr>
                                      <p:tavLst>
                                        <p:tav tm="0">
                                          <p:val>
                                            <p:strVal val="#ppt_x"/>
                                          </p:val>
                                        </p:tav>
                                        <p:tav tm="100000">
                                          <p:val>
                                            <p:strVal val="#ppt_x"/>
                                          </p:val>
                                        </p:tav>
                                      </p:tavLst>
                                    </p:anim>
                                    <p:anim calcmode="lin" valueType="num">
                                      <p:cBhvr additive="base">
                                        <p:cTn id="182" dur="500" fill="hold"/>
                                        <p:tgtEl>
                                          <p:spTgt spid="3">
                                            <p:txEl>
                                              <p:pRg st="31" end="31"/>
                                            </p:txEl>
                                          </p:spTgt>
                                        </p:tgtEl>
                                        <p:attrNameLst>
                                          <p:attrName>ppt_y</p:attrName>
                                        </p:attrNameLst>
                                      </p:cBhvr>
                                      <p:tavLst>
                                        <p:tav tm="0">
                                          <p:val>
                                            <p:strVal val="1+#ppt_h/2"/>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2" presetClass="entr" presetSubtype="4" fill="hold" grpId="0" nodeType="clickEffect">
                                  <p:stCondLst>
                                    <p:cond delay="0"/>
                                  </p:stCondLst>
                                  <p:childTnLst>
                                    <p:set>
                                      <p:cBhvr>
                                        <p:cTn id="186" dur="1" fill="hold">
                                          <p:stCondLst>
                                            <p:cond delay="0"/>
                                          </p:stCondLst>
                                        </p:cTn>
                                        <p:tgtEl>
                                          <p:spTgt spid="3">
                                            <p:txEl>
                                              <p:pRg st="32" end="32"/>
                                            </p:txEl>
                                          </p:spTgt>
                                        </p:tgtEl>
                                        <p:attrNameLst>
                                          <p:attrName>style.visibility</p:attrName>
                                        </p:attrNameLst>
                                      </p:cBhvr>
                                      <p:to>
                                        <p:strVal val="visible"/>
                                      </p:to>
                                    </p:set>
                                    <p:anim calcmode="lin" valueType="num">
                                      <p:cBhvr additive="base">
                                        <p:cTn id="187" dur="500" fill="hold"/>
                                        <p:tgtEl>
                                          <p:spTgt spid="3">
                                            <p:txEl>
                                              <p:pRg st="32" end="32"/>
                                            </p:txEl>
                                          </p:spTgt>
                                        </p:tgtEl>
                                        <p:attrNameLst>
                                          <p:attrName>ppt_x</p:attrName>
                                        </p:attrNameLst>
                                      </p:cBhvr>
                                      <p:tavLst>
                                        <p:tav tm="0">
                                          <p:val>
                                            <p:strVal val="#ppt_x"/>
                                          </p:val>
                                        </p:tav>
                                        <p:tav tm="100000">
                                          <p:val>
                                            <p:strVal val="#ppt_x"/>
                                          </p:val>
                                        </p:tav>
                                      </p:tavLst>
                                    </p:anim>
                                    <p:anim calcmode="lin" valueType="num">
                                      <p:cBhvr additive="base">
                                        <p:cTn id="188" dur="500" fill="hold"/>
                                        <p:tgtEl>
                                          <p:spTgt spid="3">
                                            <p:txEl>
                                              <p:pRg st="32" end="32"/>
                                            </p:txEl>
                                          </p:spTgt>
                                        </p:tgtEl>
                                        <p:attrNameLst>
                                          <p:attrName>ppt_y</p:attrName>
                                        </p:attrNameLst>
                                      </p:cBhvr>
                                      <p:tavLst>
                                        <p:tav tm="0">
                                          <p:val>
                                            <p:strVal val="1+#ppt_h/2"/>
                                          </p:val>
                                        </p:tav>
                                        <p:tav tm="100000">
                                          <p:val>
                                            <p:strVal val="#ppt_y"/>
                                          </p:val>
                                        </p:tav>
                                      </p:tavLst>
                                    </p:anim>
                                  </p:childTnLst>
                                </p:cTn>
                              </p:par>
                            </p:childTnLst>
                          </p:cTn>
                        </p:par>
                      </p:childTnLst>
                    </p:cTn>
                  </p:par>
                  <p:par>
                    <p:cTn id="189" fill="hold">
                      <p:stCondLst>
                        <p:cond delay="indefinite"/>
                      </p:stCondLst>
                      <p:childTnLst>
                        <p:par>
                          <p:cTn id="190" fill="hold">
                            <p:stCondLst>
                              <p:cond delay="0"/>
                            </p:stCondLst>
                            <p:childTnLst>
                              <p:par>
                                <p:cTn id="191" presetID="5" presetClass="entr" presetSubtype="10" fill="hold" grpId="1" nodeType="clickEffect">
                                  <p:stCondLst>
                                    <p:cond delay="0"/>
                                  </p:stCondLst>
                                  <p:childTnLst>
                                    <p:set>
                                      <p:cBhvr>
                                        <p:cTn id="192" dur="1" fill="hold">
                                          <p:stCondLst>
                                            <p:cond delay="0"/>
                                          </p:stCondLst>
                                        </p:cTn>
                                        <p:tgtEl>
                                          <p:spTgt spid="3">
                                            <p:txEl>
                                              <p:pRg st="0" end="0"/>
                                            </p:txEl>
                                          </p:spTgt>
                                        </p:tgtEl>
                                        <p:attrNameLst>
                                          <p:attrName>style.visibility</p:attrName>
                                        </p:attrNameLst>
                                      </p:cBhvr>
                                      <p:to>
                                        <p:strVal val="visible"/>
                                      </p:to>
                                    </p:set>
                                    <p:animEffect transition="in" filter="checkerboard(across)">
                                      <p:cBhvr>
                                        <p:cTn id="193" dur="500"/>
                                        <p:tgtEl>
                                          <p:spTgt spid="3">
                                            <p:txEl>
                                              <p:pRg st="0" end="0"/>
                                            </p:txEl>
                                          </p:spTgt>
                                        </p:tgtEl>
                                      </p:cBhvr>
                                    </p:animEffect>
                                  </p:childTnLst>
                                </p:cTn>
                              </p:par>
                            </p:childTnLst>
                          </p:cTn>
                        </p:par>
                      </p:childTnLst>
                    </p:cTn>
                  </p:par>
                  <p:par>
                    <p:cTn id="194" fill="hold">
                      <p:stCondLst>
                        <p:cond delay="indefinite"/>
                      </p:stCondLst>
                      <p:childTnLst>
                        <p:par>
                          <p:cTn id="195" fill="hold">
                            <p:stCondLst>
                              <p:cond delay="0"/>
                            </p:stCondLst>
                            <p:childTnLst>
                              <p:par>
                                <p:cTn id="196" presetID="5" presetClass="entr" presetSubtype="10" fill="hold" grpId="1" nodeType="clickEffect">
                                  <p:stCondLst>
                                    <p:cond delay="0"/>
                                  </p:stCondLst>
                                  <p:childTnLst>
                                    <p:set>
                                      <p:cBhvr>
                                        <p:cTn id="197" dur="1" fill="hold">
                                          <p:stCondLst>
                                            <p:cond delay="0"/>
                                          </p:stCondLst>
                                        </p:cTn>
                                        <p:tgtEl>
                                          <p:spTgt spid="3">
                                            <p:txEl>
                                              <p:pRg st="1" end="1"/>
                                            </p:txEl>
                                          </p:spTgt>
                                        </p:tgtEl>
                                        <p:attrNameLst>
                                          <p:attrName>style.visibility</p:attrName>
                                        </p:attrNameLst>
                                      </p:cBhvr>
                                      <p:to>
                                        <p:strVal val="visible"/>
                                      </p:to>
                                    </p:set>
                                    <p:animEffect transition="in" filter="checkerboard(across)">
                                      <p:cBhvr>
                                        <p:cTn id="198" dur="500"/>
                                        <p:tgtEl>
                                          <p:spTgt spid="3">
                                            <p:txEl>
                                              <p:pRg st="1" end="1"/>
                                            </p:txEl>
                                          </p:spTgt>
                                        </p:tgtEl>
                                      </p:cBhvr>
                                    </p:animEffect>
                                  </p:childTnLst>
                                </p:cTn>
                              </p:par>
                            </p:childTnLst>
                          </p:cTn>
                        </p:par>
                      </p:childTnLst>
                    </p:cTn>
                  </p:par>
                  <p:par>
                    <p:cTn id="199" fill="hold">
                      <p:stCondLst>
                        <p:cond delay="indefinite"/>
                      </p:stCondLst>
                      <p:childTnLst>
                        <p:par>
                          <p:cTn id="200" fill="hold">
                            <p:stCondLst>
                              <p:cond delay="0"/>
                            </p:stCondLst>
                            <p:childTnLst>
                              <p:par>
                                <p:cTn id="201" presetID="5" presetClass="entr" presetSubtype="10" fill="hold" grpId="1" nodeType="clickEffect">
                                  <p:stCondLst>
                                    <p:cond delay="0"/>
                                  </p:stCondLst>
                                  <p:childTnLst>
                                    <p:set>
                                      <p:cBhvr>
                                        <p:cTn id="202" dur="1" fill="hold">
                                          <p:stCondLst>
                                            <p:cond delay="0"/>
                                          </p:stCondLst>
                                        </p:cTn>
                                        <p:tgtEl>
                                          <p:spTgt spid="3">
                                            <p:txEl>
                                              <p:pRg st="2" end="2"/>
                                            </p:txEl>
                                          </p:spTgt>
                                        </p:tgtEl>
                                        <p:attrNameLst>
                                          <p:attrName>style.visibility</p:attrName>
                                        </p:attrNameLst>
                                      </p:cBhvr>
                                      <p:to>
                                        <p:strVal val="visible"/>
                                      </p:to>
                                    </p:set>
                                    <p:animEffect transition="in" filter="checkerboard(across)">
                                      <p:cBhvr>
                                        <p:cTn id="203" dur="500"/>
                                        <p:tgtEl>
                                          <p:spTgt spid="3">
                                            <p:txEl>
                                              <p:pRg st="2" end="2"/>
                                            </p:txEl>
                                          </p:spTgt>
                                        </p:tgtEl>
                                      </p:cBhvr>
                                    </p:animEffect>
                                  </p:childTnLst>
                                </p:cTn>
                              </p:par>
                            </p:childTnLst>
                          </p:cTn>
                        </p:par>
                      </p:childTnLst>
                    </p:cTn>
                  </p:par>
                  <p:par>
                    <p:cTn id="204" fill="hold">
                      <p:stCondLst>
                        <p:cond delay="indefinite"/>
                      </p:stCondLst>
                      <p:childTnLst>
                        <p:par>
                          <p:cTn id="205" fill="hold">
                            <p:stCondLst>
                              <p:cond delay="0"/>
                            </p:stCondLst>
                            <p:childTnLst>
                              <p:par>
                                <p:cTn id="206" presetID="5" presetClass="entr" presetSubtype="10" fill="hold" grpId="1" nodeType="clickEffect">
                                  <p:stCondLst>
                                    <p:cond delay="0"/>
                                  </p:stCondLst>
                                  <p:childTnLst>
                                    <p:set>
                                      <p:cBhvr>
                                        <p:cTn id="207" dur="1" fill="hold">
                                          <p:stCondLst>
                                            <p:cond delay="0"/>
                                          </p:stCondLst>
                                        </p:cTn>
                                        <p:tgtEl>
                                          <p:spTgt spid="3">
                                            <p:txEl>
                                              <p:pRg st="3" end="3"/>
                                            </p:txEl>
                                          </p:spTgt>
                                        </p:tgtEl>
                                        <p:attrNameLst>
                                          <p:attrName>style.visibility</p:attrName>
                                        </p:attrNameLst>
                                      </p:cBhvr>
                                      <p:to>
                                        <p:strVal val="visible"/>
                                      </p:to>
                                    </p:set>
                                    <p:animEffect transition="in" filter="checkerboard(across)">
                                      <p:cBhvr>
                                        <p:cTn id="208" dur="500"/>
                                        <p:tgtEl>
                                          <p:spTgt spid="3">
                                            <p:txEl>
                                              <p:pRg st="3" end="3"/>
                                            </p:txEl>
                                          </p:spTgt>
                                        </p:tgtEl>
                                      </p:cBhvr>
                                    </p:animEffect>
                                  </p:childTnLst>
                                </p:cTn>
                              </p:par>
                            </p:childTnLst>
                          </p:cTn>
                        </p:par>
                      </p:childTnLst>
                    </p:cTn>
                  </p:par>
                  <p:par>
                    <p:cTn id="209" fill="hold">
                      <p:stCondLst>
                        <p:cond delay="indefinite"/>
                      </p:stCondLst>
                      <p:childTnLst>
                        <p:par>
                          <p:cTn id="210" fill="hold">
                            <p:stCondLst>
                              <p:cond delay="0"/>
                            </p:stCondLst>
                            <p:childTnLst>
                              <p:par>
                                <p:cTn id="211" presetID="5" presetClass="entr" presetSubtype="10" fill="hold" grpId="1" nodeType="clickEffect">
                                  <p:stCondLst>
                                    <p:cond delay="0"/>
                                  </p:stCondLst>
                                  <p:childTnLst>
                                    <p:set>
                                      <p:cBhvr>
                                        <p:cTn id="212" dur="1" fill="hold">
                                          <p:stCondLst>
                                            <p:cond delay="0"/>
                                          </p:stCondLst>
                                        </p:cTn>
                                        <p:tgtEl>
                                          <p:spTgt spid="3">
                                            <p:txEl>
                                              <p:pRg st="4" end="4"/>
                                            </p:txEl>
                                          </p:spTgt>
                                        </p:tgtEl>
                                        <p:attrNameLst>
                                          <p:attrName>style.visibility</p:attrName>
                                        </p:attrNameLst>
                                      </p:cBhvr>
                                      <p:to>
                                        <p:strVal val="visible"/>
                                      </p:to>
                                    </p:set>
                                    <p:animEffect transition="in" filter="checkerboard(across)">
                                      <p:cBhvr>
                                        <p:cTn id="213" dur="500"/>
                                        <p:tgtEl>
                                          <p:spTgt spid="3">
                                            <p:txEl>
                                              <p:pRg st="4" end="4"/>
                                            </p:txEl>
                                          </p:spTgt>
                                        </p:tgtEl>
                                      </p:cBhvr>
                                    </p:animEffect>
                                  </p:childTnLst>
                                </p:cTn>
                              </p:par>
                            </p:childTnLst>
                          </p:cTn>
                        </p:par>
                      </p:childTnLst>
                    </p:cTn>
                  </p:par>
                  <p:par>
                    <p:cTn id="214" fill="hold">
                      <p:stCondLst>
                        <p:cond delay="indefinite"/>
                      </p:stCondLst>
                      <p:childTnLst>
                        <p:par>
                          <p:cTn id="215" fill="hold">
                            <p:stCondLst>
                              <p:cond delay="0"/>
                            </p:stCondLst>
                            <p:childTnLst>
                              <p:par>
                                <p:cTn id="216" presetID="5" presetClass="entr" presetSubtype="10" fill="hold" grpId="1" nodeType="clickEffect">
                                  <p:stCondLst>
                                    <p:cond delay="0"/>
                                  </p:stCondLst>
                                  <p:childTnLst>
                                    <p:set>
                                      <p:cBhvr>
                                        <p:cTn id="217" dur="1" fill="hold">
                                          <p:stCondLst>
                                            <p:cond delay="0"/>
                                          </p:stCondLst>
                                        </p:cTn>
                                        <p:tgtEl>
                                          <p:spTgt spid="3">
                                            <p:txEl>
                                              <p:pRg st="5" end="5"/>
                                            </p:txEl>
                                          </p:spTgt>
                                        </p:tgtEl>
                                        <p:attrNameLst>
                                          <p:attrName>style.visibility</p:attrName>
                                        </p:attrNameLst>
                                      </p:cBhvr>
                                      <p:to>
                                        <p:strVal val="visible"/>
                                      </p:to>
                                    </p:set>
                                    <p:animEffect transition="in" filter="checkerboard(across)">
                                      <p:cBhvr>
                                        <p:cTn id="218" dur="500"/>
                                        <p:tgtEl>
                                          <p:spTgt spid="3">
                                            <p:txEl>
                                              <p:pRg st="5" end="5"/>
                                            </p:txEl>
                                          </p:spTgt>
                                        </p:tgtEl>
                                      </p:cBhvr>
                                    </p:animEffect>
                                  </p:childTnLst>
                                </p:cTn>
                              </p:par>
                            </p:childTnLst>
                          </p:cTn>
                        </p:par>
                      </p:childTnLst>
                    </p:cTn>
                  </p:par>
                  <p:par>
                    <p:cTn id="219" fill="hold">
                      <p:stCondLst>
                        <p:cond delay="indefinite"/>
                      </p:stCondLst>
                      <p:childTnLst>
                        <p:par>
                          <p:cTn id="220" fill="hold">
                            <p:stCondLst>
                              <p:cond delay="0"/>
                            </p:stCondLst>
                            <p:childTnLst>
                              <p:par>
                                <p:cTn id="221" presetID="5" presetClass="entr" presetSubtype="10" fill="hold" grpId="1" nodeType="clickEffect">
                                  <p:stCondLst>
                                    <p:cond delay="0"/>
                                  </p:stCondLst>
                                  <p:childTnLst>
                                    <p:set>
                                      <p:cBhvr>
                                        <p:cTn id="222" dur="1" fill="hold">
                                          <p:stCondLst>
                                            <p:cond delay="0"/>
                                          </p:stCondLst>
                                        </p:cTn>
                                        <p:tgtEl>
                                          <p:spTgt spid="3">
                                            <p:txEl>
                                              <p:pRg st="6" end="6"/>
                                            </p:txEl>
                                          </p:spTgt>
                                        </p:tgtEl>
                                        <p:attrNameLst>
                                          <p:attrName>style.visibility</p:attrName>
                                        </p:attrNameLst>
                                      </p:cBhvr>
                                      <p:to>
                                        <p:strVal val="visible"/>
                                      </p:to>
                                    </p:set>
                                    <p:animEffect transition="in" filter="checkerboard(across)">
                                      <p:cBhvr>
                                        <p:cTn id="223" dur="500"/>
                                        <p:tgtEl>
                                          <p:spTgt spid="3">
                                            <p:txEl>
                                              <p:pRg st="6" end="6"/>
                                            </p:txEl>
                                          </p:spTgt>
                                        </p:tgtEl>
                                      </p:cBhvr>
                                    </p:animEffect>
                                  </p:childTnLst>
                                </p:cTn>
                              </p:par>
                            </p:childTnLst>
                          </p:cTn>
                        </p:par>
                      </p:childTnLst>
                    </p:cTn>
                  </p:par>
                  <p:par>
                    <p:cTn id="224" fill="hold">
                      <p:stCondLst>
                        <p:cond delay="indefinite"/>
                      </p:stCondLst>
                      <p:childTnLst>
                        <p:par>
                          <p:cTn id="225" fill="hold">
                            <p:stCondLst>
                              <p:cond delay="0"/>
                            </p:stCondLst>
                            <p:childTnLst>
                              <p:par>
                                <p:cTn id="226" presetID="5" presetClass="entr" presetSubtype="10" fill="hold" grpId="1" nodeType="clickEffect">
                                  <p:stCondLst>
                                    <p:cond delay="0"/>
                                  </p:stCondLst>
                                  <p:childTnLst>
                                    <p:set>
                                      <p:cBhvr>
                                        <p:cTn id="227" dur="1" fill="hold">
                                          <p:stCondLst>
                                            <p:cond delay="0"/>
                                          </p:stCondLst>
                                        </p:cTn>
                                        <p:tgtEl>
                                          <p:spTgt spid="3">
                                            <p:txEl>
                                              <p:pRg st="7" end="7"/>
                                            </p:txEl>
                                          </p:spTgt>
                                        </p:tgtEl>
                                        <p:attrNameLst>
                                          <p:attrName>style.visibility</p:attrName>
                                        </p:attrNameLst>
                                      </p:cBhvr>
                                      <p:to>
                                        <p:strVal val="visible"/>
                                      </p:to>
                                    </p:set>
                                    <p:animEffect transition="in" filter="checkerboard(across)">
                                      <p:cBhvr>
                                        <p:cTn id="228" dur="500"/>
                                        <p:tgtEl>
                                          <p:spTgt spid="3">
                                            <p:txEl>
                                              <p:pRg st="7" end="7"/>
                                            </p:txEl>
                                          </p:spTgt>
                                        </p:tgtEl>
                                      </p:cBhvr>
                                    </p:animEffect>
                                  </p:childTnLst>
                                </p:cTn>
                              </p:par>
                            </p:childTnLst>
                          </p:cTn>
                        </p:par>
                      </p:childTnLst>
                    </p:cTn>
                  </p:par>
                  <p:par>
                    <p:cTn id="229" fill="hold">
                      <p:stCondLst>
                        <p:cond delay="indefinite"/>
                      </p:stCondLst>
                      <p:childTnLst>
                        <p:par>
                          <p:cTn id="230" fill="hold">
                            <p:stCondLst>
                              <p:cond delay="0"/>
                            </p:stCondLst>
                            <p:childTnLst>
                              <p:par>
                                <p:cTn id="231" presetID="5" presetClass="entr" presetSubtype="10" fill="hold" grpId="1" nodeType="clickEffect">
                                  <p:stCondLst>
                                    <p:cond delay="0"/>
                                  </p:stCondLst>
                                  <p:childTnLst>
                                    <p:set>
                                      <p:cBhvr>
                                        <p:cTn id="232" dur="1" fill="hold">
                                          <p:stCondLst>
                                            <p:cond delay="0"/>
                                          </p:stCondLst>
                                        </p:cTn>
                                        <p:tgtEl>
                                          <p:spTgt spid="3">
                                            <p:txEl>
                                              <p:pRg st="8" end="8"/>
                                            </p:txEl>
                                          </p:spTgt>
                                        </p:tgtEl>
                                        <p:attrNameLst>
                                          <p:attrName>style.visibility</p:attrName>
                                        </p:attrNameLst>
                                      </p:cBhvr>
                                      <p:to>
                                        <p:strVal val="visible"/>
                                      </p:to>
                                    </p:set>
                                    <p:animEffect transition="in" filter="checkerboard(across)">
                                      <p:cBhvr>
                                        <p:cTn id="233" dur="500"/>
                                        <p:tgtEl>
                                          <p:spTgt spid="3">
                                            <p:txEl>
                                              <p:pRg st="8" end="8"/>
                                            </p:txEl>
                                          </p:spTgt>
                                        </p:tgtEl>
                                      </p:cBhvr>
                                    </p:animEffect>
                                  </p:childTnLst>
                                </p:cTn>
                              </p:par>
                            </p:childTnLst>
                          </p:cTn>
                        </p:par>
                      </p:childTnLst>
                    </p:cTn>
                  </p:par>
                  <p:par>
                    <p:cTn id="234" fill="hold">
                      <p:stCondLst>
                        <p:cond delay="indefinite"/>
                      </p:stCondLst>
                      <p:childTnLst>
                        <p:par>
                          <p:cTn id="235" fill="hold">
                            <p:stCondLst>
                              <p:cond delay="0"/>
                            </p:stCondLst>
                            <p:childTnLst>
                              <p:par>
                                <p:cTn id="236" presetID="5" presetClass="entr" presetSubtype="10" fill="hold" grpId="1" nodeType="clickEffect">
                                  <p:stCondLst>
                                    <p:cond delay="0"/>
                                  </p:stCondLst>
                                  <p:childTnLst>
                                    <p:set>
                                      <p:cBhvr>
                                        <p:cTn id="237" dur="1" fill="hold">
                                          <p:stCondLst>
                                            <p:cond delay="0"/>
                                          </p:stCondLst>
                                        </p:cTn>
                                        <p:tgtEl>
                                          <p:spTgt spid="3">
                                            <p:txEl>
                                              <p:pRg st="10" end="10"/>
                                            </p:txEl>
                                          </p:spTgt>
                                        </p:tgtEl>
                                        <p:attrNameLst>
                                          <p:attrName>style.visibility</p:attrName>
                                        </p:attrNameLst>
                                      </p:cBhvr>
                                      <p:to>
                                        <p:strVal val="visible"/>
                                      </p:to>
                                    </p:set>
                                    <p:animEffect transition="in" filter="checkerboard(across)">
                                      <p:cBhvr>
                                        <p:cTn id="238" dur="500"/>
                                        <p:tgtEl>
                                          <p:spTgt spid="3">
                                            <p:txEl>
                                              <p:pRg st="10" end="10"/>
                                            </p:txEl>
                                          </p:spTgt>
                                        </p:tgtEl>
                                      </p:cBhvr>
                                    </p:animEffect>
                                  </p:childTnLst>
                                </p:cTn>
                              </p:par>
                            </p:childTnLst>
                          </p:cTn>
                        </p:par>
                      </p:childTnLst>
                    </p:cTn>
                  </p:par>
                  <p:par>
                    <p:cTn id="239" fill="hold">
                      <p:stCondLst>
                        <p:cond delay="indefinite"/>
                      </p:stCondLst>
                      <p:childTnLst>
                        <p:par>
                          <p:cTn id="240" fill="hold">
                            <p:stCondLst>
                              <p:cond delay="0"/>
                            </p:stCondLst>
                            <p:childTnLst>
                              <p:par>
                                <p:cTn id="241" presetID="5" presetClass="entr" presetSubtype="10" fill="hold" grpId="1" nodeType="clickEffect">
                                  <p:stCondLst>
                                    <p:cond delay="0"/>
                                  </p:stCondLst>
                                  <p:childTnLst>
                                    <p:set>
                                      <p:cBhvr>
                                        <p:cTn id="242" dur="1" fill="hold">
                                          <p:stCondLst>
                                            <p:cond delay="0"/>
                                          </p:stCondLst>
                                        </p:cTn>
                                        <p:tgtEl>
                                          <p:spTgt spid="3">
                                            <p:txEl>
                                              <p:pRg st="11" end="11"/>
                                            </p:txEl>
                                          </p:spTgt>
                                        </p:tgtEl>
                                        <p:attrNameLst>
                                          <p:attrName>style.visibility</p:attrName>
                                        </p:attrNameLst>
                                      </p:cBhvr>
                                      <p:to>
                                        <p:strVal val="visible"/>
                                      </p:to>
                                    </p:set>
                                    <p:animEffect transition="in" filter="checkerboard(across)">
                                      <p:cBhvr>
                                        <p:cTn id="243" dur="500"/>
                                        <p:tgtEl>
                                          <p:spTgt spid="3">
                                            <p:txEl>
                                              <p:pRg st="11" end="11"/>
                                            </p:txEl>
                                          </p:spTgt>
                                        </p:tgtEl>
                                      </p:cBhvr>
                                    </p:animEffect>
                                  </p:childTnLst>
                                </p:cTn>
                              </p:par>
                            </p:childTnLst>
                          </p:cTn>
                        </p:par>
                      </p:childTnLst>
                    </p:cTn>
                  </p:par>
                  <p:par>
                    <p:cTn id="244" fill="hold">
                      <p:stCondLst>
                        <p:cond delay="indefinite"/>
                      </p:stCondLst>
                      <p:childTnLst>
                        <p:par>
                          <p:cTn id="245" fill="hold">
                            <p:stCondLst>
                              <p:cond delay="0"/>
                            </p:stCondLst>
                            <p:childTnLst>
                              <p:par>
                                <p:cTn id="246" presetID="5" presetClass="entr" presetSubtype="10" fill="hold" grpId="1" nodeType="clickEffect">
                                  <p:stCondLst>
                                    <p:cond delay="0"/>
                                  </p:stCondLst>
                                  <p:childTnLst>
                                    <p:set>
                                      <p:cBhvr>
                                        <p:cTn id="247" dur="1" fill="hold">
                                          <p:stCondLst>
                                            <p:cond delay="0"/>
                                          </p:stCondLst>
                                        </p:cTn>
                                        <p:tgtEl>
                                          <p:spTgt spid="3">
                                            <p:txEl>
                                              <p:pRg st="12" end="12"/>
                                            </p:txEl>
                                          </p:spTgt>
                                        </p:tgtEl>
                                        <p:attrNameLst>
                                          <p:attrName>style.visibility</p:attrName>
                                        </p:attrNameLst>
                                      </p:cBhvr>
                                      <p:to>
                                        <p:strVal val="visible"/>
                                      </p:to>
                                    </p:set>
                                    <p:animEffect transition="in" filter="checkerboard(across)">
                                      <p:cBhvr>
                                        <p:cTn id="248" dur="500"/>
                                        <p:tgtEl>
                                          <p:spTgt spid="3">
                                            <p:txEl>
                                              <p:pRg st="12" end="12"/>
                                            </p:txEl>
                                          </p:spTgt>
                                        </p:tgtEl>
                                      </p:cBhvr>
                                    </p:animEffect>
                                  </p:childTnLst>
                                </p:cTn>
                              </p:par>
                            </p:childTnLst>
                          </p:cTn>
                        </p:par>
                      </p:childTnLst>
                    </p:cTn>
                  </p:par>
                  <p:par>
                    <p:cTn id="249" fill="hold">
                      <p:stCondLst>
                        <p:cond delay="indefinite"/>
                      </p:stCondLst>
                      <p:childTnLst>
                        <p:par>
                          <p:cTn id="250" fill="hold">
                            <p:stCondLst>
                              <p:cond delay="0"/>
                            </p:stCondLst>
                            <p:childTnLst>
                              <p:par>
                                <p:cTn id="251" presetID="5" presetClass="entr" presetSubtype="10" fill="hold" grpId="1" nodeType="clickEffect">
                                  <p:stCondLst>
                                    <p:cond delay="0"/>
                                  </p:stCondLst>
                                  <p:childTnLst>
                                    <p:set>
                                      <p:cBhvr>
                                        <p:cTn id="252" dur="1" fill="hold">
                                          <p:stCondLst>
                                            <p:cond delay="0"/>
                                          </p:stCondLst>
                                        </p:cTn>
                                        <p:tgtEl>
                                          <p:spTgt spid="3">
                                            <p:txEl>
                                              <p:pRg st="13" end="13"/>
                                            </p:txEl>
                                          </p:spTgt>
                                        </p:tgtEl>
                                        <p:attrNameLst>
                                          <p:attrName>style.visibility</p:attrName>
                                        </p:attrNameLst>
                                      </p:cBhvr>
                                      <p:to>
                                        <p:strVal val="visible"/>
                                      </p:to>
                                    </p:set>
                                    <p:animEffect transition="in" filter="checkerboard(across)">
                                      <p:cBhvr>
                                        <p:cTn id="253" dur="500"/>
                                        <p:tgtEl>
                                          <p:spTgt spid="3">
                                            <p:txEl>
                                              <p:pRg st="13" end="13"/>
                                            </p:txEl>
                                          </p:spTgt>
                                        </p:tgtEl>
                                      </p:cBhvr>
                                    </p:animEffect>
                                  </p:childTnLst>
                                </p:cTn>
                              </p:par>
                            </p:childTnLst>
                          </p:cTn>
                        </p:par>
                      </p:childTnLst>
                    </p:cTn>
                  </p:par>
                  <p:par>
                    <p:cTn id="254" fill="hold">
                      <p:stCondLst>
                        <p:cond delay="indefinite"/>
                      </p:stCondLst>
                      <p:childTnLst>
                        <p:par>
                          <p:cTn id="255" fill="hold">
                            <p:stCondLst>
                              <p:cond delay="0"/>
                            </p:stCondLst>
                            <p:childTnLst>
                              <p:par>
                                <p:cTn id="256" presetID="5" presetClass="entr" presetSubtype="10" fill="hold" grpId="1" nodeType="clickEffect">
                                  <p:stCondLst>
                                    <p:cond delay="0"/>
                                  </p:stCondLst>
                                  <p:childTnLst>
                                    <p:set>
                                      <p:cBhvr>
                                        <p:cTn id="257" dur="1" fill="hold">
                                          <p:stCondLst>
                                            <p:cond delay="0"/>
                                          </p:stCondLst>
                                        </p:cTn>
                                        <p:tgtEl>
                                          <p:spTgt spid="3">
                                            <p:txEl>
                                              <p:pRg st="14" end="14"/>
                                            </p:txEl>
                                          </p:spTgt>
                                        </p:tgtEl>
                                        <p:attrNameLst>
                                          <p:attrName>style.visibility</p:attrName>
                                        </p:attrNameLst>
                                      </p:cBhvr>
                                      <p:to>
                                        <p:strVal val="visible"/>
                                      </p:to>
                                    </p:set>
                                    <p:animEffect transition="in" filter="checkerboard(across)">
                                      <p:cBhvr>
                                        <p:cTn id="258" dur="500"/>
                                        <p:tgtEl>
                                          <p:spTgt spid="3">
                                            <p:txEl>
                                              <p:pRg st="14" end="14"/>
                                            </p:txEl>
                                          </p:spTgt>
                                        </p:tgtEl>
                                      </p:cBhvr>
                                    </p:animEffect>
                                  </p:childTnLst>
                                </p:cTn>
                              </p:par>
                            </p:childTnLst>
                          </p:cTn>
                        </p:par>
                      </p:childTnLst>
                    </p:cTn>
                  </p:par>
                  <p:par>
                    <p:cTn id="259" fill="hold">
                      <p:stCondLst>
                        <p:cond delay="indefinite"/>
                      </p:stCondLst>
                      <p:childTnLst>
                        <p:par>
                          <p:cTn id="260" fill="hold">
                            <p:stCondLst>
                              <p:cond delay="0"/>
                            </p:stCondLst>
                            <p:childTnLst>
                              <p:par>
                                <p:cTn id="261" presetID="5" presetClass="entr" presetSubtype="10" fill="hold" grpId="1" nodeType="clickEffect">
                                  <p:stCondLst>
                                    <p:cond delay="0"/>
                                  </p:stCondLst>
                                  <p:childTnLst>
                                    <p:set>
                                      <p:cBhvr>
                                        <p:cTn id="262" dur="1" fill="hold">
                                          <p:stCondLst>
                                            <p:cond delay="0"/>
                                          </p:stCondLst>
                                        </p:cTn>
                                        <p:tgtEl>
                                          <p:spTgt spid="3">
                                            <p:txEl>
                                              <p:pRg st="16" end="16"/>
                                            </p:txEl>
                                          </p:spTgt>
                                        </p:tgtEl>
                                        <p:attrNameLst>
                                          <p:attrName>style.visibility</p:attrName>
                                        </p:attrNameLst>
                                      </p:cBhvr>
                                      <p:to>
                                        <p:strVal val="visible"/>
                                      </p:to>
                                    </p:set>
                                    <p:animEffect transition="in" filter="checkerboard(across)">
                                      <p:cBhvr>
                                        <p:cTn id="263" dur="500"/>
                                        <p:tgtEl>
                                          <p:spTgt spid="3">
                                            <p:txEl>
                                              <p:pRg st="16" end="16"/>
                                            </p:txEl>
                                          </p:spTgt>
                                        </p:tgtEl>
                                      </p:cBhvr>
                                    </p:animEffect>
                                  </p:childTnLst>
                                </p:cTn>
                              </p:par>
                            </p:childTnLst>
                          </p:cTn>
                        </p:par>
                      </p:childTnLst>
                    </p:cTn>
                  </p:par>
                  <p:par>
                    <p:cTn id="264" fill="hold">
                      <p:stCondLst>
                        <p:cond delay="indefinite"/>
                      </p:stCondLst>
                      <p:childTnLst>
                        <p:par>
                          <p:cTn id="265" fill="hold">
                            <p:stCondLst>
                              <p:cond delay="0"/>
                            </p:stCondLst>
                            <p:childTnLst>
                              <p:par>
                                <p:cTn id="266" presetID="5" presetClass="entr" presetSubtype="10" fill="hold" grpId="1" nodeType="clickEffect">
                                  <p:stCondLst>
                                    <p:cond delay="0"/>
                                  </p:stCondLst>
                                  <p:childTnLst>
                                    <p:set>
                                      <p:cBhvr>
                                        <p:cTn id="267" dur="1" fill="hold">
                                          <p:stCondLst>
                                            <p:cond delay="0"/>
                                          </p:stCondLst>
                                        </p:cTn>
                                        <p:tgtEl>
                                          <p:spTgt spid="3">
                                            <p:txEl>
                                              <p:pRg st="17" end="17"/>
                                            </p:txEl>
                                          </p:spTgt>
                                        </p:tgtEl>
                                        <p:attrNameLst>
                                          <p:attrName>style.visibility</p:attrName>
                                        </p:attrNameLst>
                                      </p:cBhvr>
                                      <p:to>
                                        <p:strVal val="visible"/>
                                      </p:to>
                                    </p:set>
                                    <p:animEffect transition="in" filter="checkerboard(across)">
                                      <p:cBhvr>
                                        <p:cTn id="268" dur="500"/>
                                        <p:tgtEl>
                                          <p:spTgt spid="3">
                                            <p:txEl>
                                              <p:pRg st="17" end="17"/>
                                            </p:txEl>
                                          </p:spTgt>
                                        </p:tgtEl>
                                      </p:cBhvr>
                                    </p:animEffect>
                                  </p:childTnLst>
                                </p:cTn>
                              </p:par>
                            </p:childTnLst>
                          </p:cTn>
                        </p:par>
                      </p:childTnLst>
                    </p:cTn>
                  </p:par>
                  <p:par>
                    <p:cTn id="269" fill="hold">
                      <p:stCondLst>
                        <p:cond delay="indefinite"/>
                      </p:stCondLst>
                      <p:childTnLst>
                        <p:par>
                          <p:cTn id="270" fill="hold">
                            <p:stCondLst>
                              <p:cond delay="0"/>
                            </p:stCondLst>
                            <p:childTnLst>
                              <p:par>
                                <p:cTn id="271" presetID="5" presetClass="entr" presetSubtype="10" fill="hold" grpId="1" nodeType="clickEffect">
                                  <p:stCondLst>
                                    <p:cond delay="0"/>
                                  </p:stCondLst>
                                  <p:childTnLst>
                                    <p:set>
                                      <p:cBhvr>
                                        <p:cTn id="272" dur="1" fill="hold">
                                          <p:stCondLst>
                                            <p:cond delay="0"/>
                                          </p:stCondLst>
                                        </p:cTn>
                                        <p:tgtEl>
                                          <p:spTgt spid="3">
                                            <p:txEl>
                                              <p:pRg st="18" end="18"/>
                                            </p:txEl>
                                          </p:spTgt>
                                        </p:tgtEl>
                                        <p:attrNameLst>
                                          <p:attrName>style.visibility</p:attrName>
                                        </p:attrNameLst>
                                      </p:cBhvr>
                                      <p:to>
                                        <p:strVal val="visible"/>
                                      </p:to>
                                    </p:set>
                                    <p:animEffect transition="in" filter="checkerboard(across)">
                                      <p:cBhvr>
                                        <p:cTn id="273" dur="500"/>
                                        <p:tgtEl>
                                          <p:spTgt spid="3">
                                            <p:txEl>
                                              <p:pRg st="18" end="18"/>
                                            </p:txEl>
                                          </p:spTgt>
                                        </p:tgtEl>
                                      </p:cBhvr>
                                    </p:animEffect>
                                  </p:childTnLst>
                                </p:cTn>
                              </p:par>
                            </p:childTnLst>
                          </p:cTn>
                        </p:par>
                      </p:childTnLst>
                    </p:cTn>
                  </p:par>
                  <p:par>
                    <p:cTn id="274" fill="hold">
                      <p:stCondLst>
                        <p:cond delay="indefinite"/>
                      </p:stCondLst>
                      <p:childTnLst>
                        <p:par>
                          <p:cTn id="275" fill="hold">
                            <p:stCondLst>
                              <p:cond delay="0"/>
                            </p:stCondLst>
                            <p:childTnLst>
                              <p:par>
                                <p:cTn id="276" presetID="5" presetClass="entr" presetSubtype="10" fill="hold" grpId="1" nodeType="clickEffect">
                                  <p:stCondLst>
                                    <p:cond delay="0"/>
                                  </p:stCondLst>
                                  <p:childTnLst>
                                    <p:set>
                                      <p:cBhvr>
                                        <p:cTn id="277" dur="1" fill="hold">
                                          <p:stCondLst>
                                            <p:cond delay="0"/>
                                          </p:stCondLst>
                                        </p:cTn>
                                        <p:tgtEl>
                                          <p:spTgt spid="3">
                                            <p:txEl>
                                              <p:pRg st="19" end="19"/>
                                            </p:txEl>
                                          </p:spTgt>
                                        </p:tgtEl>
                                        <p:attrNameLst>
                                          <p:attrName>style.visibility</p:attrName>
                                        </p:attrNameLst>
                                      </p:cBhvr>
                                      <p:to>
                                        <p:strVal val="visible"/>
                                      </p:to>
                                    </p:set>
                                    <p:animEffect transition="in" filter="checkerboard(across)">
                                      <p:cBhvr>
                                        <p:cTn id="278" dur="500"/>
                                        <p:tgtEl>
                                          <p:spTgt spid="3">
                                            <p:txEl>
                                              <p:pRg st="19" end="19"/>
                                            </p:txEl>
                                          </p:spTgt>
                                        </p:tgtEl>
                                      </p:cBhvr>
                                    </p:animEffect>
                                  </p:childTnLst>
                                </p:cTn>
                              </p:par>
                            </p:childTnLst>
                          </p:cTn>
                        </p:par>
                      </p:childTnLst>
                    </p:cTn>
                  </p:par>
                  <p:par>
                    <p:cTn id="279" fill="hold">
                      <p:stCondLst>
                        <p:cond delay="indefinite"/>
                      </p:stCondLst>
                      <p:childTnLst>
                        <p:par>
                          <p:cTn id="280" fill="hold">
                            <p:stCondLst>
                              <p:cond delay="0"/>
                            </p:stCondLst>
                            <p:childTnLst>
                              <p:par>
                                <p:cTn id="281" presetID="5" presetClass="entr" presetSubtype="10" fill="hold" grpId="1" nodeType="clickEffect">
                                  <p:stCondLst>
                                    <p:cond delay="0"/>
                                  </p:stCondLst>
                                  <p:childTnLst>
                                    <p:set>
                                      <p:cBhvr>
                                        <p:cTn id="282" dur="1" fill="hold">
                                          <p:stCondLst>
                                            <p:cond delay="0"/>
                                          </p:stCondLst>
                                        </p:cTn>
                                        <p:tgtEl>
                                          <p:spTgt spid="3">
                                            <p:txEl>
                                              <p:pRg st="20" end="20"/>
                                            </p:txEl>
                                          </p:spTgt>
                                        </p:tgtEl>
                                        <p:attrNameLst>
                                          <p:attrName>style.visibility</p:attrName>
                                        </p:attrNameLst>
                                      </p:cBhvr>
                                      <p:to>
                                        <p:strVal val="visible"/>
                                      </p:to>
                                    </p:set>
                                    <p:animEffect transition="in" filter="checkerboard(across)">
                                      <p:cBhvr>
                                        <p:cTn id="283" dur="500"/>
                                        <p:tgtEl>
                                          <p:spTgt spid="3">
                                            <p:txEl>
                                              <p:pRg st="20" end="20"/>
                                            </p:txEl>
                                          </p:spTgt>
                                        </p:tgtEl>
                                      </p:cBhvr>
                                    </p:animEffect>
                                  </p:childTnLst>
                                </p:cTn>
                              </p:par>
                            </p:childTnLst>
                          </p:cTn>
                        </p:par>
                      </p:childTnLst>
                    </p:cTn>
                  </p:par>
                  <p:par>
                    <p:cTn id="284" fill="hold">
                      <p:stCondLst>
                        <p:cond delay="indefinite"/>
                      </p:stCondLst>
                      <p:childTnLst>
                        <p:par>
                          <p:cTn id="285" fill="hold">
                            <p:stCondLst>
                              <p:cond delay="0"/>
                            </p:stCondLst>
                            <p:childTnLst>
                              <p:par>
                                <p:cTn id="286" presetID="5" presetClass="entr" presetSubtype="10" fill="hold" grpId="1" nodeType="clickEffect">
                                  <p:stCondLst>
                                    <p:cond delay="0"/>
                                  </p:stCondLst>
                                  <p:childTnLst>
                                    <p:set>
                                      <p:cBhvr>
                                        <p:cTn id="287" dur="1" fill="hold">
                                          <p:stCondLst>
                                            <p:cond delay="0"/>
                                          </p:stCondLst>
                                        </p:cTn>
                                        <p:tgtEl>
                                          <p:spTgt spid="3">
                                            <p:txEl>
                                              <p:pRg st="22" end="22"/>
                                            </p:txEl>
                                          </p:spTgt>
                                        </p:tgtEl>
                                        <p:attrNameLst>
                                          <p:attrName>style.visibility</p:attrName>
                                        </p:attrNameLst>
                                      </p:cBhvr>
                                      <p:to>
                                        <p:strVal val="visible"/>
                                      </p:to>
                                    </p:set>
                                    <p:animEffect transition="in" filter="checkerboard(across)">
                                      <p:cBhvr>
                                        <p:cTn id="288" dur="500"/>
                                        <p:tgtEl>
                                          <p:spTgt spid="3">
                                            <p:txEl>
                                              <p:pRg st="22" end="22"/>
                                            </p:txEl>
                                          </p:spTgt>
                                        </p:tgtEl>
                                      </p:cBhvr>
                                    </p:animEffect>
                                  </p:childTnLst>
                                </p:cTn>
                              </p:par>
                            </p:childTnLst>
                          </p:cTn>
                        </p:par>
                      </p:childTnLst>
                    </p:cTn>
                  </p:par>
                  <p:par>
                    <p:cTn id="289" fill="hold">
                      <p:stCondLst>
                        <p:cond delay="indefinite"/>
                      </p:stCondLst>
                      <p:childTnLst>
                        <p:par>
                          <p:cTn id="290" fill="hold">
                            <p:stCondLst>
                              <p:cond delay="0"/>
                            </p:stCondLst>
                            <p:childTnLst>
                              <p:par>
                                <p:cTn id="291" presetID="5" presetClass="entr" presetSubtype="10" fill="hold" grpId="1" nodeType="clickEffect">
                                  <p:stCondLst>
                                    <p:cond delay="0"/>
                                  </p:stCondLst>
                                  <p:childTnLst>
                                    <p:set>
                                      <p:cBhvr>
                                        <p:cTn id="292" dur="1" fill="hold">
                                          <p:stCondLst>
                                            <p:cond delay="0"/>
                                          </p:stCondLst>
                                        </p:cTn>
                                        <p:tgtEl>
                                          <p:spTgt spid="3">
                                            <p:txEl>
                                              <p:pRg st="23" end="23"/>
                                            </p:txEl>
                                          </p:spTgt>
                                        </p:tgtEl>
                                        <p:attrNameLst>
                                          <p:attrName>style.visibility</p:attrName>
                                        </p:attrNameLst>
                                      </p:cBhvr>
                                      <p:to>
                                        <p:strVal val="visible"/>
                                      </p:to>
                                    </p:set>
                                    <p:animEffect transition="in" filter="checkerboard(across)">
                                      <p:cBhvr>
                                        <p:cTn id="293" dur="500"/>
                                        <p:tgtEl>
                                          <p:spTgt spid="3">
                                            <p:txEl>
                                              <p:pRg st="23" end="23"/>
                                            </p:txEl>
                                          </p:spTgt>
                                        </p:tgtEl>
                                      </p:cBhvr>
                                    </p:animEffect>
                                  </p:childTnLst>
                                </p:cTn>
                              </p:par>
                            </p:childTnLst>
                          </p:cTn>
                        </p:par>
                      </p:childTnLst>
                    </p:cTn>
                  </p:par>
                  <p:par>
                    <p:cTn id="294" fill="hold">
                      <p:stCondLst>
                        <p:cond delay="indefinite"/>
                      </p:stCondLst>
                      <p:childTnLst>
                        <p:par>
                          <p:cTn id="295" fill="hold">
                            <p:stCondLst>
                              <p:cond delay="0"/>
                            </p:stCondLst>
                            <p:childTnLst>
                              <p:par>
                                <p:cTn id="296" presetID="5" presetClass="entr" presetSubtype="10" fill="hold" grpId="1" nodeType="clickEffect">
                                  <p:stCondLst>
                                    <p:cond delay="0"/>
                                  </p:stCondLst>
                                  <p:childTnLst>
                                    <p:set>
                                      <p:cBhvr>
                                        <p:cTn id="297" dur="1" fill="hold">
                                          <p:stCondLst>
                                            <p:cond delay="0"/>
                                          </p:stCondLst>
                                        </p:cTn>
                                        <p:tgtEl>
                                          <p:spTgt spid="3">
                                            <p:txEl>
                                              <p:pRg st="24" end="24"/>
                                            </p:txEl>
                                          </p:spTgt>
                                        </p:tgtEl>
                                        <p:attrNameLst>
                                          <p:attrName>style.visibility</p:attrName>
                                        </p:attrNameLst>
                                      </p:cBhvr>
                                      <p:to>
                                        <p:strVal val="visible"/>
                                      </p:to>
                                    </p:set>
                                    <p:animEffect transition="in" filter="checkerboard(across)">
                                      <p:cBhvr>
                                        <p:cTn id="298" dur="500"/>
                                        <p:tgtEl>
                                          <p:spTgt spid="3">
                                            <p:txEl>
                                              <p:pRg st="24" end="24"/>
                                            </p:txEl>
                                          </p:spTgt>
                                        </p:tgtEl>
                                      </p:cBhvr>
                                    </p:animEffect>
                                  </p:childTnLst>
                                </p:cTn>
                              </p:par>
                            </p:childTnLst>
                          </p:cTn>
                        </p:par>
                      </p:childTnLst>
                    </p:cTn>
                  </p:par>
                  <p:par>
                    <p:cTn id="299" fill="hold">
                      <p:stCondLst>
                        <p:cond delay="indefinite"/>
                      </p:stCondLst>
                      <p:childTnLst>
                        <p:par>
                          <p:cTn id="300" fill="hold">
                            <p:stCondLst>
                              <p:cond delay="0"/>
                            </p:stCondLst>
                            <p:childTnLst>
                              <p:par>
                                <p:cTn id="301" presetID="5" presetClass="entr" presetSubtype="10" fill="hold" grpId="1" nodeType="clickEffect">
                                  <p:stCondLst>
                                    <p:cond delay="0"/>
                                  </p:stCondLst>
                                  <p:childTnLst>
                                    <p:set>
                                      <p:cBhvr>
                                        <p:cTn id="302" dur="1" fill="hold">
                                          <p:stCondLst>
                                            <p:cond delay="0"/>
                                          </p:stCondLst>
                                        </p:cTn>
                                        <p:tgtEl>
                                          <p:spTgt spid="3">
                                            <p:txEl>
                                              <p:pRg st="25" end="25"/>
                                            </p:txEl>
                                          </p:spTgt>
                                        </p:tgtEl>
                                        <p:attrNameLst>
                                          <p:attrName>style.visibility</p:attrName>
                                        </p:attrNameLst>
                                      </p:cBhvr>
                                      <p:to>
                                        <p:strVal val="visible"/>
                                      </p:to>
                                    </p:set>
                                    <p:animEffect transition="in" filter="checkerboard(across)">
                                      <p:cBhvr>
                                        <p:cTn id="303" dur="500"/>
                                        <p:tgtEl>
                                          <p:spTgt spid="3">
                                            <p:txEl>
                                              <p:pRg st="25" end="25"/>
                                            </p:txEl>
                                          </p:spTgt>
                                        </p:tgtEl>
                                      </p:cBhvr>
                                    </p:animEffect>
                                  </p:childTnLst>
                                </p:cTn>
                              </p:par>
                            </p:childTnLst>
                          </p:cTn>
                        </p:par>
                      </p:childTnLst>
                    </p:cTn>
                  </p:par>
                  <p:par>
                    <p:cTn id="304" fill="hold">
                      <p:stCondLst>
                        <p:cond delay="indefinite"/>
                      </p:stCondLst>
                      <p:childTnLst>
                        <p:par>
                          <p:cTn id="305" fill="hold">
                            <p:stCondLst>
                              <p:cond delay="0"/>
                            </p:stCondLst>
                            <p:childTnLst>
                              <p:par>
                                <p:cTn id="306" presetID="5" presetClass="entr" presetSubtype="10" fill="hold" grpId="1" nodeType="clickEffect">
                                  <p:stCondLst>
                                    <p:cond delay="0"/>
                                  </p:stCondLst>
                                  <p:childTnLst>
                                    <p:set>
                                      <p:cBhvr>
                                        <p:cTn id="307" dur="1" fill="hold">
                                          <p:stCondLst>
                                            <p:cond delay="0"/>
                                          </p:stCondLst>
                                        </p:cTn>
                                        <p:tgtEl>
                                          <p:spTgt spid="3">
                                            <p:txEl>
                                              <p:pRg st="26" end="26"/>
                                            </p:txEl>
                                          </p:spTgt>
                                        </p:tgtEl>
                                        <p:attrNameLst>
                                          <p:attrName>style.visibility</p:attrName>
                                        </p:attrNameLst>
                                      </p:cBhvr>
                                      <p:to>
                                        <p:strVal val="visible"/>
                                      </p:to>
                                    </p:set>
                                    <p:animEffect transition="in" filter="checkerboard(across)">
                                      <p:cBhvr>
                                        <p:cTn id="308" dur="500"/>
                                        <p:tgtEl>
                                          <p:spTgt spid="3">
                                            <p:txEl>
                                              <p:pRg st="26" end="26"/>
                                            </p:txEl>
                                          </p:spTgt>
                                        </p:tgtEl>
                                      </p:cBhvr>
                                    </p:animEffect>
                                  </p:childTnLst>
                                </p:cTn>
                              </p:par>
                            </p:childTnLst>
                          </p:cTn>
                        </p:par>
                      </p:childTnLst>
                    </p:cTn>
                  </p:par>
                  <p:par>
                    <p:cTn id="309" fill="hold">
                      <p:stCondLst>
                        <p:cond delay="indefinite"/>
                      </p:stCondLst>
                      <p:childTnLst>
                        <p:par>
                          <p:cTn id="310" fill="hold">
                            <p:stCondLst>
                              <p:cond delay="0"/>
                            </p:stCondLst>
                            <p:childTnLst>
                              <p:par>
                                <p:cTn id="311" presetID="5" presetClass="entr" presetSubtype="10" fill="hold" grpId="1" nodeType="clickEffect">
                                  <p:stCondLst>
                                    <p:cond delay="0"/>
                                  </p:stCondLst>
                                  <p:childTnLst>
                                    <p:set>
                                      <p:cBhvr>
                                        <p:cTn id="312" dur="1" fill="hold">
                                          <p:stCondLst>
                                            <p:cond delay="0"/>
                                          </p:stCondLst>
                                        </p:cTn>
                                        <p:tgtEl>
                                          <p:spTgt spid="3">
                                            <p:txEl>
                                              <p:pRg st="27" end="27"/>
                                            </p:txEl>
                                          </p:spTgt>
                                        </p:tgtEl>
                                        <p:attrNameLst>
                                          <p:attrName>style.visibility</p:attrName>
                                        </p:attrNameLst>
                                      </p:cBhvr>
                                      <p:to>
                                        <p:strVal val="visible"/>
                                      </p:to>
                                    </p:set>
                                    <p:animEffect transition="in" filter="checkerboard(across)">
                                      <p:cBhvr>
                                        <p:cTn id="313" dur="500"/>
                                        <p:tgtEl>
                                          <p:spTgt spid="3">
                                            <p:txEl>
                                              <p:pRg st="27" end="27"/>
                                            </p:txEl>
                                          </p:spTgt>
                                        </p:tgtEl>
                                      </p:cBhvr>
                                    </p:animEffect>
                                  </p:childTnLst>
                                </p:cTn>
                              </p:par>
                            </p:childTnLst>
                          </p:cTn>
                        </p:par>
                      </p:childTnLst>
                    </p:cTn>
                  </p:par>
                  <p:par>
                    <p:cTn id="314" fill="hold">
                      <p:stCondLst>
                        <p:cond delay="indefinite"/>
                      </p:stCondLst>
                      <p:childTnLst>
                        <p:par>
                          <p:cTn id="315" fill="hold">
                            <p:stCondLst>
                              <p:cond delay="0"/>
                            </p:stCondLst>
                            <p:childTnLst>
                              <p:par>
                                <p:cTn id="316" presetID="5" presetClass="entr" presetSubtype="10" fill="hold" grpId="1" nodeType="clickEffect">
                                  <p:stCondLst>
                                    <p:cond delay="0"/>
                                  </p:stCondLst>
                                  <p:childTnLst>
                                    <p:set>
                                      <p:cBhvr>
                                        <p:cTn id="317" dur="1" fill="hold">
                                          <p:stCondLst>
                                            <p:cond delay="0"/>
                                          </p:stCondLst>
                                        </p:cTn>
                                        <p:tgtEl>
                                          <p:spTgt spid="3">
                                            <p:txEl>
                                              <p:pRg st="28" end="28"/>
                                            </p:txEl>
                                          </p:spTgt>
                                        </p:tgtEl>
                                        <p:attrNameLst>
                                          <p:attrName>style.visibility</p:attrName>
                                        </p:attrNameLst>
                                      </p:cBhvr>
                                      <p:to>
                                        <p:strVal val="visible"/>
                                      </p:to>
                                    </p:set>
                                    <p:animEffect transition="in" filter="checkerboard(across)">
                                      <p:cBhvr>
                                        <p:cTn id="318" dur="500"/>
                                        <p:tgtEl>
                                          <p:spTgt spid="3">
                                            <p:txEl>
                                              <p:pRg st="28" end="28"/>
                                            </p:txEl>
                                          </p:spTgt>
                                        </p:tgtEl>
                                      </p:cBhvr>
                                    </p:animEffect>
                                  </p:childTnLst>
                                </p:cTn>
                              </p:par>
                            </p:childTnLst>
                          </p:cTn>
                        </p:par>
                      </p:childTnLst>
                    </p:cTn>
                  </p:par>
                  <p:par>
                    <p:cTn id="319" fill="hold">
                      <p:stCondLst>
                        <p:cond delay="indefinite"/>
                      </p:stCondLst>
                      <p:childTnLst>
                        <p:par>
                          <p:cTn id="320" fill="hold">
                            <p:stCondLst>
                              <p:cond delay="0"/>
                            </p:stCondLst>
                            <p:childTnLst>
                              <p:par>
                                <p:cTn id="321" presetID="5" presetClass="entr" presetSubtype="10" fill="hold" grpId="1" nodeType="clickEffect">
                                  <p:stCondLst>
                                    <p:cond delay="0"/>
                                  </p:stCondLst>
                                  <p:childTnLst>
                                    <p:set>
                                      <p:cBhvr>
                                        <p:cTn id="322" dur="1" fill="hold">
                                          <p:stCondLst>
                                            <p:cond delay="0"/>
                                          </p:stCondLst>
                                        </p:cTn>
                                        <p:tgtEl>
                                          <p:spTgt spid="3">
                                            <p:txEl>
                                              <p:pRg st="29" end="29"/>
                                            </p:txEl>
                                          </p:spTgt>
                                        </p:tgtEl>
                                        <p:attrNameLst>
                                          <p:attrName>style.visibility</p:attrName>
                                        </p:attrNameLst>
                                      </p:cBhvr>
                                      <p:to>
                                        <p:strVal val="visible"/>
                                      </p:to>
                                    </p:set>
                                    <p:animEffect transition="in" filter="checkerboard(across)">
                                      <p:cBhvr>
                                        <p:cTn id="323" dur="500"/>
                                        <p:tgtEl>
                                          <p:spTgt spid="3">
                                            <p:txEl>
                                              <p:pRg st="29" end="29"/>
                                            </p:txEl>
                                          </p:spTgt>
                                        </p:tgtEl>
                                      </p:cBhvr>
                                    </p:animEffect>
                                  </p:childTnLst>
                                </p:cTn>
                              </p:par>
                            </p:childTnLst>
                          </p:cTn>
                        </p:par>
                      </p:childTnLst>
                    </p:cTn>
                  </p:par>
                  <p:par>
                    <p:cTn id="324" fill="hold">
                      <p:stCondLst>
                        <p:cond delay="indefinite"/>
                      </p:stCondLst>
                      <p:childTnLst>
                        <p:par>
                          <p:cTn id="325" fill="hold">
                            <p:stCondLst>
                              <p:cond delay="0"/>
                            </p:stCondLst>
                            <p:childTnLst>
                              <p:par>
                                <p:cTn id="326" presetID="5" presetClass="entr" presetSubtype="10" fill="hold" grpId="1" nodeType="clickEffect">
                                  <p:stCondLst>
                                    <p:cond delay="0"/>
                                  </p:stCondLst>
                                  <p:childTnLst>
                                    <p:set>
                                      <p:cBhvr>
                                        <p:cTn id="327" dur="1" fill="hold">
                                          <p:stCondLst>
                                            <p:cond delay="0"/>
                                          </p:stCondLst>
                                        </p:cTn>
                                        <p:tgtEl>
                                          <p:spTgt spid="3">
                                            <p:txEl>
                                              <p:pRg st="30" end="30"/>
                                            </p:txEl>
                                          </p:spTgt>
                                        </p:tgtEl>
                                        <p:attrNameLst>
                                          <p:attrName>style.visibility</p:attrName>
                                        </p:attrNameLst>
                                      </p:cBhvr>
                                      <p:to>
                                        <p:strVal val="visible"/>
                                      </p:to>
                                    </p:set>
                                    <p:animEffect transition="in" filter="checkerboard(across)">
                                      <p:cBhvr>
                                        <p:cTn id="328" dur="500"/>
                                        <p:tgtEl>
                                          <p:spTgt spid="3">
                                            <p:txEl>
                                              <p:pRg st="30" end="30"/>
                                            </p:txEl>
                                          </p:spTgt>
                                        </p:tgtEl>
                                      </p:cBhvr>
                                    </p:animEffect>
                                  </p:childTnLst>
                                </p:cTn>
                              </p:par>
                            </p:childTnLst>
                          </p:cTn>
                        </p:par>
                      </p:childTnLst>
                    </p:cTn>
                  </p:par>
                  <p:par>
                    <p:cTn id="329" fill="hold">
                      <p:stCondLst>
                        <p:cond delay="indefinite"/>
                      </p:stCondLst>
                      <p:childTnLst>
                        <p:par>
                          <p:cTn id="330" fill="hold">
                            <p:stCondLst>
                              <p:cond delay="0"/>
                            </p:stCondLst>
                            <p:childTnLst>
                              <p:par>
                                <p:cTn id="331" presetID="5" presetClass="entr" presetSubtype="10" fill="hold" grpId="1" nodeType="clickEffect">
                                  <p:stCondLst>
                                    <p:cond delay="0"/>
                                  </p:stCondLst>
                                  <p:childTnLst>
                                    <p:set>
                                      <p:cBhvr>
                                        <p:cTn id="332" dur="1" fill="hold">
                                          <p:stCondLst>
                                            <p:cond delay="0"/>
                                          </p:stCondLst>
                                        </p:cTn>
                                        <p:tgtEl>
                                          <p:spTgt spid="3">
                                            <p:txEl>
                                              <p:pRg st="31" end="31"/>
                                            </p:txEl>
                                          </p:spTgt>
                                        </p:tgtEl>
                                        <p:attrNameLst>
                                          <p:attrName>style.visibility</p:attrName>
                                        </p:attrNameLst>
                                      </p:cBhvr>
                                      <p:to>
                                        <p:strVal val="visible"/>
                                      </p:to>
                                    </p:set>
                                    <p:animEffect transition="in" filter="checkerboard(across)">
                                      <p:cBhvr>
                                        <p:cTn id="333" dur="500"/>
                                        <p:tgtEl>
                                          <p:spTgt spid="3">
                                            <p:txEl>
                                              <p:pRg st="31" end="31"/>
                                            </p:txEl>
                                          </p:spTgt>
                                        </p:tgtEl>
                                      </p:cBhvr>
                                    </p:animEffect>
                                  </p:childTnLst>
                                </p:cTn>
                              </p:par>
                            </p:childTnLst>
                          </p:cTn>
                        </p:par>
                      </p:childTnLst>
                    </p:cTn>
                  </p:par>
                  <p:par>
                    <p:cTn id="334" fill="hold">
                      <p:stCondLst>
                        <p:cond delay="indefinite"/>
                      </p:stCondLst>
                      <p:childTnLst>
                        <p:par>
                          <p:cTn id="335" fill="hold">
                            <p:stCondLst>
                              <p:cond delay="0"/>
                            </p:stCondLst>
                            <p:childTnLst>
                              <p:par>
                                <p:cTn id="336" presetID="5" presetClass="entr" presetSubtype="10" fill="hold" grpId="1" nodeType="clickEffect">
                                  <p:stCondLst>
                                    <p:cond delay="0"/>
                                  </p:stCondLst>
                                  <p:childTnLst>
                                    <p:set>
                                      <p:cBhvr>
                                        <p:cTn id="337" dur="1" fill="hold">
                                          <p:stCondLst>
                                            <p:cond delay="0"/>
                                          </p:stCondLst>
                                        </p:cTn>
                                        <p:tgtEl>
                                          <p:spTgt spid="3">
                                            <p:txEl>
                                              <p:pRg st="32" end="32"/>
                                            </p:txEl>
                                          </p:spTgt>
                                        </p:tgtEl>
                                        <p:attrNameLst>
                                          <p:attrName>style.visibility</p:attrName>
                                        </p:attrNameLst>
                                      </p:cBhvr>
                                      <p:to>
                                        <p:strVal val="visible"/>
                                      </p:to>
                                    </p:set>
                                    <p:animEffect transition="in" filter="checkerboard(across)">
                                      <p:cBhvr>
                                        <p:cTn id="338" dur="500"/>
                                        <p:tgtEl>
                                          <p:spTgt spid="3">
                                            <p:txEl>
                                              <p:pRg st="32" end="3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147248" cy="562074"/>
          </a:xfrm>
        </p:spPr>
        <p:txBody>
          <a:bodyPr>
            <a:noAutofit/>
          </a:bodyPr>
          <a:lstStyle/>
          <a:p>
            <a:r>
              <a:rPr lang="el-GR" sz="3600" dirty="0" smtClean="0">
                <a:solidFill>
                  <a:schemeClr val="bg1"/>
                </a:solidFill>
              </a:rPr>
              <a:t>Σκοπός της πτυχιακής εργασίας</a:t>
            </a:r>
            <a:endParaRPr lang="el-GR" sz="3600" dirty="0">
              <a:solidFill>
                <a:schemeClr val="bg1"/>
              </a:solidFill>
            </a:endParaRPr>
          </a:p>
        </p:txBody>
      </p:sp>
      <p:sp>
        <p:nvSpPr>
          <p:cNvPr id="3" name="Content Placeholder 2"/>
          <p:cNvSpPr>
            <a:spLocks noGrp="1"/>
          </p:cNvSpPr>
          <p:nvPr>
            <p:ph idx="1"/>
          </p:nvPr>
        </p:nvSpPr>
        <p:spPr>
          <a:xfrm>
            <a:off x="395536" y="980728"/>
            <a:ext cx="8291264" cy="5145435"/>
          </a:xfrm>
        </p:spPr>
        <p:txBody>
          <a:bodyPr>
            <a:noAutofit/>
          </a:bodyPr>
          <a:lstStyle/>
          <a:p>
            <a:pPr algn="just"/>
            <a:r>
              <a:rPr lang="el-GR" sz="2400" dirty="0">
                <a:solidFill>
                  <a:schemeClr val="bg1"/>
                </a:solidFill>
              </a:rPr>
              <a:t>Η παρούσα πτυχιακή εργασία εκπονήθηκε με στόχο την περιγραφή του ηλεκτρονικού μάρκετινγκ και του ηλεκτρονικού εμπορίου. Γίνεται ανάλυση των δυο αυτών εννοιών και αναφέρονται τα πλεονεκτήματα, τα μειονεκτήματα καθώς και κάποια από τα χαρακτηριστικά τους. Έπειτα αναφερόμαστε σε έναν από τους μεγαλύτερους ιστότοπους που ασχολείται με το ηλεκτρονικό εμπόριο το </a:t>
            </a:r>
            <a:r>
              <a:rPr lang="en-US" sz="2400" dirty="0">
                <a:solidFill>
                  <a:schemeClr val="bg1"/>
                </a:solidFill>
              </a:rPr>
              <a:t>e</a:t>
            </a:r>
            <a:r>
              <a:rPr lang="el-GR" sz="2400" dirty="0">
                <a:solidFill>
                  <a:schemeClr val="bg1"/>
                </a:solidFill>
              </a:rPr>
              <a:t>-</a:t>
            </a:r>
            <a:r>
              <a:rPr lang="en-US" sz="2400" dirty="0">
                <a:solidFill>
                  <a:schemeClr val="bg1"/>
                </a:solidFill>
              </a:rPr>
              <a:t>bay</a:t>
            </a:r>
            <a:r>
              <a:rPr lang="el-GR" sz="2400" dirty="0">
                <a:solidFill>
                  <a:schemeClr val="bg1"/>
                </a:solidFill>
              </a:rPr>
              <a:t>. Επίσης διενεργήσαμε μια έρευνα που αφορούσε το διαδίκτυο και τις συνήθειες των ατόμων που το χρησιμοποιούν. Τα αποτελέσματα της έρευνας έδειξαν ότι οι χρήστες του διαδικτύου εμπιστεύονται τις ηλεκτρονικές συναλλαγές και είναι ικανοποιημένοι από τις αγορές τους. Τέλος φαίνεται πως είναι γνώστες του </a:t>
            </a:r>
            <a:r>
              <a:rPr lang="en-US" sz="2400" dirty="0">
                <a:solidFill>
                  <a:schemeClr val="bg1"/>
                </a:solidFill>
              </a:rPr>
              <a:t>e</a:t>
            </a:r>
            <a:r>
              <a:rPr lang="el-GR" sz="2400" dirty="0">
                <a:solidFill>
                  <a:schemeClr val="bg1"/>
                </a:solidFill>
              </a:rPr>
              <a:t>-</a:t>
            </a:r>
            <a:r>
              <a:rPr lang="en-US" sz="2400" dirty="0">
                <a:solidFill>
                  <a:schemeClr val="bg1"/>
                </a:solidFill>
              </a:rPr>
              <a:t>bay </a:t>
            </a:r>
            <a:r>
              <a:rPr lang="el-GR" sz="2400" dirty="0">
                <a:solidFill>
                  <a:schemeClr val="bg1"/>
                </a:solidFill>
              </a:rPr>
              <a:t>και πως το εμπιστεύονται για της αγορές τους.</a:t>
            </a:r>
          </a:p>
          <a:p>
            <a:endParaRPr lang="el-GR" sz="24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checkerboard(across)">
                                      <p:cBhvr>
                                        <p:cTn id="1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solidFill>
                  <a:schemeClr val="bg1"/>
                </a:solidFill>
              </a:rPr>
              <a:t>Ηλεκτρονικό Μάρκετινγκ</a:t>
            </a:r>
            <a:endParaRPr lang="el-GR" dirty="0">
              <a:solidFill>
                <a:schemeClr val="bg1"/>
              </a:solidFill>
            </a:endParaRPr>
          </a:p>
        </p:txBody>
      </p:sp>
      <p:sp>
        <p:nvSpPr>
          <p:cNvPr id="3" name="Content Placeholder 2"/>
          <p:cNvSpPr>
            <a:spLocks noGrp="1"/>
          </p:cNvSpPr>
          <p:nvPr>
            <p:ph idx="1"/>
          </p:nvPr>
        </p:nvSpPr>
        <p:spPr/>
        <p:txBody>
          <a:bodyPr>
            <a:normAutofit fontScale="70000" lnSpcReduction="20000"/>
          </a:bodyPr>
          <a:lstStyle/>
          <a:p>
            <a:pPr algn="just"/>
            <a:r>
              <a:rPr lang="el-GR" dirty="0" smtClean="0">
                <a:solidFill>
                  <a:schemeClr val="bg1"/>
                </a:solidFill>
              </a:rPr>
              <a:t> Οι ραγδαίες εξελίξεις στον τομέα της επικοινωνίας την δεκαετία που διανύουμε κατέστησαν το ιντερνέτ να είναι ένα μέσο προώθησης ζωτικής σημασίας σε κάθε εταιρεία, μικρή ή μεγάλη. Έτσι  λόγο της εξέλιξης έχουμε την γέννηση του ηλεκτρονικού </a:t>
            </a:r>
            <a:r>
              <a:rPr lang="en-US" dirty="0" smtClean="0">
                <a:solidFill>
                  <a:schemeClr val="bg1"/>
                </a:solidFill>
              </a:rPr>
              <a:t>marketing </a:t>
            </a:r>
            <a:r>
              <a:rPr lang="el-GR" dirty="0" smtClean="0">
                <a:solidFill>
                  <a:schemeClr val="bg1"/>
                </a:solidFill>
              </a:rPr>
              <a:t>ή αλλιώς </a:t>
            </a:r>
            <a:r>
              <a:rPr lang="en-US" dirty="0" smtClean="0">
                <a:solidFill>
                  <a:schemeClr val="bg1"/>
                </a:solidFill>
              </a:rPr>
              <a:t>e-marketing. </a:t>
            </a:r>
            <a:r>
              <a:rPr lang="el-GR" dirty="0" smtClean="0">
                <a:solidFill>
                  <a:schemeClr val="bg1"/>
                </a:solidFill>
              </a:rPr>
              <a:t>Το </a:t>
            </a:r>
            <a:r>
              <a:rPr lang="el-GR" b="1" dirty="0" smtClean="0">
                <a:solidFill>
                  <a:schemeClr val="bg1"/>
                </a:solidFill>
              </a:rPr>
              <a:t>e-Marketing </a:t>
            </a:r>
            <a:r>
              <a:rPr lang="el-GR" dirty="0" smtClean="0">
                <a:solidFill>
                  <a:schemeClr val="bg1"/>
                </a:solidFill>
              </a:rPr>
              <a:t>είναι στην ουσία το marketing στο χώρο του Internet. Με την ανάπτυξη του Διαδικτύου (όχι μόνο του World Wide Web, αλλά και του ηλεκτρονικού ταχυδρομείου και οποιοδήποτε άλλου μέσου ηλεκτρονικής μεταφοράς δεδομένων), έχουμε γρηγορότερη και πιο άμεση πρόσβαση με τους πελάτες. Δε βασιζόμαστε πλέον σε έγγραφα και άλλες γραφειοκρατικές διαδικασίες που έχουν ως αποτέλεσμα τις καθυστερήσεις και τα ενδεχόμενα λάθη. Από τη στιγμή που μπορούμε να επικοινωνούμε σε παγκόσμιο επίπεδο με την ίδια ευκολία με την οποία επικοινωνούμε και σε τοπικό, οι προσπάθειές μας δεν περιορίζονται μόνο σε τοπικούς πελάτες αλλά σε ένα ευρύτερο κοινό.</a:t>
            </a:r>
            <a:endParaRPr lang="el-GR"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checkerboard(across)">
                                      <p:cBhvr>
                                        <p:cTn id="1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solidFill>
                  <a:schemeClr val="bg1"/>
                </a:solidFill>
              </a:rPr>
              <a:t>Λειτουργίες Μάρκετινγκ</a:t>
            </a:r>
            <a:endParaRPr lang="el-GR" dirty="0">
              <a:solidFill>
                <a:schemeClr val="bg1"/>
              </a:solidFill>
            </a:endParaRPr>
          </a:p>
        </p:txBody>
      </p:sp>
      <p:sp>
        <p:nvSpPr>
          <p:cNvPr id="3" name="Content Placeholder 2"/>
          <p:cNvSpPr>
            <a:spLocks noGrp="1"/>
          </p:cNvSpPr>
          <p:nvPr>
            <p:ph idx="1"/>
          </p:nvPr>
        </p:nvSpPr>
        <p:spPr>
          <a:xfrm>
            <a:off x="467544" y="1700808"/>
            <a:ext cx="8291264" cy="4709120"/>
          </a:xfrm>
        </p:spPr>
        <p:txBody>
          <a:bodyPr>
            <a:normAutofit fontScale="77500" lnSpcReduction="20000"/>
          </a:bodyPr>
          <a:lstStyle/>
          <a:p>
            <a:pPr>
              <a:lnSpc>
                <a:spcPct val="80000"/>
              </a:lnSpc>
              <a:buNone/>
              <a:defRPr/>
            </a:pPr>
            <a:r>
              <a:rPr lang="en-US" sz="1000" dirty="0">
                <a:solidFill>
                  <a:schemeClr val="bg1"/>
                </a:solidFill>
              </a:rPr>
              <a:t> </a:t>
            </a:r>
            <a:r>
              <a:rPr lang="el-GR" dirty="0">
                <a:solidFill>
                  <a:schemeClr val="bg1"/>
                </a:solidFill>
                <a:latin typeface="Arial" charset="0"/>
              </a:rPr>
              <a:t>Το e-Marketing μπορεί να εκπληρώσει πέραν της αύξησης των πωλήσεων και της μείωσης του κόστους διάφορες λειτουργίες όπως: </a:t>
            </a:r>
          </a:p>
          <a:p>
            <a:pPr>
              <a:lnSpc>
                <a:spcPct val="80000"/>
              </a:lnSpc>
              <a:buNone/>
              <a:defRPr/>
            </a:pPr>
            <a:r>
              <a:rPr lang="el-GR" dirty="0">
                <a:solidFill>
                  <a:schemeClr val="bg1"/>
                </a:solidFill>
                <a:latin typeface="Arial" charset="0"/>
              </a:rPr>
              <a:t>   • Έρευνα αγοράς. </a:t>
            </a:r>
          </a:p>
          <a:p>
            <a:pPr>
              <a:lnSpc>
                <a:spcPct val="80000"/>
              </a:lnSpc>
              <a:buNone/>
              <a:defRPr/>
            </a:pPr>
            <a:r>
              <a:rPr lang="el-GR" dirty="0">
                <a:solidFill>
                  <a:schemeClr val="bg1"/>
                </a:solidFill>
                <a:latin typeface="Arial" charset="0"/>
              </a:rPr>
              <a:t>    • Ανάπτυξη προϊόντων. </a:t>
            </a:r>
          </a:p>
          <a:p>
            <a:pPr>
              <a:lnSpc>
                <a:spcPct val="80000"/>
              </a:lnSpc>
              <a:buNone/>
              <a:defRPr/>
            </a:pPr>
            <a:r>
              <a:rPr lang="el-GR" dirty="0">
                <a:solidFill>
                  <a:schemeClr val="bg1"/>
                </a:solidFill>
                <a:latin typeface="Arial" charset="0"/>
              </a:rPr>
              <a:t>   • Εισαγωγή νέου προϊόντος, δοκιμή προϊόντος. </a:t>
            </a:r>
          </a:p>
          <a:p>
            <a:pPr>
              <a:lnSpc>
                <a:spcPct val="80000"/>
              </a:lnSpc>
              <a:buNone/>
              <a:defRPr/>
            </a:pPr>
            <a:r>
              <a:rPr lang="el-GR" dirty="0">
                <a:solidFill>
                  <a:schemeClr val="bg1"/>
                </a:solidFill>
                <a:latin typeface="Arial" charset="0"/>
              </a:rPr>
              <a:t>   • Διαφοροποίηση, αλλαγή προϊόντος. </a:t>
            </a:r>
          </a:p>
          <a:p>
            <a:pPr>
              <a:lnSpc>
                <a:spcPct val="80000"/>
              </a:lnSpc>
              <a:buNone/>
              <a:defRPr/>
            </a:pPr>
            <a:r>
              <a:rPr lang="el-GR" dirty="0">
                <a:solidFill>
                  <a:schemeClr val="bg1"/>
                </a:solidFill>
                <a:latin typeface="Arial" charset="0"/>
              </a:rPr>
              <a:t>   • Σχεδιασμό προγράμματος marketing και διαφήμισης. </a:t>
            </a:r>
          </a:p>
          <a:p>
            <a:pPr>
              <a:lnSpc>
                <a:spcPct val="80000"/>
              </a:lnSpc>
              <a:buNone/>
              <a:defRPr/>
            </a:pPr>
            <a:r>
              <a:rPr lang="el-GR" dirty="0">
                <a:solidFill>
                  <a:schemeClr val="bg1"/>
                </a:solidFill>
                <a:latin typeface="Arial" charset="0"/>
              </a:rPr>
              <a:t>   • Αναβάθμιση της εικόνας\</a:t>
            </a:r>
            <a:r>
              <a:rPr lang="en-US" dirty="0">
                <a:solidFill>
                  <a:schemeClr val="bg1"/>
                </a:solidFill>
                <a:latin typeface="Arial" charset="0"/>
              </a:rPr>
              <a:t> </a:t>
            </a:r>
            <a:r>
              <a:rPr lang="el-GR" dirty="0">
                <a:solidFill>
                  <a:schemeClr val="bg1"/>
                </a:solidFill>
                <a:latin typeface="Arial" charset="0"/>
              </a:rPr>
              <a:t>image της επιχείρησης και του προϊόντος. </a:t>
            </a:r>
          </a:p>
          <a:p>
            <a:pPr>
              <a:lnSpc>
                <a:spcPct val="80000"/>
              </a:lnSpc>
              <a:buNone/>
              <a:defRPr/>
            </a:pPr>
            <a:r>
              <a:rPr lang="el-GR" dirty="0">
                <a:solidFill>
                  <a:schemeClr val="bg1"/>
                </a:solidFill>
                <a:latin typeface="Arial" charset="0"/>
              </a:rPr>
              <a:t>    • Προσέλκυση της προσοχής, του ενδιαφέροντος και ανάπτυξη της αγοραστικής πρόθεσης του πελάτη με την παρουσίαση των αναγκαίων πληροφοριών και των συγκριτικών πλεονεκτημάτων για τα προϊόντα. </a:t>
            </a:r>
          </a:p>
          <a:p>
            <a:pPr>
              <a:lnSpc>
                <a:spcPct val="80000"/>
              </a:lnSpc>
              <a:buNone/>
              <a:defRPr/>
            </a:pPr>
            <a:r>
              <a:rPr lang="el-GR" dirty="0">
                <a:solidFill>
                  <a:schemeClr val="bg1"/>
                </a:solidFill>
                <a:latin typeface="Arial" charset="0"/>
              </a:rPr>
              <a:t>    • Υποστήριξη του πελάτη πριν την πώληση. </a:t>
            </a:r>
          </a:p>
          <a:p>
            <a:pPr>
              <a:lnSpc>
                <a:spcPct val="80000"/>
              </a:lnSpc>
              <a:buNone/>
              <a:defRPr/>
            </a:pPr>
            <a:r>
              <a:rPr lang="el-GR" dirty="0">
                <a:solidFill>
                  <a:schemeClr val="bg1"/>
                </a:solidFill>
                <a:latin typeface="Arial" charset="0"/>
              </a:rPr>
              <a:t>   • Υποστήριξη μετά την πώληση. </a:t>
            </a:r>
            <a:endParaRPr lang="el-GR"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solidFill>
                  <a:schemeClr val="bg1"/>
                </a:solidFill>
              </a:rPr>
              <a:t>Το μέλλον του Μαρκιτινγκ</a:t>
            </a:r>
            <a:endParaRPr lang="el-GR" dirty="0">
              <a:solidFill>
                <a:schemeClr val="bg1"/>
              </a:solidFill>
            </a:endParaRPr>
          </a:p>
        </p:txBody>
      </p:sp>
      <p:sp>
        <p:nvSpPr>
          <p:cNvPr id="3" name="Content Placeholder 2"/>
          <p:cNvSpPr>
            <a:spLocks noGrp="1"/>
          </p:cNvSpPr>
          <p:nvPr>
            <p:ph idx="1"/>
          </p:nvPr>
        </p:nvSpPr>
        <p:spPr>
          <a:xfrm>
            <a:off x="323528" y="1700808"/>
            <a:ext cx="8229600" cy="4525963"/>
          </a:xfrm>
        </p:spPr>
        <p:txBody>
          <a:bodyPr>
            <a:normAutofit fontScale="77500" lnSpcReduction="20000"/>
          </a:bodyPr>
          <a:lstStyle/>
          <a:p>
            <a:pPr algn="just"/>
            <a:r>
              <a:rPr lang="el-GR" dirty="0" smtClean="0">
                <a:solidFill>
                  <a:schemeClr val="bg1"/>
                </a:solidFill>
              </a:rPr>
              <a:t>Το αύριο θα φέρει νέες μεθόδους επικοινωνίας, νέες ανταγωνιστικές προκλήσεις και νέες απαιτήσεις από τους καταναλωτές. Γι’ αυτό πρέπει να έχουμε ανοιχτό μυαλό. Καθώς οι παραδοσιακές εταιρίες επιστρέφουν στο διαδίκτυο, τα πράγματα έχουν αλλάξει δραματικά σε σχέση με την προηγούμενη εμπειρία στα τέλη της δεκαετίας του ’90. Το Internet έχει θέσει πλέον γερά θεμέλια στην πλειονότητα των τομέων της επιχειρηματικής πρακτικής. Η πλειοψηφία των μεγάλων εταιριών παρακολουθούν την αγορά και αναζητούν την καλύτερη πρακτική που θα αποφέρει βέλτιστα και επιτυχή αποτελέσματα. Το ηλεκτρονικό marketing φαίνεται πως κερδίζει συνέχεια έδαφος στις προτιμήσεις τους. </a:t>
            </a:r>
          </a:p>
          <a:p>
            <a:endParaRPr lang="el-G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solidFill>
                  <a:schemeClr val="bg1"/>
                </a:solidFill>
                <a:latin typeface="Arial" pitchFamily="34" charset="0"/>
                <a:cs typeface="Arial" pitchFamily="34" charset="0"/>
              </a:rPr>
              <a:t>Ορισμός ηλεκτρονικού εμπορίου</a:t>
            </a:r>
            <a:endParaRPr lang="el-GR" dirty="0">
              <a:solidFill>
                <a:schemeClr val="bg1"/>
              </a:solidFill>
              <a:latin typeface="Arial" pitchFamily="34" charset="0"/>
              <a:cs typeface="Arial" pitchFamily="34" charset="0"/>
            </a:endParaRPr>
          </a:p>
        </p:txBody>
      </p:sp>
      <p:sp>
        <p:nvSpPr>
          <p:cNvPr id="3" name="Content Placeholder 2"/>
          <p:cNvSpPr>
            <a:spLocks noGrp="1"/>
          </p:cNvSpPr>
          <p:nvPr>
            <p:ph idx="1"/>
          </p:nvPr>
        </p:nvSpPr>
        <p:spPr/>
        <p:txBody>
          <a:bodyPr/>
          <a:lstStyle/>
          <a:p>
            <a:pPr algn="just"/>
            <a:r>
              <a:rPr lang="el-GR" dirty="0" smtClean="0">
                <a:solidFill>
                  <a:schemeClr val="bg1"/>
                </a:solidFill>
                <a:latin typeface="Arial" pitchFamily="34" charset="0"/>
                <a:cs typeface="Arial" pitchFamily="34" charset="0"/>
              </a:rPr>
              <a:t>Ηλεκτρονικό εμπόριο είναι κάθε είδους συναλλαγή (επιχειρηματική, διοικητική και ανταλλαγή πληροφοριών) που γίνεται μέσω της χρήσης ηλεκτρονικών μέσων, και έχει ως σκοπό την ενίσχυση των πελατών (είτε με προϊόντα είτε με υπηρεσίες) και την αύξηση του κέρδους των εταιριών μέσω του ανταγωνιστικού στοιχείου</a:t>
            </a:r>
            <a:endParaRPr lang="el-GR" dirty="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smtClean="0">
                <a:solidFill>
                  <a:schemeClr val="bg1"/>
                </a:solidFill>
                <a:latin typeface="Arial" pitchFamily="34" charset="0"/>
                <a:cs typeface="Arial" pitchFamily="34" charset="0"/>
              </a:rPr>
              <a:t>Λειτουργίες του ηλεκτρονικού εμπορίου</a:t>
            </a:r>
            <a:endParaRPr lang="el-GR" dirty="0">
              <a:solidFill>
                <a:schemeClr val="bg1"/>
              </a:solidFill>
              <a:latin typeface="Arial" pitchFamily="34" charset="0"/>
              <a:cs typeface="Arial" pitchFamily="34" charset="0"/>
            </a:endParaRPr>
          </a:p>
        </p:txBody>
      </p:sp>
      <p:sp>
        <p:nvSpPr>
          <p:cNvPr id="3" name="Content Placeholder 2"/>
          <p:cNvSpPr>
            <a:spLocks noGrp="1"/>
          </p:cNvSpPr>
          <p:nvPr>
            <p:ph idx="1"/>
          </p:nvPr>
        </p:nvSpPr>
        <p:spPr>
          <a:xfrm>
            <a:off x="0" y="1628800"/>
            <a:ext cx="9144000" cy="3672407"/>
          </a:xfrm>
        </p:spPr>
        <p:txBody>
          <a:bodyPr>
            <a:normAutofit fontScale="92500"/>
          </a:bodyPr>
          <a:lstStyle/>
          <a:p>
            <a:pPr lvl="0"/>
            <a:r>
              <a:rPr lang="el-GR" sz="2800" dirty="0" smtClean="0">
                <a:solidFill>
                  <a:schemeClr val="bg1"/>
                </a:solidFill>
                <a:latin typeface="Arial" pitchFamily="34" charset="0"/>
                <a:cs typeface="Arial" pitchFamily="34" charset="0"/>
              </a:rPr>
              <a:t>Επιχείρηση με επιχείρηση ( </a:t>
            </a:r>
            <a:r>
              <a:rPr lang="en-US" sz="2800" dirty="0" smtClean="0">
                <a:solidFill>
                  <a:schemeClr val="bg1"/>
                </a:solidFill>
                <a:latin typeface="Arial" pitchFamily="34" charset="0"/>
                <a:cs typeface="Arial" pitchFamily="34" charset="0"/>
              </a:rPr>
              <a:t>Business to business </a:t>
            </a:r>
            <a:r>
              <a:rPr lang="el-GR" sz="2800" dirty="0" smtClean="0">
                <a:solidFill>
                  <a:schemeClr val="bg1"/>
                </a:solidFill>
                <a:latin typeface="Arial" pitchFamily="34" charset="0"/>
                <a:cs typeface="Arial" pitchFamily="34" charset="0"/>
              </a:rPr>
              <a:t>ή </a:t>
            </a:r>
            <a:r>
              <a:rPr lang="en-US" sz="2800" dirty="0" smtClean="0">
                <a:solidFill>
                  <a:schemeClr val="bg1"/>
                </a:solidFill>
                <a:latin typeface="Arial" pitchFamily="34" charset="0"/>
                <a:cs typeface="Arial" pitchFamily="34" charset="0"/>
              </a:rPr>
              <a:t>B2B )</a:t>
            </a:r>
            <a:endParaRPr lang="el-GR" sz="2800" dirty="0" smtClean="0">
              <a:solidFill>
                <a:schemeClr val="bg1"/>
              </a:solidFill>
              <a:latin typeface="Arial" pitchFamily="34" charset="0"/>
              <a:cs typeface="Arial" pitchFamily="34" charset="0"/>
            </a:endParaRPr>
          </a:p>
          <a:p>
            <a:pPr lvl="0" algn="just"/>
            <a:r>
              <a:rPr lang="el-GR" sz="2800" dirty="0" smtClean="0">
                <a:solidFill>
                  <a:schemeClr val="bg1"/>
                </a:solidFill>
                <a:latin typeface="Arial" pitchFamily="34" charset="0"/>
                <a:cs typeface="Arial" pitchFamily="34" charset="0"/>
              </a:rPr>
              <a:t>Επιχείρηση με καταναλωτή ( </a:t>
            </a:r>
            <a:r>
              <a:rPr lang="en-US" sz="2800" dirty="0" smtClean="0">
                <a:solidFill>
                  <a:schemeClr val="bg1"/>
                </a:solidFill>
                <a:latin typeface="Arial" pitchFamily="34" charset="0"/>
                <a:cs typeface="Arial" pitchFamily="34" charset="0"/>
              </a:rPr>
              <a:t>Business to customer </a:t>
            </a:r>
            <a:r>
              <a:rPr lang="el-GR" sz="2800" dirty="0" smtClean="0">
                <a:solidFill>
                  <a:schemeClr val="bg1"/>
                </a:solidFill>
                <a:latin typeface="Arial" pitchFamily="34" charset="0"/>
                <a:cs typeface="Arial" pitchFamily="34" charset="0"/>
              </a:rPr>
              <a:t>ή </a:t>
            </a:r>
            <a:r>
              <a:rPr lang="en-US" sz="2800" dirty="0" smtClean="0">
                <a:solidFill>
                  <a:schemeClr val="bg1"/>
                </a:solidFill>
                <a:latin typeface="Arial" pitchFamily="34" charset="0"/>
                <a:cs typeface="Arial" pitchFamily="34" charset="0"/>
              </a:rPr>
              <a:t>B</a:t>
            </a:r>
            <a:r>
              <a:rPr lang="el-GR" sz="2800" dirty="0" smtClean="0">
                <a:solidFill>
                  <a:schemeClr val="bg1"/>
                </a:solidFill>
                <a:latin typeface="Arial" pitchFamily="34" charset="0"/>
                <a:cs typeface="Arial" pitchFamily="34" charset="0"/>
              </a:rPr>
              <a:t>2</a:t>
            </a:r>
            <a:r>
              <a:rPr lang="en-US" sz="2800" dirty="0" smtClean="0">
                <a:solidFill>
                  <a:schemeClr val="bg1"/>
                </a:solidFill>
                <a:latin typeface="Arial" pitchFamily="34" charset="0"/>
                <a:cs typeface="Arial" pitchFamily="34" charset="0"/>
              </a:rPr>
              <a:t>C </a:t>
            </a:r>
            <a:r>
              <a:rPr lang="el-GR" sz="2800" dirty="0" smtClean="0">
                <a:solidFill>
                  <a:schemeClr val="bg1"/>
                </a:solidFill>
                <a:latin typeface="Arial" pitchFamily="34" charset="0"/>
                <a:cs typeface="Arial" pitchFamily="34" charset="0"/>
              </a:rPr>
              <a:t>)</a:t>
            </a:r>
          </a:p>
          <a:p>
            <a:pPr lvl="0"/>
            <a:r>
              <a:rPr lang="el-GR" sz="2800" dirty="0" smtClean="0">
                <a:solidFill>
                  <a:schemeClr val="bg1"/>
                </a:solidFill>
                <a:latin typeface="Arial" pitchFamily="34" charset="0"/>
                <a:cs typeface="Arial" pitchFamily="34" charset="0"/>
              </a:rPr>
              <a:t>Καταναλωτής με καταναλωτή ( </a:t>
            </a:r>
            <a:r>
              <a:rPr lang="en-US" sz="2800" dirty="0" smtClean="0">
                <a:solidFill>
                  <a:schemeClr val="bg1"/>
                </a:solidFill>
                <a:latin typeface="Arial" pitchFamily="34" charset="0"/>
                <a:cs typeface="Arial" pitchFamily="34" charset="0"/>
              </a:rPr>
              <a:t>Customer to customer </a:t>
            </a:r>
            <a:r>
              <a:rPr lang="el-GR" sz="2800" dirty="0" smtClean="0">
                <a:solidFill>
                  <a:schemeClr val="bg1"/>
                </a:solidFill>
                <a:latin typeface="Arial" pitchFamily="34" charset="0"/>
                <a:cs typeface="Arial" pitchFamily="34" charset="0"/>
              </a:rPr>
              <a:t>ή </a:t>
            </a:r>
            <a:r>
              <a:rPr lang="en-US" sz="2800" dirty="0" smtClean="0">
                <a:solidFill>
                  <a:schemeClr val="bg1"/>
                </a:solidFill>
                <a:latin typeface="Arial" pitchFamily="34" charset="0"/>
                <a:cs typeface="Arial" pitchFamily="34" charset="0"/>
              </a:rPr>
              <a:t>C</a:t>
            </a:r>
            <a:r>
              <a:rPr lang="el-GR" sz="2800" dirty="0" smtClean="0">
                <a:solidFill>
                  <a:schemeClr val="bg1"/>
                </a:solidFill>
                <a:latin typeface="Arial" pitchFamily="34" charset="0"/>
                <a:cs typeface="Arial" pitchFamily="34" charset="0"/>
              </a:rPr>
              <a:t>2</a:t>
            </a:r>
            <a:r>
              <a:rPr lang="en-US" sz="2800" dirty="0" smtClean="0">
                <a:solidFill>
                  <a:schemeClr val="bg1"/>
                </a:solidFill>
                <a:latin typeface="Arial" pitchFamily="34" charset="0"/>
                <a:cs typeface="Arial" pitchFamily="34" charset="0"/>
              </a:rPr>
              <a:t>C </a:t>
            </a:r>
            <a:r>
              <a:rPr lang="el-GR" sz="2800" dirty="0" smtClean="0">
                <a:solidFill>
                  <a:schemeClr val="bg1"/>
                </a:solidFill>
                <a:latin typeface="Arial" pitchFamily="34" charset="0"/>
                <a:cs typeface="Arial" pitchFamily="34" charset="0"/>
              </a:rPr>
              <a:t>)</a:t>
            </a:r>
          </a:p>
          <a:p>
            <a:pPr lvl="0"/>
            <a:r>
              <a:rPr lang="el-GR" sz="2800" dirty="0" smtClean="0">
                <a:solidFill>
                  <a:schemeClr val="bg1"/>
                </a:solidFill>
                <a:latin typeface="Arial" pitchFamily="34" charset="0"/>
                <a:cs typeface="Arial" pitchFamily="34" charset="0"/>
              </a:rPr>
              <a:t>Επιχείρηση με κράτος ( </a:t>
            </a:r>
            <a:r>
              <a:rPr lang="en-US" sz="2800" dirty="0" smtClean="0">
                <a:solidFill>
                  <a:schemeClr val="bg1"/>
                </a:solidFill>
                <a:latin typeface="Arial" pitchFamily="34" charset="0"/>
                <a:cs typeface="Arial" pitchFamily="34" charset="0"/>
              </a:rPr>
              <a:t>Business to government </a:t>
            </a:r>
            <a:r>
              <a:rPr lang="el-GR" sz="2800" dirty="0" smtClean="0">
                <a:solidFill>
                  <a:schemeClr val="bg1"/>
                </a:solidFill>
                <a:latin typeface="Arial" pitchFamily="34" charset="0"/>
                <a:cs typeface="Arial" pitchFamily="34" charset="0"/>
              </a:rPr>
              <a:t>ή </a:t>
            </a:r>
            <a:r>
              <a:rPr lang="en-US" sz="2800" dirty="0" smtClean="0">
                <a:solidFill>
                  <a:schemeClr val="bg1"/>
                </a:solidFill>
                <a:latin typeface="Arial" pitchFamily="34" charset="0"/>
                <a:cs typeface="Arial" pitchFamily="34" charset="0"/>
              </a:rPr>
              <a:t>B2G </a:t>
            </a:r>
            <a:r>
              <a:rPr lang="el-GR" sz="2800" dirty="0" smtClean="0">
                <a:solidFill>
                  <a:schemeClr val="bg1"/>
                </a:solidFill>
                <a:latin typeface="Arial" pitchFamily="34" charset="0"/>
                <a:cs typeface="Arial" pitchFamily="34" charset="0"/>
              </a:rPr>
              <a:t>)</a:t>
            </a:r>
          </a:p>
          <a:p>
            <a:pPr lvl="0"/>
            <a:r>
              <a:rPr lang="el-GR" sz="2800" dirty="0" smtClean="0">
                <a:solidFill>
                  <a:schemeClr val="bg1"/>
                </a:solidFill>
                <a:latin typeface="Arial" pitchFamily="34" charset="0"/>
                <a:cs typeface="Arial" pitchFamily="34" charset="0"/>
              </a:rPr>
              <a:t>Καταναλωτής με κράτος </a:t>
            </a:r>
            <a:r>
              <a:rPr lang="en-US" sz="2800" dirty="0" smtClean="0">
                <a:solidFill>
                  <a:schemeClr val="bg1"/>
                </a:solidFill>
                <a:latin typeface="Arial" pitchFamily="34" charset="0"/>
                <a:cs typeface="Arial" pitchFamily="34" charset="0"/>
              </a:rPr>
              <a:t>( Customer to government </a:t>
            </a:r>
            <a:r>
              <a:rPr lang="el-GR" sz="2800" dirty="0" smtClean="0">
                <a:solidFill>
                  <a:schemeClr val="bg1"/>
                </a:solidFill>
                <a:latin typeface="Arial" pitchFamily="34" charset="0"/>
                <a:cs typeface="Arial" pitchFamily="34" charset="0"/>
              </a:rPr>
              <a:t>ή</a:t>
            </a:r>
            <a:r>
              <a:rPr lang="en-US" sz="2800" dirty="0" smtClean="0">
                <a:solidFill>
                  <a:schemeClr val="bg1"/>
                </a:solidFill>
                <a:latin typeface="Arial" pitchFamily="34" charset="0"/>
                <a:cs typeface="Arial" pitchFamily="34" charset="0"/>
              </a:rPr>
              <a:t> C2G )</a:t>
            </a:r>
            <a:endParaRPr lang="el-GR" sz="2800" dirty="0" smtClean="0">
              <a:solidFill>
                <a:schemeClr val="bg1"/>
              </a:solidFill>
              <a:latin typeface="Arial" pitchFamily="34" charset="0"/>
              <a:cs typeface="Arial" pitchFamily="34" charset="0"/>
            </a:endParaRPr>
          </a:p>
          <a:p>
            <a:r>
              <a:rPr lang="el-GR" sz="2800" dirty="0" smtClean="0">
                <a:solidFill>
                  <a:schemeClr val="bg1"/>
                </a:solidFill>
                <a:latin typeface="Arial" pitchFamily="34" charset="0"/>
                <a:cs typeface="Arial" pitchFamily="34" charset="0"/>
              </a:rPr>
              <a:t>Κράτος με κράτος </a:t>
            </a:r>
            <a:r>
              <a:rPr lang="en-US" sz="2800" dirty="0" smtClean="0">
                <a:solidFill>
                  <a:schemeClr val="bg1"/>
                </a:solidFill>
                <a:latin typeface="Arial" pitchFamily="34" charset="0"/>
                <a:cs typeface="Arial" pitchFamily="34" charset="0"/>
              </a:rPr>
              <a:t>( Government to government </a:t>
            </a:r>
            <a:r>
              <a:rPr lang="el-GR" sz="2800" dirty="0" smtClean="0">
                <a:solidFill>
                  <a:schemeClr val="bg1"/>
                </a:solidFill>
                <a:latin typeface="Arial" pitchFamily="34" charset="0"/>
                <a:cs typeface="Arial" pitchFamily="34" charset="0"/>
              </a:rPr>
              <a:t>ή</a:t>
            </a:r>
            <a:r>
              <a:rPr lang="en-US" sz="2800" dirty="0" smtClean="0">
                <a:solidFill>
                  <a:schemeClr val="bg1"/>
                </a:solidFill>
                <a:latin typeface="Arial" pitchFamily="34" charset="0"/>
                <a:cs typeface="Arial" pitchFamily="34" charset="0"/>
              </a:rPr>
              <a:t> G2G )</a:t>
            </a:r>
            <a:endParaRPr lang="el-GR" sz="2800" dirty="0" smtClean="0">
              <a:solidFill>
                <a:schemeClr val="bg1"/>
              </a:solidFill>
              <a:latin typeface="Arial" pitchFamily="34" charset="0"/>
              <a:cs typeface="Arial" pitchFamily="34" charset="0"/>
            </a:endParaRPr>
          </a:p>
          <a:p>
            <a:endParaRPr lang="el-GR" sz="2800" dirty="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solidFill>
                  <a:schemeClr val="bg1"/>
                </a:solidFill>
                <a:latin typeface="Arial" pitchFamily="34" charset="0"/>
                <a:cs typeface="Arial" pitchFamily="34" charset="0"/>
              </a:rPr>
              <a:t>Ηλεκτρονικές πληρωμές</a:t>
            </a:r>
            <a:endParaRPr lang="el-GR" dirty="0">
              <a:solidFill>
                <a:schemeClr val="bg1"/>
              </a:solidFill>
              <a:latin typeface="Arial" pitchFamily="34" charset="0"/>
              <a:cs typeface="Arial" pitchFamily="34" charset="0"/>
            </a:endParaRPr>
          </a:p>
        </p:txBody>
      </p:sp>
      <p:sp>
        <p:nvSpPr>
          <p:cNvPr id="3" name="Content Placeholder 2"/>
          <p:cNvSpPr>
            <a:spLocks noGrp="1"/>
          </p:cNvSpPr>
          <p:nvPr>
            <p:ph idx="1"/>
          </p:nvPr>
        </p:nvSpPr>
        <p:spPr/>
        <p:txBody>
          <a:bodyPr/>
          <a:lstStyle/>
          <a:p>
            <a:pPr algn="just">
              <a:buNone/>
            </a:pPr>
            <a:r>
              <a:rPr lang="el-GR" dirty="0" smtClean="0">
                <a:solidFill>
                  <a:schemeClr val="bg1"/>
                </a:solidFill>
                <a:latin typeface="Arial" pitchFamily="34" charset="0"/>
                <a:cs typeface="Arial" pitchFamily="34" charset="0"/>
              </a:rPr>
              <a:t>Τέσσερις τρόποι ηλεκτρονικών πληρωμών:</a:t>
            </a:r>
          </a:p>
          <a:p>
            <a:pPr algn="just">
              <a:buNone/>
            </a:pPr>
            <a:endParaRPr lang="el-GR" dirty="0" smtClean="0">
              <a:solidFill>
                <a:schemeClr val="bg1"/>
              </a:solidFill>
              <a:latin typeface="Arial" pitchFamily="34" charset="0"/>
              <a:cs typeface="Arial" pitchFamily="34" charset="0"/>
            </a:endParaRPr>
          </a:p>
          <a:p>
            <a:pPr algn="just"/>
            <a:r>
              <a:rPr lang="el-GR" dirty="0" smtClean="0">
                <a:solidFill>
                  <a:schemeClr val="bg1"/>
                </a:solidFill>
                <a:latin typeface="Arial" pitchFamily="34" charset="0"/>
                <a:cs typeface="Arial" pitchFamily="34" charset="0"/>
              </a:rPr>
              <a:t>Χρήση της πιστωτικής κάρτας.</a:t>
            </a:r>
          </a:p>
          <a:p>
            <a:pPr algn="just"/>
            <a:r>
              <a:rPr lang="el-GR" dirty="0" smtClean="0">
                <a:solidFill>
                  <a:schemeClr val="bg1"/>
                </a:solidFill>
                <a:latin typeface="Arial" pitchFamily="34" charset="0"/>
                <a:cs typeface="Arial" pitchFamily="34" charset="0"/>
              </a:rPr>
              <a:t>Αντικαταβολή.</a:t>
            </a:r>
          </a:p>
          <a:p>
            <a:pPr algn="just"/>
            <a:r>
              <a:rPr lang="el-GR" dirty="0" smtClean="0">
                <a:solidFill>
                  <a:schemeClr val="bg1"/>
                </a:solidFill>
                <a:latin typeface="Arial" pitchFamily="34" charset="0"/>
                <a:cs typeface="Arial" pitchFamily="34" charset="0"/>
              </a:rPr>
              <a:t>Ηλεκτρονικές επιταγές.</a:t>
            </a:r>
          </a:p>
          <a:p>
            <a:pPr algn="just"/>
            <a:r>
              <a:rPr lang="el-GR" dirty="0" smtClean="0">
                <a:solidFill>
                  <a:schemeClr val="bg1"/>
                </a:solidFill>
                <a:latin typeface="Arial" pitchFamily="34" charset="0"/>
                <a:cs typeface="Arial" pitchFamily="34" charset="0"/>
              </a:rPr>
              <a:t>Ψηφιακό χρήμα.</a:t>
            </a:r>
          </a:p>
          <a:p>
            <a:endParaRPr lang="el-GR" dirty="0">
              <a:solidFill>
                <a:schemeClr val="bg1"/>
              </a:solidFill>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3|1.4|1|0.9|1|0.8|0.8"/>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149</TotalTime>
  <Words>1376</Words>
  <Application>Microsoft Office PowerPoint</Application>
  <PresentationFormat>On-screen Show (4:3)</PresentationFormat>
  <Paragraphs>125</Paragraphs>
  <Slides>17</Slides>
  <Notes>0</Notes>
  <HiddenSlides>1</HiddenSlides>
  <MMClips>1</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Σχολή Διοίκησης και Οικονομίας Τμήμα Λογιστικής και Χρηματοοικονομικής</vt:lpstr>
      <vt:lpstr>Βιβλιογραφία</vt:lpstr>
      <vt:lpstr>Σκοπός της πτυχιακής εργασίας</vt:lpstr>
      <vt:lpstr>Ηλεκτρονικό Μάρκετινγκ</vt:lpstr>
      <vt:lpstr>Λειτουργίες Μάρκετινγκ</vt:lpstr>
      <vt:lpstr>Το μέλλον του Μαρκιτινγκ</vt:lpstr>
      <vt:lpstr>Ορισμός ηλεκτρονικού εμπορίου</vt:lpstr>
      <vt:lpstr>Λειτουργίες του ηλεκτρονικού εμπορίου</vt:lpstr>
      <vt:lpstr>Ηλεκτρονικές πληρωμές</vt:lpstr>
      <vt:lpstr>Τι είναι το eBay</vt:lpstr>
      <vt:lpstr>Λειτουργίες του eBay</vt:lpstr>
      <vt:lpstr>Ανάλυση SWOT του eBay</vt:lpstr>
      <vt:lpstr>Στοιχεία έρευνας </vt:lpstr>
      <vt:lpstr>Slide 14</vt:lpstr>
      <vt:lpstr>Slide 15</vt:lpstr>
      <vt:lpstr>Συμπεράσματα</vt:lpstr>
      <vt:lpstr>Σας ευχαριστούμε πολύ  για την προσοχή σας!</vt:lpstr>
    </vt:vector>
  </TitlesOfParts>
  <Company>BLACK EDITION - tum0r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Lazia</dc:creator>
  <cp:lastModifiedBy>CLAIRY</cp:lastModifiedBy>
  <cp:revision>26</cp:revision>
  <dcterms:created xsi:type="dcterms:W3CDTF">2013-11-01T13:32:27Z</dcterms:created>
  <dcterms:modified xsi:type="dcterms:W3CDTF">2013-11-05T22:49:56Z</dcterms:modified>
</cp:coreProperties>
</file>