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24" r:id="rId1"/>
  </p:sldMasterIdLst>
  <p:notesMasterIdLst>
    <p:notesMasterId r:id="rId32"/>
  </p:notesMasterIdLst>
  <p:sldIdLst>
    <p:sldId id="256" r:id="rId2"/>
    <p:sldId id="257" r:id="rId3"/>
    <p:sldId id="258" r:id="rId4"/>
    <p:sldId id="261" r:id="rId5"/>
    <p:sldId id="262" r:id="rId6"/>
    <p:sldId id="263" r:id="rId7"/>
    <p:sldId id="304" r:id="rId8"/>
    <p:sldId id="269" r:id="rId9"/>
    <p:sldId id="271" r:id="rId10"/>
    <p:sldId id="272" r:id="rId11"/>
    <p:sldId id="273" r:id="rId12"/>
    <p:sldId id="305" r:id="rId13"/>
    <p:sldId id="282" r:id="rId14"/>
    <p:sldId id="284" r:id="rId15"/>
    <p:sldId id="281" r:id="rId16"/>
    <p:sldId id="285" r:id="rId17"/>
    <p:sldId id="287" r:id="rId18"/>
    <p:sldId id="294" r:id="rId19"/>
    <p:sldId id="291" r:id="rId20"/>
    <p:sldId id="306" r:id="rId21"/>
    <p:sldId id="301" r:id="rId22"/>
    <p:sldId id="297" r:id="rId23"/>
    <p:sldId id="298" r:id="rId24"/>
    <p:sldId id="299" r:id="rId25"/>
    <p:sldId id="300" r:id="rId26"/>
    <p:sldId id="307" r:id="rId27"/>
    <p:sldId id="308" r:id="rId28"/>
    <p:sldId id="309" r:id="rId29"/>
    <p:sldId id="310" r:id="rId30"/>
    <p:sldId id="311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EB"/>
    <a:srgbClr val="B01513"/>
    <a:srgbClr val="2F65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Ποσοστά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l-G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</c:numCache>
            </c:numRef>
          </c:cat>
          <c:val>
            <c:numRef>
              <c:f>Sheet1!$B$2:$B$5</c:f>
              <c:numCache>
                <c:formatCode>0.00%</c:formatCode>
                <c:ptCount val="4"/>
                <c:pt idx="0">
                  <c:v>8.8999999999999996E-2</c:v>
                </c:pt>
                <c:pt idx="1">
                  <c:v>8.3000000000000004E-2</c:v>
                </c:pt>
                <c:pt idx="2">
                  <c:v>7.8E-2</c:v>
                </c:pt>
                <c:pt idx="3">
                  <c:v>8.5999999999999993E-2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40133856"/>
        <c:axId val="140255568"/>
      </c:barChart>
      <c:catAx>
        <c:axId val="140133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140255568"/>
        <c:crosses val="autoZero"/>
        <c:auto val="1"/>
        <c:lblAlgn val="ctr"/>
        <c:lblOffset val="100"/>
        <c:noMultiLvlLbl val="0"/>
      </c:catAx>
      <c:valAx>
        <c:axId val="14025556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14013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 smtClean="0"/>
              <a:t>ΒΙΟΤΕΧΝΙΕΣ</a:t>
            </a:r>
            <a:r>
              <a:rPr lang="el-GR" baseline="0" dirty="0" smtClean="0"/>
              <a:t> ΕΝΔΥΜΑΤΟΣ</a:t>
            </a:r>
          </a:p>
          <a:p>
            <a:pPr>
              <a:defRPr/>
            </a:pPr>
            <a:r>
              <a:rPr lang="el-GR" baseline="0" dirty="0" smtClean="0"/>
              <a:t>(Β. Ε. Θ. ) </a:t>
            </a:r>
          </a:p>
          <a:p>
            <a:pPr>
              <a:defRPr/>
            </a:pP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Εγγραφές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2014(α΄ εξάμηνο)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47</c:v>
                </c:pt>
                <c:pt idx="1">
                  <c:v>28</c:v>
                </c:pt>
                <c:pt idx="2">
                  <c:v>49</c:v>
                </c:pt>
                <c:pt idx="3">
                  <c:v>55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Διαγραφές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2014(α΄ εξάμηνο)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273</c:v>
                </c:pt>
                <c:pt idx="1">
                  <c:v>259</c:v>
                </c:pt>
                <c:pt idx="2">
                  <c:v>207</c:v>
                </c:pt>
                <c:pt idx="3">
                  <c:v>132</c:v>
                </c:pt>
                <c:pt idx="4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3578944"/>
        <c:axId val="258499520"/>
      </c:barChart>
      <c:catAx>
        <c:axId val="25357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58499520"/>
        <c:crosses val="autoZero"/>
        <c:auto val="1"/>
        <c:lblAlgn val="ctr"/>
        <c:lblOffset val="100"/>
        <c:noMultiLvlLbl val="0"/>
      </c:catAx>
      <c:valAx>
        <c:axId val="258499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53578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Άτομα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l-G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</c:numCache>
            </c:numRef>
          </c:cat>
          <c:val>
            <c:numRef>
              <c:f>Sheet1!$B$2:$B$4</c:f>
              <c:numCache>
                <c:formatCode>#,##0</c:formatCode>
                <c:ptCount val="3"/>
                <c:pt idx="0">
                  <c:v>403365</c:v>
                </c:pt>
                <c:pt idx="1">
                  <c:v>359978</c:v>
                </c:pt>
                <c:pt idx="2">
                  <c:v>427707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40257808"/>
        <c:axId val="140258368"/>
      </c:barChart>
      <c:catAx>
        <c:axId val="140257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140258368"/>
        <c:crosses val="autoZero"/>
        <c:auto val="1"/>
        <c:lblAlgn val="ctr"/>
        <c:lblOffset val="100"/>
        <c:noMultiLvlLbl val="0"/>
      </c:catAx>
      <c:valAx>
        <c:axId val="140258368"/>
        <c:scaling>
          <c:orientation val="minMax"/>
        </c:scaling>
        <c:delete val="1"/>
        <c:axPos val="l"/>
        <c:numFmt formatCode="#,##0" sourceLinked="1"/>
        <c:majorTickMark val="none"/>
        <c:minorTickMark val="none"/>
        <c:tickLblPos val="nextTo"/>
        <c:crossAx val="140257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Ιούνιος 2009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l-G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15- 24</c:v>
                </c:pt>
                <c:pt idx="1">
                  <c:v>25- 34</c:v>
                </c:pt>
                <c:pt idx="2">
                  <c:v>35- 44</c:v>
                </c:pt>
                <c:pt idx="3">
                  <c:v>45- 54</c:v>
                </c:pt>
                <c:pt idx="4">
                  <c:v>55- 64</c:v>
                </c:pt>
                <c:pt idx="5">
                  <c:v>65- 74</c:v>
                </c:pt>
              </c:strCache>
            </c:strRef>
          </c:cat>
          <c:val>
            <c:numRef>
              <c:f>Sheet1!$B$2:$B$7</c:f>
              <c:numCache>
                <c:formatCode>0.00%</c:formatCode>
                <c:ptCount val="6"/>
                <c:pt idx="0">
                  <c:v>0.22900000000000001</c:v>
                </c:pt>
                <c:pt idx="1">
                  <c:v>0.1108</c:v>
                </c:pt>
                <c:pt idx="2">
                  <c:v>7.0099999999999996E-2</c:v>
                </c:pt>
                <c:pt idx="3">
                  <c:v>5.0299999999999997E-2</c:v>
                </c:pt>
                <c:pt idx="4">
                  <c:v>3.0800000000000001E-2</c:v>
                </c:pt>
                <c:pt idx="5">
                  <c:v>6.9999999999999999E-4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40260608"/>
        <c:axId val="140261168"/>
      </c:barChart>
      <c:catAx>
        <c:axId val="1402606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140261168"/>
        <c:crosses val="autoZero"/>
        <c:auto val="1"/>
        <c:lblAlgn val="ctr"/>
        <c:lblOffset val="100"/>
        <c:noMultiLvlLbl val="0"/>
      </c:catAx>
      <c:valAx>
        <c:axId val="14026116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140260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/>
              <a:t>Ποσοστά κλειστών επιχειρήσεων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ΚΕΝΤΡΟ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.00%">
                  <c:v>0.23400000000000001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ΣΤΑΔΙΟΥ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.00%">
                  <c:v>0.33800000000000002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ΑΚΑΔΗΜΙΑΣ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.00%">
                  <c:v>0.246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ΕΡΜΟΥ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 formatCode="0.00%">
                  <c:v>0.24299999999999999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ΠΑΤΗΣΙΩΝ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 formatCode="0.00%">
                  <c:v>0.20599999999999999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Ν. ΙΩΝΙΑ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 formatCode="0.00%">
                  <c:v>0.17799999999999999</c:v>
                </c:pt>
              </c:numCache>
            </c:numRef>
          </c:val>
        </c:ser>
        <c:ser>
          <c:idx val="6"/>
          <c:order val="6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 formatCode="0%">
                  <c:v>0.21</c:v>
                </c:pt>
              </c:numCache>
            </c:numRef>
          </c:val>
        </c:ser>
        <c:ser>
          <c:idx val="7"/>
          <c:order val="7"/>
          <c:tx>
            <c:strRef>
              <c:f>Sheet1!$H$1</c:f>
              <c:strCache>
                <c:ptCount val="1"/>
                <c:pt idx="0">
                  <c:v>ΚΗΦΙΣΙΑΣ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Sheet1!$I$2:$I$5</c:f>
              <c:numCache>
                <c:formatCode>General</c:formatCode>
                <c:ptCount val="4"/>
                <c:pt idx="0" formatCode="0.00%">
                  <c:v>0.16800000000000001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ΧΑΛΑΝΔΡΙ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Sheet1!$J$2:$J$5</c:f>
              <c:numCache>
                <c:formatCode>General</c:formatCode>
                <c:ptCount val="4"/>
                <c:pt idx="0" formatCode="0%">
                  <c:v>0.22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1"/>
                <c:pt idx="0">
                  <c:v>ΠΟΣΟΣΤΟ ΚΛΕΙΣΤΩΝ ΕΠΙΧΕΙΡΗΣΕΩΝ</c:v>
                </c:pt>
              </c:strCache>
            </c:strRef>
          </c:cat>
          <c:val>
            <c:numRef>
              <c:f>Sheet1!$K$2:$K$5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093616"/>
        <c:axId val="255094176"/>
      </c:barChart>
      <c:catAx>
        <c:axId val="2550936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5094176"/>
        <c:crosses val="autoZero"/>
        <c:auto val="1"/>
        <c:lblAlgn val="ctr"/>
        <c:lblOffset val="100"/>
        <c:noMultiLvlLbl val="0"/>
      </c:catAx>
      <c:valAx>
        <c:axId val="255094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255093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6"/>
        <c:delete val="1"/>
      </c:legendEntry>
      <c:legendEntry>
        <c:idx val="9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l-GR" dirty="0" smtClean="0"/>
              <a:t>Εμποροβιομηχανικ</a:t>
            </a:r>
            <a:r>
              <a:rPr lang="en-US" dirty="0" smtClean="0"/>
              <a:t>O</a:t>
            </a:r>
            <a:r>
              <a:rPr lang="el-GR" dirty="0" smtClean="0"/>
              <a:t> Επιμελη</a:t>
            </a:r>
            <a:r>
              <a:rPr lang="en-US" dirty="0" smtClean="0"/>
              <a:t>TH</a:t>
            </a:r>
            <a:r>
              <a:rPr lang="el-GR" dirty="0" smtClean="0"/>
              <a:t>ριο Θεσσαλο</a:t>
            </a:r>
            <a:r>
              <a:rPr lang="en-US" dirty="0" smtClean="0"/>
              <a:t>NI</a:t>
            </a:r>
            <a:r>
              <a:rPr lang="el-GR" dirty="0" smtClean="0"/>
              <a:t>κης</a:t>
            </a:r>
            <a:endParaRPr lang="el-GR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Εμποροβιομηχανικό Επιμελητήριο Θεσσαλονίκης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spc="0" baseline="0">
                      <a:solidFill>
                        <a:schemeClr val="accent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1" i="0" u="none" strike="noStrike" kern="1200" spc="0" baseline="0">
                      <a:solidFill>
                        <a:schemeClr val="accent2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ΕΓΓΡΑΦΕΣ</c:v>
                </c:pt>
                <c:pt idx="1">
                  <c:v>ΔΙΑΓΡΑΦΕΣ</c:v>
                </c:pt>
              </c:strCache>
            </c:strRef>
          </c:cat>
          <c:val>
            <c:numRef>
              <c:f>Sheet1!$B$2:$B$3</c:f>
              <c:numCache>
                <c:formatCode>#,##0</c:formatCode>
                <c:ptCount val="2"/>
                <c:pt idx="0" formatCode="General">
                  <c:v>584</c:v>
                </c:pt>
                <c:pt idx="1">
                  <c:v>1384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Μ. Ο. ΚΥΚΛΟΥ ΕΡΓΑΣΙΩΝ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(Ιαν.) 2013</c:v>
                </c:pt>
                <c:pt idx="5">
                  <c:v>(Α' Εξ.) 2013</c:v>
                </c:pt>
                <c:pt idx="6">
                  <c:v>(Ιουν. )2013</c:v>
                </c:pt>
              </c:strCache>
            </c:strRef>
          </c:cat>
          <c:val>
            <c:numRef>
              <c:f>Sheet1!$B$2:$B$8</c:f>
              <c:numCache>
                <c:formatCode>#,##0.00</c:formatCode>
                <c:ptCount val="7"/>
                <c:pt idx="0">
                  <c:v>425329.38</c:v>
                </c:pt>
                <c:pt idx="1">
                  <c:v>392914.05</c:v>
                </c:pt>
                <c:pt idx="2">
                  <c:v>309887.45</c:v>
                </c:pt>
                <c:pt idx="3">
                  <c:v>318046.88</c:v>
                </c:pt>
                <c:pt idx="4">
                  <c:v>267839.26</c:v>
                </c:pt>
                <c:pt idx="5" formatCode="#,##0">
                  <c:v>123487</c:v>
                </c:pt>
                <c:pt idx="6" formatCode="#,##0">
                  <c:v>232831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097536"/>
        <c:axId val="255098096"/>
      </c:barChart>
      <c:catAx>
        <c:axId val="255097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255098096"/>
        <c:crosses val="autoZero"/>
        <c:auto val="1"/>
        <c:lblAlgn val="ctr"/>
        <c:lblOffset val="100"/>
        <c:noMultiLvlLbl val="0"/>
      </c:catAx>
      <c:valAx>
        <c:axId val="255098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255097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Μ. Ο. ΚΕΡΔΟΥΣ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(Ιαν.)2013</c:v>
                </c:pt>
                <c:pt idx="5">
                  <c:v>(Ιουν.)2013</c:v>
                </c:pt>
              </c:strCache>
            </c:strRef>
          </c:cat>
          <c:val>
            <c:numRef>
              <c:f>Sheet1!$B$2:$B$7</c:f>
              <c:numCache>
                <c:formatCode>#,##0.00</c:formatCode>
                <c:ptCount val="6"/>
                <c:pt idx="0">
                  <c:v>49212.51</c:v>
                </c:pt>
                <c:pt idx="1">
                  <c:v>36521.4</c:v>
                </c:pt>
                <c:pt idx="2">
                  <c:v>25198.6</c:v>
                </c:pt>
                <c:pt idx="3">
                  <c:v>12636.02</c:v>
                </c:pt>
                <c:pt idx="4">
                  <c:v>7090.06</c:v>
                </c:pt>
                <c:pt idx="5" formatCode="#,##0">
                  <c:v>6925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100336"/>
        <c:axId val="255100896"/>
      </c:barChart>
      <c:catAx>
        <c:axId val="255100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255100896"/>
        <c:crosses val="autoZero"/>
        <c:auto val="1"/>
        <c:lblAlgn val="ctr"/>
        <c:lblOffset val="100"/>
        <c:noMultiLvlLbl val="0"/>
      </c:catAx>
      <c:valAx>
        <c:axId val="255100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255100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Παραγωγή</c:v>
                </c:pt>
                <c:pt idx="1">
                  <c:v>Κύκλος Εργασιών</c:v>
                </c:pt>
                <c:pt idx="2">
                  <c:v>Λιανικές Πωλήσεις</c:v>
                </c:pt>
                <c:pt idx="3">
                  <c:v>Εξαγωγές</c:v>
                </c:pt>
                <c:pt idx="4">
                  <c:v>Εισαγωγές</c:v>
                </c:pt>
              </c:strCache>
            </c:strRef>
          </c:cat>
          <c:val>
            <c:numRef>
              <c:f>Sheet1!$B$2:$B$6</c:f>
              <c:numCache>
                <c:formatCode>0.00%</c:formatCode>
                <c:ptCount val="5"/>
                <c:pt idx="0">
                  <c:v>-0.216</c:v>
                </c:pt>
                <c:pt idx="1">
                  <c:v>-6.8000000000000005E-2</c:v>
                </c:pt>
                <c:pt idx="2">
                  <c:v>3.9E-2</c:v>
                </c:pt>
                <c:pt idx="3" formatCode="0%">
                  <c:v>-0.18</c:v>
                </c:pt>
                <c:pt idx="4" formatCode="0%">
                  <c:v>-0.1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Παραγωγή</c:v>
                </c:pt>
                <c:pt idx="1">
                  <c:v>Κύκλος Εργασιών</c:v>
                </c:pt>
                <c:pt idx="2">
                  <c:v>Λιανικές Πωλήσεις</c:v>
                </c:pt>
                <c:pt idx="3">
                  <c:v>Εξαγωγές</c:v>
                </c:pt>
                <c:pt idx="4">
                  <c:v>Εισαγωγές</c:v>
                </c:pt>
              </c:strCache>
            </c:strRef>
          </c:cat>
          <c:val>
            <c:numRef>
              <c:f>Sheet1!$C$2:$C$6</c:f>
              <c:numCache>
                <c:formatCode>0.00%</c:formatCode>
                <c:ptCount val="5"/>
                <c:pt idx="0">
                  <c:v>-0.23100000000000001</c:v>
                </c:pt>
                <c:pt idx="1">
                  <c:v>-0.27700000000000002</c:v>
                </c:pt>
                <c:pt idx="2">
                  <c:v>-0.219</c:v>
                </c:pt>
                <c:pt idx="3">
                  <c:v>-5.5E-2</c:v>
                </c:pt>
                <c:pt idx="4">
                  <c:v>-0.11799999999999999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Παραγωγή</c:v>
                </c:pt>
                <c:pt idx="1">
                  <c:v>Κύκλος Εργασιών</c:v>
                </c:pt>
                <c:pt idx="2">
                  <c:v>Λιανικές Πωλήσεις</c:v>
                </c:pt>
                <c:pt idx="3">
                  <c:v>Εξαγωγές</c:v>
                </c:pt>
                <c:pt idx="4">
                  <c:v>Εισαγωγές</c:v>
                </c:pt>
              </c:strCache>
            </c:strRef>
          </c:cat>
          <c:val>
            <c:numRef>
              <c:f>Sheet1!$D$2:$D$6</c:f>
              <c:numCache>
                <c:formatCode>0.00%</c:formatCode>
                <c:ptCount val="5"/>
                <c:pt idx="0">
                  <c:v>-0.254</c:v>
                </c:pt>
                <c:pt idx="1">
                  <c:v>-0.21</c:v>
                </c:pt>
                <c:pt idx="2">
                  <c:v>-0.19800000000000001</c:v>
                </c:pt>
                <c:pt idx="3">
                  <c:v>-8.4000000000000005E-2</c:v>
                </c:pt>
                <c:pt idx="4">
                  <c:v>-0.13900000000000001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Παραγωγή</c:v>
                </c:pt>
                <c:pt idx="1">
                  <c:v>Κύκλος Εργασιών</c:v>
                </c:pt>
                <c:pt idx="2">
                  <c:v>Λιανικές Πωλήσεις</c:v>
                </c:pt>
                <c:pt idx="3">
                  <c:v>Εξαγωγές</c:v>
                </c:pt>
                <c:pt idx="4">
                  <c:v>Εισαγωγές</c:v>
                </c:pt>
              </c:strCache>
            </c:strRef>
          </c:cat>
          <c:val>
            <c:numRef>
              <c:f>Sheet1!$E$2:$E$6</c:f>
              <c:numCache>
                <c:formatCode>0.00%</c:formatCode>
                <c:ptCount val="5"/>
                <c:pt idx="0">
                  <c:v>-7.0000000000000007E-2</c:v>
                </c:pt>
                <c:pt idx="1">
                  <c:v>-0.219</c:v>
                </c:pt>
                <c:pt idx="2">
                  <c:v>-0.217</c:v>
                </c:pt>
                <c:pt idx="3">
                  <c:v>-5.5E-2</c:v>
                </c:pt>
                <c:pt idx="4">
                  <c:v>-0.16400000000000001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Παραγωγή</c:v>
                </c:pt>
                <c:pt idx="1">
                  <c:v>Κύκλος Εργασιών</c:v>
                </c:pt>
                <c:pt idx="2">
                  <c:v>Λιανικές Πωλήσεις</c:v>
                </c:pt>
                <c:pt idx="3">
                  <c:v>Εξαγωγές</c:v>
                </c:pt>
                <c:pt idx="4">
                  <c:v>Εισαγωγές</c:v>
                </c:pt>
              </c:strCache>
            </c:strRef>
          </c:cat>
          <c:val>
            <c:numRef>
              <c:f>Sheet1!$F$2:$F$6</c:f>
              <c:numCache>
                <c:formatCode>0.00%</c:formatCode>
                <c:ptCount val="5"/>
                <c:pt idx="0">
                  <c:v>-3.5000000000000003E-2</c:v>
                </c:pt>
                <c:pt idx="1">
                  <c:v>-2.3E-2</c:v>
                </c:pt>
                <c:pt idx="2">
                  <c:v>-2.5000000000000001E-2</c:v>
                </c:pt>
                <c:pt idx="3">
                  <c:v>0.01</c:v>
                </c:pt>
                <c:pt idx="4">
                  <c:v>-4.4999999999999998E-2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934560"/>
        <c:axId val="255935120"/>
      </c:barChart>
      <c:catAx>
        <c:axId val="255934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55935120"/>
        <c:crosses val="autoZero"/>
        <c:auto val="1"/>
        <c:lblAlgn val="ctr"/>
        <c:lblOffset val="100"/>
        <c:noMultiLvlLbl val="0"/>
      </c:catAx>
      <c:valAx>
        <c:axId val="255935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5593456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Ένδυση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Παραγωγή</c:v>
                </c:pt>
                <c:pt idx="1">
                  <c:v>Κ. Εργασιών</c:v>
                </c:pt>
                <c:pt idx="2">
                  <c:v>Απασχόληση</c:v>
                </c:pt>
                <c:pt idx="3">
                  <c:v>Λ. Πωλήσεις</c:v>
                </c:pt>
                <c:pt idx="4">
                  <c:v>Εξαγωγές</c:v>
                </c:pt>
                <c:pt idx="5">
                  <c:v>Εισαγωγές</c:v>
                </c:pt>
                <c:pt idx="6">
                  <c:v>Τιμές</c:v>
                </c:pt>
              </c:strCache>
            </c:strRef>
          </c:cat>
          <c:val>
            <c:numRef>
              <c:f>Sheet1!$B$2:$B$8</c:f>
              <c:numCache>
                <c:formatCode>0.00%</c:formatCode>
                <c:ptCount val="7"/>
                <c:pt idx="0">
                  <c:v>-4.2000000000000003E-2</c:v>
                </c:pt>
                <c:pt idx="1">
                  <c:v>-3.1E-2</c:v>
                </c:pt>
                <c:pt idx="2" formatCode="0%">
                  <c:v>-0.04</c:v>
                </c:pt>
                <c:pt idx="3">
                  <c:v>1E-3</c:v>
                </c:pt>
                <c:pt idx="4">
                  <c:v>4.2999999999999997E-2</c:v>
                </c:pt>
                <c:pt idx="5">
                  <c:v>2E-3</c:v>
                </c:pt>
                <c:pt idx="6" formatCode="0%">
                  <c:v>-7.0000000000000007E-2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Κλωστοϋφαντουργία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Παραγωγή</c:v>
                </c:pt>
                <c:pt idx="1">
                  <c:v>Κ. Εργασιών</c:v>
                </c:pt>
                <c:pt idx="2">
                  <c:v>Απασχόληση</c:v>
                </c:pt>
                <c:pt idx="3">
                  <c:v>Λ. Πωλήσεις</c:v>
                </c:pt>
                <c:pt idx="4">
                  <c:v>Εξαγωγές</c:v>
                </c:pt>
                <c:pt idx="5">
                  <c:v>Εισαγωγές</c:v>
                </c:pt>
                <c:pt idx="6">
                  <c:v>Τιμές</c:v>
                </c:pt>
              </c:strCache>
            </c:strRef>
          </c:cat>
          <c:val>
            <c:numRef>
              <c:f>Sheet1!$C$2:$C$8</c:f>
              <c:numCache>
                <c:formatCode>0.00%</c:formatCode>
                <c:ptCount val="7"/>
                <c:pt idx="0">
                  <c:v>-1E-3</c:v>
                </c:pt>
                <c:pt idx="1">
                  <c:v>-1E-3</c:v>
                </c:pt>
                <c:pt idx="2">
                  <c:v>-3.7999999999999999E-2</c:v>
                </c:pt>
                <c:pt idx="4">
                  <c:v>1E-3</c:v>
                </c:pt>
                <c:pt idx="5">
                  <c:v>-3.3000000000000002E-2</c:v>
                </c:pt>
                <c:pt idx="6" formatCode="0%">
                  <c:v>-0.04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5941840"/>
        <c:axId val="255942400"/>
      </c:barChart>
      <c:catAx>
        <c:axId val="255941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255942400"/>
        <c:crosses val="autoZero"/>
        <c:auto val="1"/>
        <c:lblAlgn val="ctr"/>
        <c:lblOffset val="100"/>
        <c:noMultiLvlLbl val="0"/>
      </c:catAx>
      <c:valAx>
        <c:axId val="255942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l-GR"/>
          </a:p>
        </c:txPr>
        <c:crossAx val="255941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g"/><Relationship Id="rId4" Type="http://schemas.openxmlformats.org/officeDocument/2006/relationships/image" Target="../media/image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g"/><Relationship Id="rId4" Type="http://schemas.openxmlformats.org/officeDocument/2006/relationships/image" Target="../media/image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158DB5-E3ED-443D-9A6B-99B6C4594D3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BE3B771-1CB3-4C38-AB7C-09DC213DBFED}">
      <dgm:prSet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el-GR" sz="1600" b="0" i="0" dirty="0" smtClean="0">
              <a:latin typeface="Arial" panose="020B0604020202020204" pitchFamily="34" charset="0"/>
              <a:cs typeface="Arial" panose="020B0604020202020204" pitchFamily="34" charset="0"/>
            </a:rPr>
            <a:t>Ενίσχυση της ρευστότητας των επιχειρήσεων</a:t>
          </a:r>
          <a:endParaRPr lang="el-G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DEC1CAC-1959-41B2-9110-8F5FB9A2918A}" type="parTrans" cxnId="{01AC5D5B-BA7A-48F2-9C4C-FD4AAA12EB57}">
      <dgm:prSet/>
      <dgm:spPr/>
      <dgm:t>
        <a:bodyPr/>
        <a:lstStyle/>
        <a:p>
          <a:pPr algn="ctr"/>
          <a:endParaRPr lang="el-GR"/>
        </a:p>
      </dgm:t>
    </dgm:pt>
    <dgm:pt modelId="{9FCAA557-7081-471B-ADA9-274A8650A836}" type="sibTrans" cxnId="{01AC5D5B-BA7A-48F2-9C4C-FD4AAA12EB57}">
      <dgm:prSet/>
      <dgm:spPr/>
      <dgm:t>
        <a:bodyPr/>
        <a:lstStyle/>
        <a:p>
          <a:pPr algn="ctr"/>
          <a:endParaRPr lang="el-GR"/>
        </a:p>
      </dgm:t>
    </dgm:pt>
    <dgm:pt modelId="{BAF4A4B0-5E54-4510-8E0E-712795D2A384}">
      <dgm:prSet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el-GR" sz="1600" b="0" i="0" dirty="0" smtClean="0">
              <a:latin typeface="Arial" panose="020B0604020202020204" pitchFamily="34" charset="0"/>
              <a:cs typeface="Arial" panose="020B0604020202020204" pitchFamily="34" charset="0"/>
            </a:rPr>
            <a:t>Πληρωμή των οφειλών του κράτους προς τις επιχειρήσεις</a:t>
          </a:r>
          <a:endParaRPr lang="el-G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62B668-B472-421B-B0E7-30B051D81735}" type="parTrans" cxnId="{AB16AD1B-73BD-4ADE-BB46-8D6712C78426}">
      <dgm:prSet/>
      <dgm:spPr/>
      <dgm:t>
        <a:bodyPr/>
        <a:lstStyle/>
        <a:p>
          <a:pPr algn="ctr"/>
          <a:endParaRPr lang="el-GR"/>
        </a:p>
      </dgm:t>
    </dgm:pt>
    <dgm:pt modelId="{FA4C7054-3BED-4EE5-81B8-3B89C4D3F861}" type="sibTrans" cxnId="{AB16AD1B-73BD-4ADE-BB46-8D6712C78426}">
      <dgm:prSet/>
      <dgm:spPr/>
      <dgm:t>
        <a:bodyPr/>
        <a:lstStyle/>
        <a:p>
          <a:pPr algn="ctr"/>
          <a:endParaRPr lang="el-GR"/>
        </a:p>
      </dgm:t>
    </dgm:pt>
    <dgm:pt modelId="{55E89D05-9604-4E2F-8D3D-9C31DAAA61EF}">
      <dgm:prSet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el-GR" sz="1600" b="0" i="0" dirty="0" smtClean="0">
              <a:latin typeface="Arial" panose="020B0604020202020204" pitchFamily="34" charset="0"/>
              <a:cs typeface="Arial" panose="020B0604020202020204" pitchFamily="34" charset="0"/>
            </a:rPr>
            <a:t>Παροχή ενισχύσεων και κινήτρων για τη διατήρηση των υφιστάμενων θέσεων εργασίας</a:t>
          </a:r>
          <a:endParaRPr lang="el-G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7FEE36-BF9A-407C-9732-7803143F6566}" type="parTrans" cxnId="{3595E1BB-6195-4D99-B90F-E33D0F16F384}">
      <dgm:prSet/>
      <dgm:spPr/>
      <dgm:t>
        <a:bodyPr/>
        <a:lstStyle/>
        <a:p>
          <a:pPr algn="ctr"/>
          <a:endParaRPr lang="el-GR"/>
        </a:p>
      </dgm:t>
    </dgm:pt>
    <dgm:pt modelId="{A5630B82-6078-4078-B4B6-A603AE034455}" type="sibTrans" cxnId="{3595E1BB-6195-4D99-B90F-E33D0F16F384}">
      <dgm:prSet/>
      <dgm:spPr/>
      <dgm:t>
        <a:bodyPr/>
        <a:lstStyle/>
        <a:p>
          <a:pPr algn="ctr"/>
          <a:endParaRPr lang="el-GR"/>
        </a:p>
      </dgm:t>
    </dgm:pt>
    <dgm:pt modelId="{1558182E-1AC7-4AAE-9618-7114E7856A73}">
      <dgm:prSet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el-GR" sz="1600" b="0" i="0" dirty="0" smtClean="0">
              <a:latin typeface="Arial" panose="020B0604020202020204" pitchFamily="34" charset="0"/>
              <a:cs typeface="Arial" panose="020B0604020202020204" pitchFamily="34" charset="0"/>
            </a:rPr>
            <a:t>Δημιουργία προγράμματος εξόδου από την κρίση πέντε ετών τουλάχιστον με συμφωνία όλων των κοινωνικών εταίρων</a:t>
          </a:r>
          <a:endParaRPr lang="el-G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7DDE8B-AF69-4F87-A669-9FDD4EAD9BF2}" type="parTrans" cxnId="{ED7B4A93-B133-47B7-AB1C-1659737B1851}">
      <dgm:prSet/>
      <dgm:spPr/>
      <dgm:t>
        <a:bodyPr/>
        <a:lstStyle/>
        <a:p>
          <a:pPr algn="ctr"/>
          <a:endParaRPr lang="el-GR"/>
        </a:p>
      </dgm:t>
    </dgm:pt>
    <dgm:pt modelId="{E4F3C98C-DE34-4765-83E5-D98C570513AB}" type="sibTrans" cxnId="{ED7B4A93-B133-47B7-AB1C-1659737B1851}">
      <dgm:prSet/>
      <dgm:spPr/>
      <dgm:t>
        <a:bodyPr/>
        <a:lstStyle/>
        <a:p>
          <a:pPr algn="ctr"/>
          <a:endParaRPr lang="el-GR"/>
        </a:p>
      </dgm:t>
    </dgm:pt>
    <dgm:pt modelId="{F1561DAE-4F55-4EA8-A418-2A962C661B8C}">
      <dgm:prSet custT="1"/>
      <dgm:spPr/>
      <dgm:t>
        <a:bodyPr/>
        <a:lstStyle/>
        <a:p>
          <a:pPr algn="ctr" rtl="0">
            <a:lnSpc>
              <a:spcPct val="150000"/>
            </a:lnSpc>
          </a:pPr>
          <a:r>
            <a:rPr lang="el-GR" sz="1600" b="0" i="0" dirty="0" smtClean="0">
              <a:latin typeface="Arial" panose="020B0604020202020204" pitchFamily="34" charset="0"/>
              <a:cs typeface="Arial" panose="020B0604020202020204" pitchFamily="34" charset="0"/>
            </a:rPr>
            <a:t>Πάταξη της διαφθοράς στο δημόσιο τομέα</a:t>
          </a:r>
          <a:endParaRPr lang="el-GR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E922C9-0AE2-4233-899F-31E4BD5A409B}" type="parTrans" cxnId="{A7F8BE3A-0F91-4076-AB80-DD9B74FB462F}">
      <dgm:prSet/>
      <dgm:spPr/>
      <dgm:t>
        <a:bodyPr/>
        <a:lstStyle/>
        <a:p>
          <a:pPr algn="ctr"/>
          <a:endParaRPr lang="el-GR"/>
        </a:p>
      </dgm:t>
    </dgm:pt>
    <dgm:pt modelId="{5542D672-2FD9-44A2-AD01-5247C7420F85}" type="sibTrans" cxnId="{A7F8BE3A-0F91-4076-AB80-DD9B74FB462F}">
      <dgm:prSet/>
      <dgm:spPr/>
      <dgm:t>
        <a:bodyPr/>
        <a:lstStyle/>
        <a:p>
          <a:pPr algn="ctr"/>
          <a:endParaRPr lang="el-GR"/>
        </a:p>
      </dgm:t>
    </dgm:pt>
    <dgm:pt modelId="{B91C6432-833C-40F3-869F-7C6AD535A000}" type="pres">
      <dgm:prSet presAssocID="{30158DB5-E3ED-443D-9A6B-99B6C4594D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7479B86F-C8C2-4300-B827-8C31D0025669}" type="pres">
      <dgm:prSet presAssocID="{BBE3B771-1CB3-4C38-AB7C-09DC213DBFE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0839C15-9CCD-4477-A09C-205DDA60CAFE}" type="pres">
      <dgm:prSet presAssocID="{9FCAA557-7081-471B-ADA9-274A8650A836}" presName="sibTrans" presStyleCnt="0"/>
      <dgm:spPr/>
    </dgm:pt>
    <dgm:pt modelId="{BFA638D3-BF32-4A83-80DF-8EFD8DEE822B}" type="pres">
      <dgm:prSet presAssocID="{BAF4A4B0-5E54-4510-8E0E-712795D2A38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D8FB9B3-31A1-40DF-8BF9-BEB7004B086A}" type="pres">
      <dgm:prSet presAssocID="{FA4C7054-3BED-4EE5-81B8-3B89C4D3F861}" presName="sibTrans" presStyleCnt="0"/>
      <dgm:spPr/>
    </dgm:pt>
    <dgm:pt modelId="{BFAC1249-5C3E-4147-A5F9-BF368283BE21}" type="pres">
      <dgm:prSet presAssocID="{55E89D05-9604-4E2F-8D3D-9C31DAAA61E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2C65F661-6339-42E1-B41A-0CC2AE17CA5B}" type="pres">
      <dgm:prSet presAssocID="{A5630B82-6078-4078-B4B6-A603AE034455}" presName="sibTrans" presStyleCnt="0"/>
      <dgm:spPr/>
    </dgm:pt>
    <dgm:pt modelId="{A983C002-D945-4351-8438-7F93A793C2E5}" type="pres">
      <dgm:prSet presAssocID="{1558182E-1AC7-4AAE-9618-7114E7856A7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03EE9A01-8013-44F6-BC45-1A6B3C0EB0CE}" type="pres">
      <dgm:prSet presAssocID="{E4F3C98C-DE34-4765-83E5-D98C570513AB}" presName="sibTrans" presStyleCnt="0"/>
      <dgm:spPr/>
    </dgm:pt>
    <dgm:pt modelId="{30D6E34B-BF1A-40DE-AED4-5755FE963A45}" type="pres">
      <dgm:prSet presAssocID="{F1561DAE-4F55-4EA8-A418-2A962C661B8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0FE84D26-B22A-4121-A50C-CDB3DB262767}" type="presOf" srcId="{BAF4A4B0-5E54-4510-8E0E-712795D2A384}" destId="{BFA638D3-BF32-4A83-80DF-8EFD8DEE822B}" srcOrd="0" destOrd="0" presId="urn:microsoft.com/office/officeart/2005/8/layout/default"/>
    <dgm:cxn modelId="{ED7B4A93-B133-47B7-AB1C-1659737B1851}" srcId="{30158DB5-E3ED-443D-9A6B-99B6C4594D38}" destId="{1558182E-1AC7-4AAE-9618-7114E7856A73}" srcOrd="3" destOrd="0" parTransId="{D07DDE8B-AF69-4F87-A669-9FDD4EAD9BF2}" sibTransId="{E4F3C98C-DE34-4765-83E5-D98C570513AB}"/>
    <dgm:cxn modelId="{763ED1B9-3B83-4DEF-ADBD-709D4185411F}" type="presOf" srcId="{55E89D05-9604-4E2F-8D3D-9C31DAAA61EF}" destId="{BFAC1249-5C3E-4147-A5F9-BF368283BE21}" srcOrd="0" destOrd="0" presId="urn:microsoft.com/office/officeart/2005/8/layout/default"/>
    <dgm:cxn modelId="{A7F8BE3A-0F91-4076-AB80-DD9B74FB462F}" srcId="{30158DB5-E3ED-443D-9A6B-99B6C4594D38}" destId="{F1561DAE-4F55-4EA8-A418-2A962C661B8C}" srcOrd="4" destOrd="0" parTransId="{A6E922C9-0AE2-4233-899F-31E4BD5A409B}" sibTransId="{5542D672-2FD9-44A2-AD01-5247C7420F85}"/>
    <dgm:cxn modelId="{071193DB-3879-4C73-80DA-5C84B29AA635}" type="presOf" srcId="{1558182E-1AC7-4AAE-9618-7114E7856A73}" destId="{A983C002-D945-4351-8438-7F93A793C2E5}" srcOrd="0" destOrd="0" presId="urn:microsoft.com/office/officeart/2005/8/layout/default"/>
    <dgm:cxn modelId="{01AC5D5B-BA7A-48F2-9C4C-FD4AAA12EB57}" srcId="{30158DB5-E3ED-443D-9A6B-99B6C4594D38}" destId="{BBE3B771-1CB3-4C38-AB7C-09DC213DBFED}" srcOrd="0" destOrd="0" parTransId="{EDEC1CAC-1959-41B2-9110-8F5FB9A2918A}" sibTransId="{9FCAA557-7081-471B-ADA9-274A8650A836}"/>
    <dgm:cxn modelId="{C1CC7BBC-6D83-4EB2-8357-74916EE8570F}" type="presOf" srcId="{BBE3B771-1CB3-4C38-AB7C-09DC213DBFED}" destId="{7479B86F-C8C2-4300-B827-8C31D0025669}" srcOrd="0" destOrd="0" presId="urn:microsoft.com/office/officeart/2005/8/layout/default"/>
    <dgm:cxn modelId="{AB16AD1B-73BD-4ADE-BB46-8D6712C78426}" srcId="{30158DB5-E3ED-443D-9A6B-99B6C4594D38}" destId="{BAF4A4B0-5E54-4510-8E0E-712795D2A384}" srcOrd="1" destOrd="0" parTransId="{1E62B668-B472-421B-B0E7-30B051D81735}" sibTransId="{FA4C7054-3BED-4EE5-81B8-3B89C4D3F861}"/>
    <dgm:cxn modelId="{CC761828-D79C-464F-AE05-37D424EC8676}" type="presOf" srcId="{F1561DAE-4F55-4EA8-A418-2A962C661B8C}" destId="{30D6E34B-BF1A-40DE-AED4-5755FE963A45}" srcOrd="0" destOrd="0" presId="urn:microsoft.com/office/officeart/2005/8/layout/default"/>
    <dgm:cxn modelId="{3595E1BB-6195-4D99-B90F-E33D0F16F384}" srcId="{30158DB5-E3ED-443D-9A6B-99B6C4594D38}" destId="{55E89D05-9604-4E2F-8D3D-9C31DAAA61EF}" srcOrd="2" destOrd="0" parTransId="{127FEE36-BF9A-407C-9732-7803143F6566}" sibTransId="{A5630B82-6078-4078-B4B6-A603AE034455}"/>
    <dgm:cxn modelId="{E5B56BCB-1B57-4554-A1FE-209790BD9AB8}" type="presOf" srcId="{30158DB5-E3ED-443D-9A6B-99B6C4594D38}" destId="{B91C6432-833C-40F3-869F-7C6AD535A000}" srcOrd="0" destOrd="0" presId="urn:microsoft.com/office/officeart/2005/8/layout/default"/>
    <dgm:cxn modelId="{29179A96-7B89-4144-AAF0-0CCEBCB8ED8B}" type="presParOf" srcId="{B91C6432-833C-40F3-869F-7C6AD535A000}" destId="{7479B86F-C8C2-4300-B827-8C31D0025669}" srcOrd="0" destOrd="0" presId="urn:microsoft.com/office/officeart/2005/8/layout/default"/>
    <dgm:cxn modelId="{FF249061-36EA-4BB9-A17E-52DBB066F71B}" type="presParOf" srcId="{B91C6432-833C-40F3-869F-7C6AD535A000}" destId="{10839C15-9CCD-4477-A09C-205DDA60CAFE}" srcOrd="1" destOrd="0" presId="urn:microsoft.com/office/officeart/2005/8/layout/default"/>
    <dgm:cxn modelId="{2E50EC50-D8DE-4931-AB91-6C5AC4B1A71A}" type="presParOf" srcId="{B91C6432-833C-40F3-869F-7C6AD535A000}" destId="{BFA638D3-BF32-4A83-80DF-8EFD8DEE822B}" srcOrd="2" destOrd="0" presId="urn:microsoft.com/office/officeart/2005/8/layout/default"/>
    <dgm:cxn modelId="{32B893AB-3CCD-4B06-9A64-3DBF7B0DAB8E}" type="presParOf" srcId="{B91C6432-833C-40F3-869F-7C6AD535A000}" destId="{1D8FB9B3-31A1-40DF-8BF9-BEB7004B086A}" srcOrd="3" destOrd="0" presId="urn:microsoft.com/office/officeart/2005/8/layout/default"/>
    <dgm:cxn modelId="{37961EA8-E1CF-4F37-9081-21BFC831F7D2}" type="presParOf" srcId="{B91C6432-833C-40F3-869F-7C6AD535A000}" destId="{BFAC1249-5C3E-4147-A5F9-BF368283BE21}" srcOrd="4" destOrd="0" presId="urn:microsoft.com/office/officeart/2005/8/layout/default"/>
    <dgm:cxn modelId="{3929D14E-B82D-432C-BDB3-92189DD1897D}" type="presParOf" srcId="{B91C6432-833C-40F3-869F-7C6AD535A000}" destId="{2C65F661-6339-42E1-B41A-0CC2AE17CA5B}" srcOrd="5" destOrd="0" presId="urn:microsoft.com/office/officeart/2005/8/layout/default"/>
    <dgm:cxn modelId="{808C1834-B323-4394-BB66-06ED5DB8DF12}" type="presParOf" srcId="{B91C6432-833C-40F3-869F-7C6AD535A000}" destId="{A983C002-D945-4351-8438-7F93A793C2E5}" srcOrd="6" destOrd="0" presId="urn:microsoft.com/office/officeart/2005/8/layout/default"/>
    <dgm:cxn modelId="{A742351F-70BD-4DCA-85D9-835259086439}" type="presParOf" srcId="{B91C6432-833C-40F3-869F-7C6AD535A000}" destId="{03EE9A01-8013-44F6-BC45-1A6B3C0EB0CE}" srcOrd="7" destOrd="0" presId="urn:microsoft.com/office/officeart/2005/8/layout/default"/>
    <dgm:cxn modelId="{B4916765-9495-45F8-8A94-440D913842EB}" type="presParOf" srcId="{B91C6432-833C-40F3-869F-7C6AD535A000}" destId="{30D6E34B-BF1A-40DE-AED4-5755FE963A4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CB6E06-8B3A-4573-83ED-51E4A21EF33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8D6E054-B656-48A6-8D0E-EDD7B847A8A6}">
      <dgm:prSet/>
      <dgm:spPr/>
      <dgm:t>
        <a:bodyPr/>
        <a:lstStyle/>
        <a:p>
          <a:pPr algn="ctr" rtl="0">
            <a:lnSpc>
              <a:spcPct val="150000"/>
            </a:lnSpc>
          </a:pPr>
          <a:r>
            <a:rPr lang="el-GR" b="0" i="0" dirty="0" smtClean="0">
              <a:latin typeface="Arial" panose="020B0604020202020204" pitchFamily="34" charset="0"/>
              <a:cs typeface="Arial" panose="020B0604020202020204" pitchFamily="34" charset="0"/>
            </a:rPr>
            <a:t>Λιγότερο αυστηροί κανόνες δανειοδότησης επιχειρήσεων</a:t>
          </a:r>
          <a:endParaRPr lang="el-G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33D78A-E2CF-4CFA-B0E0-A120446F673B}" type="parTrans" cxnId="{55F0D7E1-799C-408A-A3C8-C42815516517}">
      <dgm:prSet/>
      <dgm:spPr/>
      <dgm:t>
        <a:bodyPr/>
        <a:lstStyle/>
        <a:p>
          <a:endParaRPr lang="el-GR"/>
        </a:p>
      </dgm:t>
    </dgm:pt>
    <dgm:pt modelId="{B1475B16-F86E-47BD-BB42-8F59944A75BA}" type="sibTrans" cxnId="{55F0D7E1-799C-408A-A3C8-C42815516517}">
      <dgm:prSet/>
      <dgm:spPr/>
      <dgm:t>
        <a:bodyPr/>
        <a:lstStyle/>
        <a:p>
          <a:endParaRPr lang="el-GR"/>
        </a:p>
      </dgm:t>
    </dgm:pt>
    <dgm:pt modelId="{7BE1CDA8-B405-40CC-B9A0-01CB0CC72336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l-GR" b="0" i="0" dirty="0" smtClean="0">
              <a:latin typeface="Arial" panose="020B0604020202020204" pitchFamily="34" charset="0"/>
              <a:cs typeface="Arial" panose="020B0604020202020204" pitchFamily="34" charset="0"/>
            </a:rPr>
            <a:t>Αύξηση των δημόσιων επενδύσεων</a:t>
          </a:r>
          <a:endParaRPr lang="el-G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8EADB2-30AE-4E6A-A312-F488DBD114A6}" type="parTrans" cxnId="{A561BCF7-76BB-4644-BF09-C7F00C8591C8}">
      <dgm:prSet/>
      <dgm:spPr/>
      <dgm:t>
        <a:bodyPr/>
        <a:lstStyle/>
        <a:p>
          <a:endParaRPr lang="el-GR"/>
        </a:p>
      </dgm:t>
    </dgm:pt>
    <dgm:pt modelId="{A5930C4B-2614-428A-8383-0AF37C4C0EB0}" type="sibTrans" cxnId="{A561BCF7-76BB-4644-BF09-C7F00C8591C8}">
      <dgm:prSet/>
      <dgm:spPr/>
      <dgm:t>
        <a:bodyPr/>
        <a:lstStyle/>
        <a:p>
          <a:endParaRPr lang="el-GR"/>
        </a:p>
      </dgm:t>
    </dgm:pt>
    <dgm:pt modelId="{F42B0196-8F54-4D61-B37E-3DC44014B55A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l-GR" b="0" i="0" dirty="0" smtClean="0">
              <a:latin typeface="Arial" panose="020B0604020202020204" pitchFamily="34" charset="0"/>
              <a:cs typeface="Arial" panose="020B0604020202020204" pitchFamily="34" charset="0"/>
            </a:rPr>
            <a:t>Μείωση των συντελεστών φορολογίας</a:t>
          </a:r>
          <a:endParaRPr lang="el-GR" dirty="0"/>
        </a:p>
      </dgm:t>
    </dgm:pt>
    <dgm:pt modelId="{510ADA59-5292-4D7D-8E14-C5B7B6DDF8A9}" type="parTrans" cxnId="{936FB964-E03F-4AD5-98D8-F739EDFE1320}">
      <dgm:prSet/>
      <dgm:spPr/>
      <dgm:t>
        <a:bodyPr/>
        <a:lstStyle/>
        <a:p>
          <a:endParaRPr lang="el-GR"/>
        </a:p>
      </dgm:t>
    </dgm:pt>
    <dgm:pt modelId="{1DEF584C-D183-46BF-B88F-BC41CB7B31CE}" type="sibTrans" cxnId="{936FB964-E03F-4AD5-98D8-F739EDFE1320}">
      <dgm:prSet/>
      <dgm:spPr/>
      <dgm:t>
        <a:bodyPr/>
        <a:lstStyle/>
        <a:p>
          <a:endParaRPr lang="el-GR"/>
        </a:p>
      </dgm:t>
    </dgm:pt>
    <dgm:pt modelId="{9107D1B4-2ABA-4D3E-96E7-FC05CF491EDB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l-GR" b="0" i="0" dirty="0" smtClean="0">
              <a:latin typeface="Arial" panose="020B0604020202020204" pitchFamily="34" charset="0"/>
              <a:cs typeface="Arial" panose="020B0604020202020204" pitchFamily="34" charset="0"/>
            </a:rPr>
            <a:t>Άμεση προκήρυξη των προγραμμάτων ενίσχυσης της επιχειρηματικότητας του ΕΣΠΑ</a:t>
          </a:r>
          <a:endParaRPr lang="el-G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82D6A4-9E1E-4D44-A9AF-1C142A412D48}" type="parTrans" cxnId="{DC5E5895-4A97-4C09-9831-D3D60FBDE619}">
      <dgm:prSet/>
      <dgm:spPr/>
      <dgm:t>
        <a:bodyPr/>
        <a:lstStyle/>
        <a:p>
          <a:endParaRPr lang="el-GR"/>
        </a:p>
      </dgm:t>
    </dgm:pt>
    <dgm:pt modelId="{99F13B58-CCBA-4BE4-8105-AB26690C7123}" type="sibTrans" cxnId="{DC5E5895-4A97-4C09-9831-D3D60FBDE619}">
      <dgm:prSet/>
      <dgm:spPr/>
      <dgm:t>
        <a:bodyPr/>
        <a:lstStyle/>
        <a:p>
          <a:endParaRPr lang="el-GR"/>
        </a:p>
      </dgm:t>
    </dgm:pt>
    <dgm:pt modelId="{9A9B130D-BDB7-4104-8E37-A1F97704705C}">
      <dgm:prSet/>
      <dgm:spPr/>
      <dgm:t>
        <a:bodyPr/>
        <a:lstStyle/>
        <a:p>
          <a:pPr rtl="0">
            <a:lnSpc>
              <a:spcPct val="150000"/>
            </a:lnSpc>
          </a:pPr>
          <a:r>
            <a:rPr lang="el-GR" b="0" i="0" dirty="0" smtClean="0">
              <a:latin typeface="Arial" panose="020B0604020202020204" pitchFamily="34" charset="0"/>
              <a:cs typeface="Arial" panose="020B0604020202020204" pitchFamily="34" charset="0"/>
            </a:rPr>
            <a:t>Αποτελεσματικότερη αντιμετώπιση της φοροδιαφυγής</a:t>
          </a:r>
          <a:endParaRPr lang="el-G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1731AB-6AAF-4A82-BE49-DB5F0F247196}" type="parTrans" cxnId="{D81A7E5B-A772-4EC3-9485-5B3EC6023BBA}">
      <dgm:prSet/>
      <dgm:spPr/>
      <dgm:t>
        <a:bodyPr/>
        <a:lstStyle/>
        <a:p>
          <a:endParaRPr lang="el-GR"/>
        </a:p>
      </dgm:t>
    </dgm:pt>
    <dgm:pt modelId="{7EC8F11A-917E-4BC3-A875-113884D0A5BD}" type="sibTrans" cxnId="{D81A7E5B-A772-4EC3-9485-5B3EC6023BBA}">
      <dgm:prSet/>
      <dgm:spPr/>
      <dgm:t>
        <a:bodyPr/>
        <a:lstStyle/>
        <a:p>
          <a:endParaRPr lang="el-GR"/>
        </a:p>
      </dgm:t>
    </dgm:pt>
    <dgm:pt modelId="{6549988C-0E1B-49F5-A70B-066AA879CE53}" type="pres">
      <dgm:prSet presAssocID="{CECB6E06-8B3A-4573-83ED-51E4A21EF33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C516E19F-7261-4473-959B-1874514F1096}" type="pres">
      <dgm:prSet presAssocID="{28D6E054-B656-48A6-8D0E-EDD7B847A8A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BCF1E74B-2A3C-45A7-A949-3F2C7E371FBA}" type="pres">
      <dgm:prSet presAssocID="{B1475B16-F86E-47BD-BB42-8F59944A75BA}" presName="sibTrans" presStyleCnt="0"/>
      <dgm:spPr/>
    </dgm:pt>
    <dgm:pt modelId="{FEE649BD-064C-40ED-A527-F22522221D3C}" type="pres">
      <dgm:prSet presAssocID="{7BE1CDA8-B405-40CC-B9A0-01CB0CC7233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299ADB5-96DE-4C69-B44F-9EF7CD8A0EA6}" type="pres">
      <dgm:prSet presAssocID="{A5930C4B-2614-428A-8383-0AF37C4C0EB0}" presName="sibTrans" presStyleCnt="0"/>
      <dgm:spPr/>
    </dgm:pt>
    <dgm:pt modelId="{ADF131FA-F0E8-47DD-95CC-EE1BCC4CBCC0}" type="pres">
      <dgm:prSet presAssocID="{F42B0196-8F54-4D61-B37E-3DC44014B55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C459E0B-4C8B-443F-8D53-C90448077CF7}" type="pres">
      <dgm:prSet presAssocID="{1DEF584C-D183-46BF-B88F-BC41CB7B31CE}" presName="sibTrans" presStyleCnt="0"/>
      <dgm:spPr/>
    </dgm:pt>
    <dgm:pt modelId="{A599A99D-4FFA-4E30-9DD9-E6564A4093A5}" type="pres">
      <dgm:prSet presAssocID="{9107D1B4-2ABA-4D3E-96E7-FC05CF491ED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61EE9F56-556B-41F5-AB8C-6C7E55E9D87D}" type="pres">
      <dgm:prSet presAssocID="{99F13B58-CCBA-4BE4-8105-AB26690C7123}" presName="sibTrans" presStyleCnt="0"/>
      <dgm:spPr/>
    </dgm:pt>
    <dgm:pt modelId="{9589D9E6-80CA-4EAB-9481-11EA47F1F090}" type="pres">
      <dgm:prSet presAssocID="{9A9B130D-BDB7-4104-8E37-A1F97704705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361BE50F-706B-4423-8FA0-3505737F3F2B}" type="presOf" srcId="{9107D1B4-2ABA-4D3E-96E7-FC05CF491EDB}" destId="{A599A99D-4FFA-4E30-9DD9-E6564A4093A5}" srcOrd="0" destOrd="0" presId="urn:microsoft.com/office/officeart/2005/8/layout/default"/>
    <dgm:cxn modelId="{F7777311-7A4D-451C-965D-6A24E337FA47}" type="presOf" srcId="{CECB6E06-8B3A-4573-83ED-51E4A21EF33C}" destId="{6549988C-0E1B-49F5-A70B-066AA879CE53}" srcOrd="0" destOrd="0" presId="urn:microsoft.com/office/officeart/2005/8/layout/default"/>
    <dgm:cxn modelId="{DC5E5895-4A97-4C09-9831-D3D60FBDE619}" srcId="{CECB6E06-8B3A-4573-83ED-51E4A21EF33C}" destId="{9107D1B4-2ABA-4D3E-96E7-FC05CF491EDB}" srcOrd="3" destOrd="0" parTransId="{F682D6A4-9E1E-4D44-A9AF-1C142A412D48}" sibTransId="{99F13B58-CCBA-4BE4-8105-AB26690C7123}"/>
    <dgm:cxn modelId="{A561BCF7-76BB-4644-BF09-C7F00C8591C8}" srcId="{CECB6E06-8B3A-4573-83ED-51E4A21EF33C}" destId="{7BE1CDA8-B405-40CC-B9A0-01CB0CC72336}" srcOrd="1" destOrd="0" parTransId="{9F8EADB2-30AE-4E6A-A312-F488DBD114A6}" sibTransId="{A5930C4B-2614-428A-8383-0AF37C4C0EB0}"/>
    <dgm:cxn modelId="{D81A7E5B-A772-4EC3-9485-5B3EC6023BBA}" srcId="{CECB6E06-8B3A-4573-83ED-51E4A21EF33C}" destId="{9A9B130D-BDB7-4104-8E37-A1F97704705C}" srcOrd="4" destOrd="0" parTransId="{951731AB-6AAF-4A82-BE49-DB5F0F247196}" sibTransId="{7EC8F11A-917E-4BC3-A875-113884D0A5BD}"/>
    <dgm:cxn modelId="{936FB964-E03F-4AD5-98D8-F739EDFE1320}" srcId="{CECB6E06-8B3A-4573-83ED-51E4A21EF33C}" destId="{F42B0196-8F54-4D61-B37E-3DC44014B55A}" srcOrd="2" destOrd="0" parTransId="{510ADA59-5292-4D7D-8E14-C5B7B6DDF8A9}" sibTransId="{1DEF584C-D183-46BF-B88F-BC41CB7B31CE}"/>
    <dgm:cxn modelId="{36D66190-76F0-4FBF-8452-106928A4492D}" type="presOf" srcId="{7BE1CDA8-B405-40CC-B9A0-01CB0CC72336}" destId="{FEE649BD-064C-40ED-A527-F22522221D3C}" srcOrd="0" destOrd="0" presId="urn:microsoft.com/office/officeart/2005/8/layout/default"/>
    <dgm:cxn modelId="{55F0D7E1-799C-408A-A3C8-C42815516517}" srcId="{CECB6E06-8B3A-4573-83ED-51E4A21EF33C}" destId="{28D6E054-B656-48A6-8D0E-EDD7B847A8A6}" srcOrd="0" destOrd="0" parTransId="{F633D78A-E2CF-4CFA-B0E0-A120446F673B}" sibTransId="{B1475B16-F86E-47BD-BB42-8F59944A75BA}"/>
    <dgm:cxn modelId="{E7BB2B41-086C-402B-9FCF-D7A8DE58F0D6}" type="presOf" srcId="{F42B0196-8F54-4D61-B37E-3DC44014B55A}" destId="{ADF131FA-F0E8-47DD-95CC-EE1BCC4CBCC0}" srcOrd="0" destOrd="0" presId="urn:microsoft.com/office/officeart/2005/8/layout/default"/>
    <dgm:cxn modelId="{C9F3299C-E4E8-45F0-A65A-DED78F16C427}" type="presOf" srcId="{28D6E054-B656-48A6-8D0E-EDD7B847A8A6}" destId="{C516E19F-7261-4473-959B-1874514F1096}" srcOrd="0" destOrd="0" presId="urn:microsoft.com/office/officeart/2005/8/layout/default"/>
    <dgm:cxn modelId="{0B4CA192-06C7-4130-8414-2CEBC9C50C25}" type="presOf" srcId="{9A9B130D-BDB7-4104-8E37-A1F97704705C}" destId="{9589D9E6-80CA-4EAB-9481-11EA47F1F090}" srcOrd="0" destOrd="0" presId="urn:microsoft.com/office/officeart/2005/8/layout/default"/>
    <dgm:cxn modelId="{F6E162FB-A772-47F9-9B6F-4AC0183927C4}" type="presParOf" srcId="{6549988C-0E1B-49F5-A70B-066AA879CE53}" destId="{C516E19F-7261-4473-959B-1874514F1096}" srcOrd="0" destOrd="0" presId="urn:microsoft.com/office/officeart/2005/8/layout/default"/>
    <dgm:cxn modelId="{1CD63C5B-8428-4D6E-B83D-77B9A5B5585B}" type="presParOf" srcId="{6549988C-0E1B-49F5-A70B-066AA879CE53}" destId="{BCF1E74B-2A3C-45A7-A949-3F2C7E371FBA}" srcOrd="1" destOrd="0" presId="urn:microsoft.com/office/officeart/2005/8/layout/default"/>
    <dgm:cxn modelId="{7B7BD93E-321B-45DC-9119-6DCE2AB542E8}" type="presParOf" srcId="{6549988C-0E1B-49F5-A70B-066AA879CE53}" destId="{FEE649BD-064C-40ED-A527-F22522221D3C}" srcOrd="2" destOrd="0" presId="urn:microsoft.com/office/officeart/2005/8/layout/default"/>
    <dgm:cxn modelId="{903C35BD-D578-406B-9CA4-C7829D50B815}" type="presParOf" srcId="{6549988C-0E1B-49F5-A70B-066AA879CE53}" destId="{4299ADB5-96DE-4C69-B44F-9EF7CD8A0EA6}" srcOrd="3" destOrd="0" presId="urn:microsoft.com/office/officeart/2005/8/layout/default"/>
    <dgm:cxn modelId="{94B35EFF-BBD0-4257-8F15-6DA4FF751FA3}" type="presParOf" srcId="{6549988C-0E1B-49F5-A70B-066AA879CE53}" destId="{ADF131FA-F0E8-47DD-95CC-EE1BCC4CBCC0}" srcOrd="4" destOrd="0" presId="urn:microsoft.com/office/officeart/2005/8/layout/default"/>
    <dgm:cxn modelId="{4EB2569A-C759-451D-A188-41508ABCB30E}" type="presParOf" srcId="{6549988C-0E1B-49F5-A70B-066AA879CE53}" destId="{DC459E0B-4C8B-443F-8D53-C90448077CF7}" srcOrd="5" destOrd="0" presId="urn:microsoft.com/office/officeart/2005/8/layout/default"/>
    <dgm:cxn modelId="{92B30578-1EB5-4C2A-AA99-60B8A3E446DE}" type="presParOf" srcId="{6549988C-0E1B-49F5-A70B-066AA879CE53}" destId="{A599A99D-4FFA-4E30-9DD9-E6564A4093A5}" srcOrd="6" destOrd="0" presId="urn:microsoft.com/office/officeart/2005/8/layout/default"/>
    <dgm:cxn modelId="{75D91C83-582A-4C13-B79B-41299B762BB1}" type="presParOf" srcId="{6549988C-0E1B-49F5-A70B-066AA879CE53}" destId="{61EE9F56-556B-41F5-AB8C-6C7E55E9D87D}" srcOrd="7" destOrd="0" presId="urn:microsoft.com/office/officeart/2005/8/layout/default"/>
    <dgm:cxn modelId="{5DBD1857-102E-4611-AB3D-55A311E4FBCA}" type="presParOf" srcId="{6549988C-0E1B-49F5-A70B-066AA879CE53}" destId="{9589D9E6-80CA-4EAB-9481-11EA47F1F09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3BE5FF-EB71-47FC-9F0E-9A7AFD72254E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8F58970A-E945-4C4D-8847-637A6E6FBC3E}">
      <dgm:prSet/>
      <dgm:spPr/>
      <dgm:t>
        <a:bodyPr/>
        <a:lstStyle/>
        <a:p>
          <a:pPr rtl="0"/>
          <a:r>
            <a:rPr lang="el-GR" b="0" i="0" smtClean="0"/>
            <a:t>Λουκέτα</a:t>
          </a:r>
          <a:endParaRPr lang="el-GR"/>
        </a:p>
      </dgm:t>
    </dgm:pt>
    <dgm:pt modelId="{E159DFFB-DCC4-46B2-8CBD-A6E22EBEDFDD}" type="parTrans" cxnId="{1EE82637-3E20-414C-9389-056AD37C0F42}">
      <dgm:prSet/>
      <dgm:spPr/>
      <dgm:t>
        <a:bodyPr/>
        <a:lstStyle/>
        <a:p>
          <a:endParaRPr lang="el-GR"/>
        </a:p>
      </dgm:t>
    </dgm:pt>
    <dgm:pt modelId="{2DE0FB07-3AE6-4AF5-8565-40B2C0F3E4A3}" type="sibTrans" cxnId="{1EE82637-3E20-414C-9389-056AD37C0F42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  <dgm:t>
        <a:bodyPr/>
        <a:lstStyle/>
        <a:p>
          <a:endParaRPr lang="el-GR"/>
        </a:p>
      </dgm:t>
    </dgm:pt>
    <dgm:pt modelId="{0B86F6DE-2290-4F5E-A87F-CA4647303221}">
      <dgm:prSet/>
      <dgm:spPr/>
      <dgm:t>
        <a:bodyPr/>
        <a:lstStyle/>
        <a:p>
          <a:pPr rtl="0"/>
          <a:r>
            <a:rPr lang="el-GR" b="0" i="0" dirty="0" smtClean="0"/>
            <a:t>Πτωχεύσεις</a:t>
          </a:r>
          <a:endParaRPr lang="el-GR" dirty="0"/>
        </a:p>
      </dgm:t>
    </dgm:pt>
    <dgm:pt modelId="{BF95745B-54BA-4C98-A355-3C0F6F1EF196}" type="parTrans" cxnId="{9401E7FE-E561-4D74-9F6C-D0863CB7A2B7}">
      <dgm:prSet/>
      <dgm:spPr/>
      <dgm:t>
        <a:bodyPr/>
        <a:lstStyle/>
        <a:p>
          <a:endParaRPr lang="el-GR"/>
        </a:p>
      </dgm:t>
    </dgm:pt>
    <dgm:pt modelId="{97951EB6-9EEE-4002-80D8-DF668B84081D}" type="sibTrans" cxnId="{9401E7FE-E561-4D74-9F6C-D0863CB7A2B7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  <dgm:t>
        <a:bodyPr/>
        <a:lstStyle/>
        <a:p>
          <a:endParaRPr lang="el-GR"/>
        </a:p>
      </dgm:t>
    </dgm:pt>
    <dgm:pt modelId="{DE276E27-F457-4446-8348-04EB67D2B77B}">
      <dgm:prSet/>
      <dgm:spPr/>
      <dgm:t>
        <a:bodyPr/>
        <a:lstStyle/>
        <a:p>
          <a:pPr rtl="0"/>
          <a:r>
            <a:rPr lang="el-GR" b="0" i="0" smtClean="0"/>
            <a:t>Άρθρο 99</a:t>
          </a:r>
          <a:endParaRPr lang="el-GR"/>
        </a:p>
      </dgm:t>
    </dgm:pt>
    <dgm:pt modelId="{0C88E06C-A384-42A0-A6BD-D65352D88A79}" type="parTrans" cxnId="{B8428A99-822C-4C8B-8534-8CF86BA4FC55}">
      <dgm:prSet/>
      <dgm:spPr/>
      <dgm:t>
        <a:bodyPr/>
        <a:lstStyle/>
        <a:p>
          <a:endParaRPr lang="el-GR"/>
        </a:p>
      </dgm:t>
    </dgm:pt>
    <dgm:pt modelId="{825A6F9C-C85D-435D-AE1B-60F36724BFF8}" type="sibTrans" cxnId="{B8428A99-822C-4C8B-8534-8CF86BA4FC55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  <dgm:t>
        <a:bodyPr/>
        <a:lstStyle/>
        <a:p>
          <a:endParaRPr lang="el-GR"/>
        </a:p>
      </dgm:t>
    </dgm:pt>
    <dgm:pt modelId="{A805DF4A-6FC7-4F4A-9FED-353443D9368A}">
      <dgm:prSet/>
      <dgm:spPr/>
      <dgm:t>
        <a:bodyPr/>
        <a:lstStyle/>
        <a:p>
          <a:r>
            <a:rPr lang="el-GR" dirty="0" smtClean="0"/>
            <a:t>Φυλακή</a:t>
          </a:r>
          <a:endParaRPr lang="el-GR" dirty="0"/>
        </a:p>
      </dgm:t>
    </dgm:pt>
    <dgm:pt modelId="{F2BBAE3A-2FEC-4B65-BE28-12F60A915386}" type="parTrans" cxnId="{DAA231F7-C20D-4433-95FE-4747D608728F}">
      <dgm:prSet/>
      <dgm:spPr/>
      <dgm:t>
        <a:bodyPr/>
        <a:lstStyle/>
        <a:p>
          <a:endParaRPr lang="el-GR"/>
        </a:p>
      </dgm:t>
    </dgm:pt>
    <dgm:pt modelId="{1CA6D0EF-45CE-424E-BD2B-BDD3A1D9E722}" type="sibTrans" cxnId="{DAA231F7-C20D-4433-95FE-4747D608728F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endParaRPr lang="el-GR"/>
        </a:p>
      </dgm:t>
    </dgm:pt>
    <dgm:pt modelId="{46CB4930-2823-4C18-8C47-E7EDFF1B7F24}" type="pres">
      <dgm:prSet presAssocID="{E13BE5FF-EB71-47FC-9F0E-9A7AFD72254E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l-GR"/>
        </a:p>
      </dgm:t>
    </dgm:pt>
    <dgm:pt modelId="{8D61194F-51AB-4261-8C09-3AAF88664123}" type="pres">
      <dgm:prSet presAssocID="{8F58970A-E945-4C4D-8847-637A6E6FBC3E}" presName="text1" presStyleCnt="0"/>
      <dgm:spPr/>
    </dgm:pt>
    <dgm:pt modelId="{1B153846-9B9C-4E5F-8253-6AED85D23948}" type="pres">
      <dgm:prSet presAssocID="{8F58970A-E945-4C4D-8847-637A6E6FBC3E}" presName="textRepeatNode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7F73D440-F1C5-43B4-AFBB-E0B10014E207}" type="pres">
      <dgm:prSet presAssocID="{8F58970A-E945-4C4D-8847-637A6E6FBC3E}" presName="textaccent1" presStyleCnt="0"/>
      <dgm:spPr/>
    </dgm:pt>
    <dgm:pt modelId="{0E43E490-B30A-4EC9-A967-97CCD93743EC}" type="pres">
      <dgm:prSet presAssocID="{8F58970A-E945-4C4D-8847-637A6E6FBC3E}" presName="accentRepeatNode" presStyleLbl="solidAlignAcc1" presStyleIdx="0" presStyleCnt="8"/>
      <dgm:spPr/>
    </dgm:pt>
    <dgm:pt modelId="{815603F0-7729-410A-8046-457AB025E28F}" type="pres">
      <dgm:prSet presAssocID="{2DE0FB07-3AE6-4AF5-8565-40B2C0F3E4A3}" presName="image1" presStyleCnt="0"/>
      <dgm:spPr/>
    </dgm:pt>
    <dgm:pt modelId="{4169CC0D-4CB4-4AAF-972A-FF2A281BC494}" type="pres">
      <dgm:prSet presAssocID="{2DE0FB07-3AE6-4AF5-8565-40B2C0F3E4A3}" presName="imageRepeatNode" presStyleLbl="alignAcc1" presStyleIdx="0" presStyleCnt="4"/>
      <dgm:spPr/>
      <dgm:t>
        <a:bodyPr/>
        <a:lstStyle/>
        <a:p>
          <a:endParaRPr lang="el-GR"/>
        </a:p>
      </dgm:t>
    </dgm:pt>
    <dgm:pt modelId="{09F95888-2894-48F3-AD7C-4ED9ABD2B4B1}" type="pres">
      <dgm:prSet presAssocID="{2DE0FB07-3AE6-4AF5-8565-40B2C0F3E4A3}" presName="imageaccent1" presStyleCnt="0"/>
      <dgm:spPr/>
    </dgm:pt>
    <dgm:pt modelId="{D8BC1B43-D1D2-4B55-84F9-35271CCF3F3B}" type="pres">
      <dgm:prSet presAssocID="{2DE0FB07-3AE6-4AF5-8565-40B2C0F3E4A3}" presName="accentRepeatNode" presStyleLbl="solidAlignAcc1" presStyleIdx="1" presStyleCnt="8"/>
      <dgm:spPr/>
      <dgm:t>
        <a:bodyPr/>
        <a:lstStyle/>
        <a:p>
          <a:endParaRPr lang="el-GR"/>
        </a:p>
      </dgm:t>
    </dgm:pt>
    <dgm:pt modelId="{81F3B6B7-2A33-4275-91B5-897CDF23A270}" type="pres">
      <dgm:prSet presAssocID="{0B86F6DE-2290-4F5E-A87F-CA4647303221}" presName="text2" presStyleCnt="0"/>
      <dgm:spPr/>
    </dgm:pt>
    <dgm:pt modelId="{8C3910DF-AFEF-4D3B-8913-752F4AD943A3}" type="pres">
      <dgm:prSet presAssocID="{0B86F6DE-2290-4F5E-A87F-CA4647303221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12809372-5D57-49FA-A319-1F27F464B872}" type="pres">
      <dgm:prSet presAssocID="{0B86F6DE-2290-4F5E-A87F-CA4647303221}" presName="textaccent2" presStyleCnt="0"/>
      <dgm:spPr/>
    </dgm:pt>
    <dgm:pt modelId="{1E03056C-0A2F-4A61-B4B6-970E8FAE6AE0}" type="pres">
      <dgm:prSet presAssocID="{0B86F6DE-2290-4F5E-A87F-CA4647303221}" presName="accentRepeatNode" presStyleLbl="solidAlignAcc1" presStyleIdx="2" presStyleCnt="8"/>
      <dgm:spPr/>
    </dgm:pt>
    <dgm:pt modelId="{5E555B7B-F6D8-46F9-B208-345A629302A5}" type="pres">
      <dgm:prSet presAssocID="{97951EB6-9EEE-4002-80D8-DF668B84081D}" presName="image2" presStyleCnt="0"/>
      <dgm:spPr/>
    </dgm:pt>
    <dgm:pt modelId="{93D41296-9A00-4C2A-B95A-685D33F92E4A}" type="pres">
      <dgm:prSet presAssocID="{97951EB6-9EEE-4002-80D8-DF668B84081D}" presName="imageRepeatNode" presStyleLbl="alignAcc1" presStyleIdx="1" presStyleCnt="4"/>
      <dgm:spPr/>
      <dgm:t>
        <a:bodyPr/>
        <a:lstStyle/>
        <a:p>
          <a:endParaRPr lang="el-GR"/>
        </a:p>
      </dgm:t>
    </dgm:pt>
    <dgm:pt modelId="{B1A30C61-6834-4CB4-8F48-516466125847}" type="pres">
      <dgm:prSet presAssocID="{97951EB6-9EEE-4002-80D8-DF668B84081D}" presName="imageaccent2" presStyleCnt="0"/>
      <dgm:spPr/>
    </dgm:pt>
    <dgm:pt modelId="{3CC84045-9888-461B-A117-09F9B45740F3}" type="pres">
      <dgm:prSet presAssocID="{97951EB6-9EEE-4002-80D8-DF668B84081D}" presName="accentRepeatNode" presStyleLbl="solidAlignAcc1" presStyleIdx="3" presStyleCnt="8"/>
      <dgm:spPr/>
    </dgm:pt>
    <dgm:pt modelId="{0CC1DB1A-CAD6-470C-AA72-4C40D15D1ADD}" type="pres">
      <dgm:prSet presAssocID="{DE276E27-F457-4446-8348-04EB67D2B77B}" presName="text3" presStyleCnt="0"/>
      <dgm:spPr/>
    </dgm:pt>
    <dgm:pt modelId="{4F940B3B-D0E8-4668-BF14-0D754021E50C}" type="pres">
      <dgm:prSet presAssocID="{DE276E27-F457-4446-8348-04EB67D2B77B}" presName="textRepeatNode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861AABD-A718-402A-B0EC-9BB92C52685B}" type="pres">
      <dgm:prSet presAssocID="{DE276E27-F457-4446-8348-04EB67D2B77B}" presName="textaccent3" presStyleCnt="0"/>
      <dgm:spPr/>
    </dgm:pt>
    <dgm:pt modelId="{E02EE65C-FC4A-4BB5-90F6-8D52356C89EE}" type="pres">
      <dgm:prSet presAssocID="{DE276E27-F457-4446-8348-04EB67D2B77B}" presName="accentRepeatNode" presStyleLbl="solidAlignAcc1" presStyleIdx="4" presStyleCnt="8"/>
      <dgm:spPr/>
    </dgm:pt>
    <dgm:pt modelId="{DEF9CC58-A46A-4824-A585-AA5F8A816A44}" type="pres">
      <dgm:prSet presAssocID="{825A6F9C-C85D-435D-AE1B-60F36724BFF8}" presName="image3" presStyleCnt="0"/>
      <dgm:spPr/>
    </dgm:pt>
    <dgm:pt modelId="{F791AA22-A8DC-47D4-811D-0D3A6C5C74DD}" type="pres">
      <dgm:prSet presAssocID="{825A6F9C-C85D-435D-AE1B-60F36724BFF8}" presName="imageRepeatNode" presStyleLbl="alignAcc1" presStyleIdx="2" presStyleCnt="4"/>
      <dgm:spPr/>
      <dgm:t>
        <a:bodyPr/>
        <a:lstStyle/>
        <a:p>
          <a:endParaRPr lang="el-GR"/>
        </a:p>
      </dgm:t>
    </dgm:pt>
    <dgm:pt modelId="{728D95A5-5D2C-428A-BD49-44AF9BA2716B}" type="pres">
      <dgm:prSet presAssocID="{825A6F9C-C85D-435D-AE1B-60F36724BFF8}" presName="imageaccent3" presStyleCnt="0"/>
      <dgm:spPr/>
    </dgm:pt>
    <dgm:pt modelId="{D6270561-15E9-4077-AC02-0B0A201C25C1}" type="pres">
      <dgm:prSet presAssocID="{825A6F9C-C85D-435D-AE1B-60F36724BFF8}" presName="accentRepeatNode" presStyleLbl="solidAlignAcc1" presStyleIdx="5" presStyleCnt="8"/>
      <dgm:spPr/>
    </dgm:pt>
    <dgm:pt modelId="{45F8A52F-0C37-49D0-BA77-A361104919B8}" type="pres">
      <dgm:prSet presAssocID="{A805DF4A-6FC7-4F4A-9FED-353443D9368A}" presName="text4" presStyleCnt="0"/>
      <dgm:spPr/>
    </dgm:pt>
    <dgm:pt modelId="{277A7B82-7458-4D05-90DE-4677F5B7C081}" type="pres">
      <dgm:prSet presAssocID="{A805DF4A-6FC7-4F4A-9FED-353443D9368A}" presName="textRepeatNode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42557A43-FEC7-43A0-B738-AE8EAE1C6BA3}" type="pres">
      <dgm:prSet presAssocID="{A805DF4A-6FC7-4F4A-9FED-353443D9368A}" presName="textaccent4" presStyleCnt="0"/>
      <dgm:spPr/>
    </dgm:pt>
    <dgm:pt modelId="{D3C45537-B7C2-4ADB-B26D-0D123CA09460}" type="pres">
      <dgm:prSet presAssocID="{A805DF4A-6FC7-4F4A-9FED-353443D9368A}" presName="accentRepeatNode" presStyleLbl="solidAlignAcc1" presStyleIdx="6" presStyleCnt="8"/>
      <dgm:spPr/>
    </dgm:pt>
    <dgm:pt modelId="{38285B47-66EF-4280-893A-ABBABAB7ACDE}" type="pres">
      <dgm:prSet presAssocID="{1CA6D0EF-45CE-424E-BD2B-BDD3A1D9E722}" presName="image4" presStyleCnt="0"/>
      <dgm:spPr/>
    </dgm:pt>
    <dgm:pt modelId="{4425E226-0148-463B-9B49-13C730FD4DB3}" type="pres">
      <dgm:prSet presAssocID="{1CA6D0EF-45CE-424E-BD2B-BDD3A1D9E722}" presName="imageRepeatNode" presStyleLbl="alignAcc1" presStyleIdx="3" presStyleCnt="4"/>
      <dgm:spPr/>
      <dgm:t>
        <a:bodyPr/>
        <a:lstStyle/>
        <a:p>
          <a:endParaRPr lang="el-GR"/>
        </a:p>
      </dgm:t>
    </dgm:pt>
    <dgm:pt modelId="{FC14BA43-C395-45B3-97B7-FBBAFEB543B5}" type="pres">
      <dgm:prSet presAssocID="{1CA6D0EF-45CE-424E-BD2B-BDD3A1D9E722}" presName="imageaccent4" presStyleCnt="0"/>
      <dgm:spPr/>
    </dgm:pt>
    <dgm:pt modelId="{8E566E34-300F-4004-AC57-A83FDB6E9EFE}" type="pres">
      <dgm:prSet presAssocID="{1CA6D0EF-45CE-424E-BD2B-BDD3A1D9E722}" presName="accentRepeatNode" presStyleLbl="solidAlignAcc1" presStyleIdx="7" presStyleCnt="8"/>
      <dgm:spPr/>
    </dgm:pt>
  </dgm:ptLst>
  <dgm:cxnLst>
    <dgm:cxn modelId="{B8428A99-822C-4C8B-8534-8CF86BA4FC55}" srcId="{E13BE5FF-EB71-47FC-9F0E-9A7AFD72254E}" destId="{DE276E27-F457-4446-8348-04EB67D2B77B}" srcOrd="2" destOrd="0" parTransId="{0C88E06C-A384-42A0-A6BD-D65352D88A79}" sibTransId="{825A6F9C-C85D-435D-AE1B-60F36724BFF8}"/>
    <dgm:cxn modelId="{BB2EAB1A-C80F-402B-9BE2-30F1842C0E1D}" type="presOf" srcId="{1CA6D0EF-45CE-424E-BD2B-BDD3A1D9E722}" destId="{4425E226-0148-463B-9B49-13C730FD4DB3}" srcOrd="0" destOrd="0" presId="urn:microsoft.com/office/officeart/2008/layout/HexagonCluster"/>
    <dgm:cxn modelId="{63BB40B5-18A3-4E3C-9FE4-AA4D73BE5EB1}" type="presOf" srcId="{8F58970A-E945-4C4D-8847-637A6E6FBC3E}" destId="{1B153846-9B9C-4E5F-8253-6AED85D23948}" srcOrd="0" destOrd="0" presId="urn:microsoft.com/office/officeart/2008/layout/HexagonCluster"/>
    <dgm:cxn modelId="{9D57AAE2-76E8-4E84-92FE-9984E2E44715}" type="presOf" srcId="{825A6F9C-C85D-435D-AE1B-60F36724BFF8}" destId="{F791AA22-A8DC-47D4-811D-0D3A6C5C74DD}" srcOrd="0" destOrd="0" presId="urn:microsoft.com/office/officeart/2008/layout/HexagonCluster"/>
    <dgm:cxn modelId="{329137F2-3F2F-4F8D-AF32-23C1764CCB4C}" type="presOf" srcId="{2DE0FB07-3AE6-4AF5-8565-40B2C0F3E4A3}" destId="{4169CC0D-4CB4-4AAF-972A-FF2A281BC494}" srcOrd="0" destOrd="0" presId="urn:microsoft.com/office/officeart/2008/layout/HexagonCluster"/>
    <dgm:cxn modelId="{F44DFD61-89D6-464A-9D12-EF33A1174C9E}" type="presOf" srcId="{DE276E27-F457-4446-8348-04EB67D2B77B}" destId="{4F940B3B-D0E8-4668-BF14-0D754021E50C}" srcOrd="0" destOrd="0" presId="urn:microsoft.com/office/officeart/2008/layout/HexagonCluster"/>
    <dgm:cxn modelId="{4A1A6A47-4607-49B9-BCEA-84DB3E7505EC}" type="presOf" srcId="{A805DF4A-6FC7-4F4A-9FED-353443D9368A}" destId="{277A7B82-7458-4D05-90DE-4677F5B7C081}" srcOrd="0" destOrd="0" presId="urn:microsoft.com/office/officeart/2008/layout/HexagonCluster"/>
    <dgm:cxn modelId="{1EE82637-3E20-414C-9389-056AD37C0F42}" srcId="{E13BE5FF-EB71-47FC-9F0E-9A7AFD72254E}" destId="{8F58970A-E945-4C4D-8847-637A6E6FBC3E}" srcOrd="0" destOrd="0" parTransId="{E159DFFB-DCC4-46B2-8CBD-A6E22EBEDFDD}" sibTransId="{2DE0FB07-3AE6-4AF5-8565-40B2C0F3E4A3}"/>
    <dgm:cxn modelId="{563356A2-9619-4790-B060-CD78E5FD2F48}" type="presOf" srcId="{97951EB6-9EEE-4002-80D8-DF668B84081D}" destId="{93D41296-9A00-4C2A-B95A-685D33F92E4A}" srcOrd="0" destOrd="0" presId="urn:microsoft.com/office/officeart/2008/layout/HexagonCluster"/>
    <dgm:cxn modelId="{B2F52AA7-8C27-43BB-85DE-4FC49D512D5D}" type="presOf" srcId="{0B86F6DE-2290-4F5E-A87F-CA4647303221}" destId="{8C3910DF-AFEF-4D3B-8913-752F4AD943A3}" srcOrd="0" destOrd="0" presId="urn:microsoft.com/office/officeart/2008/layout/HexagonCluster"/>
    <dgm:cxn modelId="{9401E7FE-E561-4D74-9F6C-D0863CB7A2B7}" srcId="{E13BE5FF-EB71-47FC-9F0E-9A7AFD72254E}" destId="{0B86F6DE-2290-4F5E-A87F-CA4647303221}" srcOrd="1" destOrd="0" parTransId="{BF95745B-54BA-4C98-A355-3C0F6F1EF196}" sibTransId="{97951EB6-9EEE-4002-80D8-DF668B84081D}"/>
    <dgm:cxn modelId="{D95A65EB-2DA8-4F54-A71A-A59449DC3BE8}" type="presOf" srcId="{E13BE5FF-EB71-47FC-9F0E-9A7AFD72254E}" destId="{46CB4930-2823-4C18-8C47-E7EDFF1B7F24}" srcOrd="0" destOrd="0" presId="urn:microsoft.com/office/officeart/2008/layout/HexagonCluster"/>
    <dgm:cxn modelId="{DAA231F7-C20D-4433-95FE-4747D608728F}" srcId="{E13BE5FF-EB71-47FC-9F0E-9A7AFD72254E}" destId="{A805DF4A-6FC7-4F4A-9FED-353443D9368A}" srcOrd="3" destOrd="0" parTransId="{F2BBAE3A-2FEC-4B65-BE28-12F60A915386}" sibTransId="{1CA6D0EF-45CE-424E-BD2B-BDD3A1D9E722}"/>
    <dgm:cxn modelId="{A8FC5F74-5A9F-41D6-92A0-28A9D91794A1}" type="presParOf" srcId="{46CB4930-2823-4C18-8C47-E7EDFF1B7F24}" destId="{8D61194F-51AB-4261-8C09-3AAF88664123}" srcOrd="0" destOrd="0" presId="urn:microsoft.com/office/officeart/2008/layout/HexagonCluster"/>
    <dgm:cxn modelId="{44C0D67F-9192-4D42-B469-358AC504E072}" type="presParOf" srcId="{8D61194F-51AB-4261-8C09-3AAF88664123}" destId="{1B153846-9B9C-4E5F-8253-6AED85D23948}" srcOrd="0" destOrd="0" presId="urn:microsoft.com/office/officeart/2008/layout/HexagonCluster"/>
    <dgm:cxn modelId="{FACE8804-F192-42C6-AA84-3BD964C74D3C}" type="presParOf" srcId="{46CB4930-2823-4C18-8C47-E7EDFF1B7F24}" destId="{7F73D440-F1C5-43B4-AFBB-E0B10014E207}" srcOrd="1" destOrd="0" presId="urn:microsoft.com/office/officeart/2008/layout/HexagonCluster"/>
    <dgm:cxn modelId="{960469A0-F8FC-466F-91E1-E87EC5768262}" type="presParOf" srcId="{7F73D440-F1C5-43B4-AFBB-E0B10014E207}" destId="{0E43E490-B30A-4EC9-A967-97CCD93743EC}" srcOrd="0" destOrd="0" presId="urn:microsoft.com/office/officeart/2008/layout/HexagonCluster"/>
    <dgm:cxn modelId="{92BD7490-34D2-4535-91F9-625796BB6044}" type="presParOf" srcId="{46CB4930-2823-4C18-8C47-E7EDFF1B7F24}" destId="{815603F0-7729-410A-8046-457AB025E28F}" srcOrd="2" destOrd="0" presId="urn:microsoft.com/office/officeart/2008/layout/HexagonCluster"/>
    <dgm:cxn modelId="{3B0CF178-8DE6-43C3-8BF1-2A288286E860}" type="presParOf" srcId="{815603F0-7729-410A-8046-457AB025E28F}" destId="{4169CC0D-4CB4-4AAF-972A-FF2A281BC494}" srcOrd="0" destOrd="0" presId="urn:microsoft.com/office/officeart/2008/layout/HexagonCluster"/>
    <dgm:cxn modelId="{C7DC905D-58B1-425C-9A01-910007A87721}" type="presParOf" srcId="{46CB4930-2823-4C18-8C47-E7EDFF1B7F24}" destId="{09F95888-2894-48F3-AD7C-4ED9ABD2B4B1}" srcOrd="3" destOrd="0" presId="urn:microsoft.com/office/officeart/2008/layout/HexagonCluster"/>
    <dgm:cxn modelId="{610D9BF7-D4BA-445D-BC54-5DDBDDF00ED1}" type="presParOf" srcId="{09F95888-2894-48F3-AD7C-4ED9ABD2B4B1}" destId="{D8BC1B43-D1D2-4B55-84F9-35271CCF3F3B}" srcOrd="0" destOrd="0" presId="urn:microsoft.com/office/officeart/2008/layout/HexagonCluster"/>
    <dgm:cxn modelId="{95D05CA2-090B-4978-B193-F589ACDDF3B0}" type="presParOf" srcId="{46CB4930-2823-4C18-8C47-E7EDFF1B7F24}" destId="{81F3B6B7-2A33-4275-91B5-897CDF23A270}" srcOrd="4" destOrd="0" presId="urn:microsoft.com/office/officeart/2008/layout/HexagonCluster"/>
    <dgm:cxn modelId="{B4A929F2-D195-4B54-A5BC-AF941D4608EA}" type="presParOf" srcId="{81F3B6B7-2A33-4275-91B5-897CDF23A270}" destId="{8C3910DF-AFEF-4D3B-8913-752F4AD943A3}" srcOrd="0" destOrd="0" presId="urn:microsoft.com/office/officeart/2008/layout/HexagonCluster"/>
    <dgm:cxn modelId="{12822145-1D20-4C72-8BDC-0F5148AA4D67}" type="presParOf" srcId="{46CB4930-2823-4C18-8C47-E7EDFF1B7F24}" destId="{12809372-5D57-49FA-A319-1F27F464B872}" srcOrd="5" destOrd="0" presId="urn:microsoft.com/office/officeart/2008/layout/HexagonCluster"/>
    <dgm:cxn modelId="{9676C72E-DDC0-4097-A7A5-D88B7C3BB581}" type="presParOf" srcId="{12809372-5D57-49FA-A319-1F27F464B872}" destId="{1E03056C-0A2F-4A61-B4B6-970E8FAE6AE0}" srcOrd="0" destOrd="0" presId="urn:microsoft.com/office/officeart/2008/layout/HexagonCluster"/>
    <dgm:cxn modelId="{8D47DB4B-81DA-4C34-8043-8496B7EA5F1B}" type="presParOf" srcId="{46CB4930-2823-4C18-8C47-E7EDFF1B7F24}" destId="{5E555B7B-F6D8-46F9-B208-345A629302A5}" srcOrd="6" destOrd="0" presId="urn:microsoft.com/office/officeart/2008/layout/HexagonCluster"/>
    <dgm:cxn modelId="{6104B1CF-6B78-409A-A6E5-76F48ED2E071}" type="presParOf" srcId="{5E555B7B-F6D8-46F9-B208-345A629302A5}" destId="{93D41296-9A00-4C2A-B95A-685D33F92E4A}" srcOrd="0" destOrd="0" presId="urn:microsoft.com/office/officeart/2008/layout/HexagonCluster"/>
    <dgm:cxn modelId="{19BFAD91-5A30-4A74-8AC9-7660DB079BE4}" type="presParOf" srcId="{46CB4930-2823-4C18-8C47-E7EDFF1B7F24}" destId="{B1A30C61-6834-4CB4-8F48-516466125847}" srcOrd="7" destOrd="0" presId="urn:microsoft.com/office/officeart/2008/layout/HexagonCluster"/>
    <dgm:cxn modelId="{72DCA39E-C211-4322-A0B5-6406E1C697DE}" type="presParOf" srcId="{B1A30C61-6834-4CB4-8F48-516466125847}" destId="{3CC84045-9888-461B-A117-09F9B45740F3}" srcOrd="0" destOrd="0" presId="urn:microsoft.com/office/officeart/2008/layout/HexagonCluster"/>
    <dgm:cxn modelId="{C11009AE-C97F-4D8E-A730-C1E34AC5315F}" type="presParOf" srcId="{46CB4930-2823-4C18-8C47-E7EDFF1B7F24}" destId="{0CC1DB1A-CAD6-470C-AA72-4C40D15D1ADD}" srcOrd="8" destOrd="0" presId="urn:microsoft.com/office/officeart/2008/layout/HexagonCluster"/>
    <dgm:cxn modelId="{6B6D93D1-483E-452A-BB8A-83245C444833}" type="presParOf" srcId="{0CC1DB1A-CAD6-470C-AA72-4C40D15D1ADD}" destId="{4F940B3B-D0E8-4668-BF14-0D754021E50C}" srcOrd="0" destOrd="0" presId="urn:microsoft.com/office/officeart/2008/layout/HexagonCluster"/>
    <dgm:cxn modelId="{29303A80-7655-46AE-8C3A-77BE478CA458}" type="presParOf" srcId="{46CB4930-2823-4C18-8C47-E7EDFF1B7F24}" destId="{D861AABD-A718-402A-B0EC-9BB92C52685B}" srcOrd="9" destOrd="0" presId="urn:microsoft.com/office/officeart/2008/layout/HexagonCluster"/>
    <dgm:cxn modelId="{B8BBBAE3-FE18-4A57-8563-56FBC4A4D6BF}" type="presParOf" srcId="{D861AABD-A718-402A-B0EC-9BB92C52685B}" destId="{E02EE65C-FC4A-4BB5-90F6-8D52356C89EE}" srcOrd="0" destOrd="0" presId="urn:microsoft.com/office/officeart/2008/layout/HexagonCluster"/>
    <dgm:cxn modelId="{86464ABC-163D-4486-993A-A7796F212906}" type="presParOf" srcId="{46CB4930-2823-4C18-8C47-E7EDFF1B7F24}" destId="{DEF9CC58-A46A-4824-A585-AA5F8A816A44}" srcOrd="10" destOrd="0" presId="urn:microsoft.com/office/officeart/2008/layout/HexagonCluster"/>
    <dgm:cxn modelId="{ED882758-2C5A-44F0-8C80-83A8D04D3559}" type="presParOf" srcId="{DEF9CC58-A46A-4824-A585-AA5F8A816A44}" destId="{F791AA22-A8DC-47D4-811D-0D3A6C5C74DD}" srcOrd="0" destOrd="0" presId="urn:microsoft.com/office/officeart/2008/layout/HexagonCluster"/>
    <dgm:cxn modelId="{7FA57F28-1FF6-4E68-AD28-B9CB48179379}" type="presParOf" srcId="{46CB4930-2823-4C18-8C47-E7EDFF1B7F24}" destId="{728D95A5-5D2C-428A-BD49-44AF9BA2716B}" srcOrd="11" destOrd="0" presId="urn:microsoft.com/office/officeart/2008/layout/HexagonCluster"/>
    <dgm:cxn modelId="{B68A7F56-A293-4FE4-9679-81538E54B3CA}" type="presParOf" srcId="{728D95A5-5D2C-428A-BD49-44AF9BA2716B}" destId="{D6270561-15E9-4077-AC02-0B0A201C25C1}" srcOrd="0" destOrd="0" presId="urn:microsoft.com/office/officeart/2008/layout/HexagonCluster"/>
    <dgm:cxn modelId="{E425FF37-1B4B-42A8-8E9A-EFAE0996F067}" type="presParOf" srcId="{46CB4930-2823-4C18-8C47-E7EDFF1B7F24}" destId="{45F8A52F-0C37-49D0-BA77-A361104919B8}" srcOrd="12" destOrd="0" presId="urn:microsoft.com/office/officeart/2008/layout/HexagonCluster"/>
    <dgm:cxn modelId="{29504332-237E-4160-B3D8-CA9DC4813D76}" type="presParOf" srcId="{45F8A52F-0C37-49D0-BA77-A361104919B8}" destId="{277A7B82-7458-4D05-90DE-4677F5B7C081}" srcOrd="0" destOrd="0" presId="urn:microsoft.com/office/officeart/2008/layout/HexagonCluster"/>
    <dgm:cxn modelId="{BA08C458-FD01-4791-9547-6AF64E7CB683}" type="presParOf" srcId="{46CB4930-2823-4C18-8C47-E7EDFF1B7F24}" destId="{42557A43-FEC7-43A0-B738-AE8EAE1C6BA3}" srcOrd="13" destOrd="0" presId="urn:microsoft.com/office/officeart/2008/layout/HexagonCluster"/>
    <dgm:cxn modelId="{DEA51554-E0C3-41A6-9671-51F10E397408}" type="presParOf" srcId="{42557A43-FEC7-43A0-B738-AE8EAE1C6BA3}" destId="{D3C45537-B7C2-4ADB-B26D-0D123CA09460}" srcOrd="0" destOrd="0" presId="urn:microsoft.com/office/officeart/2008/layout/HexagonCluster"/>
    <dgm:cxn modelId="{F26583D3-78D5-4C07-9572-468394EF2345}" type="presParOf" srcId="{46CB4930-2823-4C18-8C47-E7EDFF1B7F24}" destId="{38285B47-66EF-4280-893A-ABBABAB7ACDE}" srcOrd="14" destOrd="0" presId="urn:microsoft.com/office/officeart/2008/layout/HexagonCluster"/>
    <dgm:cxn modelId="{6E730498-0B63-4236-B4EF-E08A34B94DED}" type="presParOf" srcId="{38285B47-66EF-4280-893A-ABBABAB7ACDE}" destId="{4425E226-0148-463B-9B49-13C730FD4DB3}" srcOrd="0" destOrd="0" presId="urn:microsoft.com/office/officeart/2008/layout/HexagonCluster"/>
    <dgm:cxn modelId="{1BE0D988-0EF1-4B71-A777-B449E178558D}" type="presParOf" srcId="{46CB4930-2823-4C18-8C47-E7EDFF1B7F24}" destId="{FC14BA43-C395-45B3-97B7-FBBAFEB543B5}" srcOrd="15" destOrd="0" presId="urn:microsoft.com/office/officeart/2008/layout/HexagonCluster"/>
    <dgm:cxn modelId="{C5E5D339-1D2D-4AF5-8B85-A0503D673EC7}" type="presParOf" srcId="{FC14BA43-C395-45B3-97B7-FBBAFEB543B5}" destId="{8E566E34-300F-4004-AC57-A83FDB6E9EFE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FBF039-6E2F-4F62-8F32-05764331F92E}" type="doc">
      <dgm:prSet loTypeId="urn:microsoft.com/office/officeart/2005/8/layout/pList2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75BA54A2-D6A6-4003-A08C-4792EC6CB564}">
      <dgm:prSet custT="1"/>
      <dgm:spPr/>
      <dgm:t>
        <a:bodyPr/>
        <a:lstStyle/>
        <a:p>
          <a:pPr algn="l" rtl="0">
            <a:lnSpc>
              <a:spcPct val="100000"/>
            </a:lnSpc>
          </a:pP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ανάκτησης της ίνας από το σπόρο του </a:t>
          </a: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βαμβακιού</a:t>
          </a:r>
        </a:p>
        <a:p>
          <a:pPr algn="l" rtl="0">
            <a:lnSpc>
              <a:spcPct val="100000"/>
            </a:lnSpc>
          </a:pP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 rtl="0">
            <a:lnSpc>
              <a:spcPct val="100000"/>
            </a:lnSpc>
          </a:pP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(Εκκοκκιστήρια)</a:t>
          </a:r>
          <a:endParaRPr lang="el-G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A7D8C22-A36D-49CD-9B78-750478151F14}" type="parTrans" cxnId="{DB6F7D31-0C1B-48CE-B6D7-0EEAB3396E00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2013DA-0178-4C8F-A318-FD073B51BDDB}" type="sibTrans" cxnId="{DB6F7D31-0C1B-48CE-B6D7-0EEAB3396E00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203A0F-BBA9-4C48-BA14-E3D3FA477914}">
      <dgm:prSet custT="1"/>
      <dgm:spPr/>
      <dgm:t>
        <a:bodyPr/>
        <a:lstStyle/>
        <a:p>
          <a:pPr algn="l" rtl="0">
            <a:lnSpc>
              <a:spcPct val="100000"/>
            </a:lnSpc>
          </a:pP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παραγωγής νημάτων και </a:t>
          </a: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κλωστών</a:t>
          </a: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 rtl="0">
            <a:lnSpc>
              <a:spcPct val="100000"/>
            </a:lnSpc>
          </a:pP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(Νηματουργεία </a:t>
          </a: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&amp; Κλωστήρια)</a:t>
          </a:r>
          <a:endParaRPr lang="el-G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EE0031-1A32-4C5C-8DA1-3CAE4160B80B}" type="parTrans" cxnId="{EE3C4456-8C31-4A5B-9D05-0627D831BBB9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784407-D0F5-4AEE-A0DA-7986C1007D42}" type="sibTrans" cxnId="{EE3C4456-8C31-4A5B-9D05-0627D831BBB9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34415B-CC1B-483E-B477-80259015AFE0}">
      <dgm:prSet custT="1"/>
      <dgm:spPr/>
      <dgm:t>
        <a:bodyPr/>
        <a:lstStyle/>
        <a:p>
          <a:pPr algn="l" rtl="0">
            <a:lnSpc>
              <a:spcPct val="100000"/>
            </a:lnSpc>
          </a:pP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παραγωγής σταθερών υφασμάτων </a:t>
          </a: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 rtl="0">
            <a:lnSpc>
              <a:spcPct val="100000"/>
            </a:lnSpc>
          </a:pP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Υφαντουργεία)</a:t>
          </a:r>
          <a:endParaRPr lang="el-G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DA8ACF-04A2-4678-8729-F3302ACC13D6}" type="parTrans" cxnId="{4016D6D9-0887-4AF8-8908-E963DE6F981E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7F8245-9072-400D-8DE9-BF546404EA32}" type="sibTrans" cxnId="{4016D6D9-0887-4AF8-8908-E963DE6F981E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D83BF6-2F3B-43A0-8951-779D778A60FB}">
      <dgm:prSet custT="1"/>
      <dgm:spPr/>
      <dgm:t>
        <a:bodyPr/>
        <a:lstStyle/>
        <a:p>
          <a:pPr algn="l" rtl="0">
            <a:lnSpc>
              <a:spcPct val="100000"/>
            </a:lnSpc>
          </a:pP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παραγωγής «ελαστικών </a:t>
          </a: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υφασμάτων» </a:t>
          </a: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ή πλεκτών </a:t>
          </a: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 rtl="0">
            <a:lnSpc>
              <a:spcPct val="100000"/>
            </a:lnSpc>
          </a:pP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Πλεκτήρια)</a:t>
          </a:r>
          <a:endParaRPr lang="el-G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AD43C0C-D97E-4F9F-A46C-2C42A9BA68FA}" type="parTrans" cxnId="{373EF712-77E8-4EB2-B2C4-4ECC9DCC8DD7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85BF88D-98E8-43E0-88EB-294BD90AF032}" type="sibTrans" cxnId="{373EF712-77E8-4EB2-B2C4-4ECC9DCC8DD7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4BC317-927D-4517-BCA9-D3FA165F581C}">
      <dgm:prSet custT="1"/>
      <dgm:spPr/>
      <dgm:t>
        <a:bodyPr/>
        <a:lstStyle/>
        <a:p>
          <a:pPr algn="l" rtl="0">
            <a:lnSpc>
              <a:spcPct val="100000"/>
            </a:lnSpc>
          </a:pP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εξευγενισμού νημάτων και </a:t>
          </a: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υφασμάτων</a:t>
          </a: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l" rtl="0">
            <a:lnSpc>
              <a:spcPct val="100000"/>
            </a:lnSpc>
          </a:pPr>
          <a:endParaRPr lang="el-GR" sz="16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algn="ctr" rtl="0">
            <a:lnSpc>
              <a:spcPct val="100000"/>
            </a:lnSpc>
          </a:pPr>
          <a:r>
            <a:rPr lang="el-GR" sz="16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l-GR" sz="1200" dirty="0" smtClean="0">
              <a:latin typeface="Arial" panose="020B0604020202020204" pitchFamily="34" charset="0"/>
              <a:cs typeface="Arial" panose="020B0604020202020204" pitchFamily="34" charset="0"/>
            </a:rPr>
            <a:t>(Φινιριστήρια-Βαφεία)</a:t>
          </a:r>
          <a:endParaRPr lang="el-GR" sz="1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94E142-2D89-484F-89D6-9104EA8FDAD9}" type="parTrans" cxnId="{6DB7EA2B-013F-400C-8C97-60819CC2E733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3D771F-815F-4CC4-A867-EF728AB77579}" type="sibTrans" cxnId="{6DB7EA2B-013F-400C-8C97-60819CC2E733}">
      <dgm:prSet/>
      <dgm:spPr/>
      <dgm:t>
        <a:bodyPr/>
        <a:lstStyle/>
        <a:p>
          <a:pPr algn="l">
            <a:lnSpc>
              <a:spcPct val="100000"/>
            </a:lnSpc>
          </a:pPr>
          <a:endParaRPr lang="el-GR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A25F13-E648-4551-8AF1-4F783517C644}" type="pres">
      <dgm:prSet presAssocID="{A4FBF039-6E2F-4F62-8F32-05764331F9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l-GR"/>
        </a:p>
      </dgm:t>
    </dgm:pt>
    <dgm:pt modelId="{BEB2E6F2-6EBD-4D52-821E-7AB481A133C6}" type="pres">
      <dgm:prSet presAssocID="{A4FBF039-6E2F-4F62-8F32-05764331F92E}" presName="bkgdShp" presStyleLbl="alignAccFollowNode1" presStyleIdx="0" presStyleCnt="1"/>
      <dgm:spPr/>
    </dgm:pt>
    <dgm:pt modelId="{E3267306-6C7A-4508-8CFB-2A5B9B8D6CD5}" type="pres">
      <dgm:prSet presAssocID="{A4FBF039-6E2F-4F62-8F32-05764331F92E}" presName="linComp" presStyleCnt="0"/>
      <dgm:spPr/>
    </dgm:pt>
    <dgm:pt modelId="{288509A5-D507-4D16-AD8F-092EE741B598}" type="pres">
      <dgm:prSet presAssocID="{75BA54A2-D6A6-4003-A08C-4792EC6CB564}" presName="compNode" presStyleCnt="0"/>
      <dgm:spPr/>
    </dgm:pt>
    <dgm:pt modelId="{CAADF308-7C65-44BF-B3B6-9BD0D8DB5FC6}" type="pres">
      <dgm:prSet presAssocID="{75BA54A2-D6A6-4003-A08C-4792EC6CB56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EACAB41B-A3BC-41F8-BC7B-9D39D47FBE1A}" type="pres">
      <dgm:prSet presAssocID="{75BA54A2-D6A6-4003-A08C-4792EC6CB564}" presName="invisiNode" presStyleLbl="node1" presStyleIdx="0" presStyleCnt="5"/>
      <dgm:spPr/>
    </dgm:pt>
    <dgm:pt modelId="{C3E8ABB3-3CC9-40F1-A0C4-6093223564C5}" type="pres">
      <dgm:prSet presAssocID="{75BA54A2-D6A6-4003-A08C-4792EC6CB564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</dgm:spPr>
      <dgm:t>
        <a:bodyPr/>
        <a:lstStyle/>
        <a:p>
          <a:endParaRPr lang="el-GR"/>
        </a:p>
      </dgm:t>
    </dgm:pt>
    <dgm:pt modelId="{7E9D3D61-EE02-4862-9E4C-D3EAB9C7F508}" type="pres">
      <dgm:prSet presAssocID="{922013DA-0178-4C8F-A318-FD073B51BDDB}" presName="sibTrans" presStyleLbl="sibTrans2D1" presStyleIdx="0" presStyleCnt="0"/>
      <dgm:spPr/>
      <dgm:t>
        <a:bodyPr/>
        <a:lstStyle/>
        <a:p>
          <a:endParaRPr lang="el-GR"/>
        </a:p>
      </dgm:t>
    </dgm:pt>
    <dgm:pt modelId="{9FDF93F8-79A8-401F-B572-2F34DBF22274}" type="pres">
      <dgm:prSet presAssocID="{1F203A0F-BBA9-4C48-BA14-E3D3FA477914}" presName="compNode" presStyleCnt="0"/>
      <dgm:spPr/>
    </dgm:pt>
    <dgm:pt modelId="{231DCED6-4CBD-4A38-8106-E305BFF8D53B}" type="pres">
      <dgm:prSet presAssocID="{1F203A0F-BBA9-4C48-BA14-E3D3FA47791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FCA0C8F1-0266-4DEF-86B2-57FC7E2BDEBA}" type="pres">
      <dgm:prSet presAssocID="{1F203A0F-BBA9-4C48-BA14-E3D3FA477914}" presName="invisiNode" presStyleLbl="node1" presStyleIdx="1" presStyleCnt="5"/>
      <dgm:spPr/>
    </dgm:pt>
    <dgm:pt modelId="{B0BBCD9E-AB3E-434E-92F6-C079ADD4E2C2}" type="pres">
      <dgm:prSet presAssocID="{1F203A0F-BBA9-4C48-BA14-E3D3FA477914}" presName="imagNode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  <dgm:t>
        <a:bodyPr/>
        <a:lstStyle/>
        <a:p>
          <a:endParaRPr lang="el-GR"/>
        </a:p>
      </dgm:t>
    </dgm:pt>
    <dgm:pt modelId="{7A3F7F6E-86A9-4D43-A2AE-BA8E90D86D07}" type="pres">
      <dgm:prSet presAssocID="{8B784407-D0F5-4AEE-A0DA-7986C1007D42}" presName="sibTrans" presStyleLbl="sibTrans2D1" presStyleIdx="0" presStyleCnt="0"/>
      <dgm:spPr/>
      <dgm:t>
        <a:bodyPr/>
        <a:lstStyle/>
        <a:p>
          <a:endParaRPr lang="el-GR"/>
        </a:p>
      </dgm:t>
    </dgm:pt>
    <dgm:pt modelId="{BF3014C3-0737-4330-A0B8-64207F16B20E}" type="pres">
      <dgm:prSet presAssocID="{3D34415B-CC1B-483E-B477-80259015AFE0}" presName="compNode" presStyleCnt="0"/>
      <dgm:spPr/>
    </dgm:pt>
    <dgm:pt modelId="{345D43A6-79BF-4286-B4A1-3B335A21307F}" type="pres">
      <dgm:prSet presAssocID="{3D34415B-CC1B-483E-B477-80259015AFE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DC5A97CA-68FE-44E2-BC6C-89646FD0E763}" type="pres">
      <dgm:prSet presAssocID="{3D34415B-CC1B-483E-B477-80259015AFE0}" presName="invisiNode" presStyleLbl="node1" presStyleIdx="2" presStyleCnt="5"/>
      <dgm:spPr/>
    </dgm:pt>
    <dgm:pt modelId="{34A859B3-DC6B-4495-9720-1A0EE694BFA4}" type="pres">
      <dgm:prSet presAssocID="{3D34415B-CC1B-483E-B477-80259015AFE0}" presName="imagNode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el-GR"/>
        </a:p>
      </dgm:t>
    </dgm:pt>
    <dgm:pt modelId="{F943D197-F575-49E9-ABC1-6A770B7F6FBB}" type="pres">
      <dgm:prSet presAssocID="{427F8245-9072-400D-8DE9-BF546404EA32}" presName="sibTrans" presStyleLbl="sibTrans2D1" presStyleIdx="0" presStyleCnt="0"/>
      <dgm:spPr/>
      <dgm:t>
        <a:bodyPr/>
        <a:lstStyle/>
        <a:p>
          <a:endParaRPr lang="el-GR"/>
        </a:p>
      </dgm:t>
    </dgm:pt>
    <dgm:pt modelId="{262D6670-FEE7-423B-B55B-7A7F5A7EE0D6}" type="pres">
      <dgm:prSet presAssocID="{47D83BF6-2F3B-43A0-8951-779D778A60FB}" presName="compNode" presStyleCnt="0"/>
      <dgm:spPr/>
    </dgm:pt>
    <dgm:pt modelId="{4B43BF7C-94FD-4491-A263-430A437F678C}" type="pres">
      <dgm:prSet presAssocID="{47D83BF6-2F3B-43A0-8951-779D778A60F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84F6B3E4-B347-4905-80D9-08C020BBE610}" type="pres">
      <dgm:prSet presAssocID="{47D83BF6-2F3B-43A0-8951-779D778A60FB}" presName="invisiNode" presStyleLbl="node1" presStyleIdx="3" presStyleCnt="5"/>
      <dgm:spPr/>
    </dgm:pt>
    <dgm:pt modelId="{219F49C9-A7A7-4293-A949-5DAD3457F91C}" type="pres">
      <dgm:prSet presAssocID="{47D83BF6-2F3B-43A0-8951-779D778A60FB}" presName="imagNode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el-GR"/>
        </a:p>
      </dgm:t>
    </dgm:pt>
    <dgm:pt modelId="{2C01178E-24D2-423F-948D-F76768A74A20}" type="pres">
      <dgm:prSet presAssocID="{285BF88D-98E8-43E0-88EB-294BD90AF032}" presName="sibTrans" presStyleLbl="sibTrans2D1" presStyleIdx="0" presStyleCnt="0"/>
      <dgm:spPr/>
      <dgm:t>
        <a:bodyPr/>
        <a:lstStyle/>
        <a:p>
          <a:endParaRPr lang="el-GR"/>
        </a:p>
      </dgm:t>
    </dgm:pt>
    <dgm:pt modelId="{583C3EC9-ADE9-4D81-B7D3-75281560DDD9}" type="pres">
      <dgm:prSet presAssocID="{7E4BC317-927D-4517-BCA9-D3FA165F581C}" presName="compNode" presStyleCnt="0"/>
      <dgm:spPr/>
    </dgm:pt>
    <dgm:pt modelId="{B2A8D152-6603-4B9D-B49F-66CBA9C2A3B7}" type="pres">
      <dgm:prSet presAssocID="{7E4BC317-927D-4517-BCA9-D3FA165F581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5EF0AA1C-0201-4C6D-B603-BCA8E7132B87}" type="pres">
      <dgm:prSet presAssocID="{7E4BC317-927D-4517-BCA9-D3FA165F581C}" presName="invisiNode" presStyleLbl="node1" presStyleIdx="4" presStyleCnt="5"/>
      <dgm:spPr/>
    </dgm:pt>
    <dgm:pt modelId="{94316799-AC43-476D-974B-27DAFD75F347}" type="pres">
      <dgm:prSet presAssocID="{7E4BC317-927D-4517-BCA9-D3FA165F581C}" presName="imagNode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</dgm:spPr>
      <dgm:t>
        <a:bodyPr/>
        <a:lstStyle/>
        <a:p>
          <a:endParaRPr lang="el-GR"/>
        </a:p>
      </dgm:t>
    </dgm:pt>
  </dgm:ptLst>
  <dgm:cxnLst>
    <dgm:cxn modelId="{DB6F7D31-0C1B-48CE-B6D7-0EEAB3396E00}" srcId="{A4FBF039-6E2F-4F62-8F32-05764331F92E}" destId="{75BA54A2-D6A6-4003-A08C-4792EC6CB564}" srcOrd="0" destOrd="0" parTransId="{5A7D8C22-A36D-49CD-9B78-750478151F14}" sibTransId="{922013DA-0178-4C8F-A318-FD073B51BDDB}"/>
    <dgm:cxn modelId="{4016D6D9-0887-4AF8-8908-E963DE6F981E}" srcId="{A4FBF039-6E2F-4F62-8F32-05764331F92E}" destId="{3D34415B-CC1B-483E-B477-80259015AFE0}" srcOrd="2" destOrd="0" parTransId="{68DA8ACF-04A2-4678-8729-F3302ACC13D6}" sibTransId="{427F8245-9072-400D-8DE9-BF546404EA32}"/>
    <dgm:cxn modelId="{EE3C4456-8C31-4A5B-9D05-0627D831BBB9}" srcId="{A4FBF039-6E2F-4F62-8F32-05764331F92E}" destId="{1F203A0F-BBA9-4C48-BA14-E3D3FA477914}" srcOrd="1" destOrd="0" parTransId="{ACEE0031-1A32-4C5C-8DA1-3CAE4160B80B}" sibTransId="{8B784407-D0F5-4AEE-A0DA-7986C1007D42}"/>
    <dgm:cxn modelId="{928299F8-F2DC-4693-AAFD-1B2DBB5C17E3}" type="presOf" srcId="{7E4BC317-927D-4517-BCA9-D3FA165F581C}" destId="{B2A8D152-6603-4B9D-B49F-66CBA9C2A3B7}" srcOrd="0" destOrd="0" presId="urn:microsoft.com/office/officeart/2005/8/layout/pList2"/>
    <dgm:cxn modelId="{CE6C5E5D-28C5-4752-9031-421EFDCA8FE8}" type="presOf" srcId="{47D83BF6-2F3B-43A0-8951-779D778A60FB}" destId="{4B43BF7C-94FD-4491-A263-430A437F678C}" srcOrd="0" destOrd="0" presId="urn:microsoft.com/office/officeart/2005/8/layout/pList2"/>
    <dgm:cxn modelId="{9A6CC074-2EE2-4ECD-887B-03A7ADBE3009}" type="presOf" srcId="{8B784407-D0F5-4AEE-A0DA-7986C1007D42}" destId="{7A3F7F6E-86A9-4D43-A2AE-BA8E90D86D07}" srcOrd="0" destOrd="0" presId="urn:microsoft.com/office/officeart/2005/8/layout/pList2"/>
    <dgm:cxn modelId="{6DB7EA2B-013F-400C-8C97-60819CC2E733}" srcId="{A4FBF039-6E2F-4F62-8F32-05764331F92E}" destId="{7E4BC317-927D-4517-BCA9-D3FA165F581C}" srcOrd="4" destOrd="0" parTransId="{A894E142-2D89-484F-89D6-9104EA8FDAD9}" sibTransId="{A83D771F-815F-4CC4-A867-EF728AB77579}"/>
    <dgm:cxn modelId="{D590BC3E-71E2-4835-AF13-EE852FE5F2D9}" type="presOf" srcId="{A4FBF039-6E2F-4F62-8F32-05764331F92E}" destId="{26A25F13-E648-4551-8AF1-4F783517C644}" srcOrd="0" destOrd="0" presId="urn:microsoft.com/office/officeart/2005/8/layout/pList2"/>
    <dgm:cxn modelId="{1FD338A0-AC8B-4C10-A012-3A842F5108DF}" type="presOf" srcId="{285BF88D-98E8-43E0-88EB-294BD90AF032}" destId="{2C01178E-24D2-423F-948D-F76768A74A20}" srcOrd="0" destOrd="0" presId="urn:microsoft.com/office/officeart/2005/8/layout/pList2"/>
    <dgm:cxn modelId="{F92D22F0-9814-47B7-B602-43FEAAE120D5}" type="presOf" srcId="{1F203A0F-BBA9-4C48-BA14-E3D3FA477914}" destId="{231DCED6-4CBD-4A38-8106-E305BFF8D53B}" srcOrd="0" destOrd="0" presId="urn:microsoft.com/office/officeart/2005/8/layout/pList2"/>
    <dgm:cxn modelId="{373EF712-77E8-4EB2-B2C4-4ECC9DCC8DD7}" srcId="{A4FBF039-6E2F-4F62-8F32-05764331F92E}" destId="{47D83BF6-2F3B-43A0-8951-779D778A60FB}" srcOrd="3" destOrd="0" parTransId="{6AD43C0C-D97E-4F9F-A46C-2C42A9BA68FA}" sibTransId="{285BF88D-98E8-43E0-88EB-294BD90AF032}"/>
    <dgm:cxn modelId="{A920EE99-CB41-4C51-AFB3-7C209A7121F8}" type="presOf" srcId="{3D34415B-CC1B-483E-B477-80259015AFE0}" destId="{345D43A6-79BF-4286-B4A1-3B335A21307F}" srcOrd="0" destOrd="0" presId="urn:microsoft.com/office/officeart/2005/8/layout/pList2"/>
    <dgm:cxn modelId="{479B9601-1696-4485-B138-AA9800F68D3C}" type="presOf" srcId="{922013DA-0178-4C8F-A318-FD073B51BDDB}" destId="{7E9D3D61-EE02-4862-9E4C-D3EAB9C7F508}" srcOrd="0" destOrd="0" presId="urn:microsoft.com/office/officeart/2005/8/layout/pList2"/>
    <dgm:cxn modelId="{F52AC678-59CC-4B9C-A365-7970A6A1B55F}" type="presOf" srcId="{427F8245-9072-400D-8DE9-BF546404EA32}" destId="{F943D197-F575-49E9-ABC1-6A770B7F6FBB}" srcOrd="0" destOrd="0" presId="urn:microsoft.com/office/officeart/2005/8/layout/pList2"/>
    <dgm:cxn modelId="{03E32942-BA84-4B21-861B-0874A9293C7C}" type="presOf" srcId="{75BA54A2-D6A6-4003-A08C-4792EC6CB564}" destId="{CAADF308-7C65-44BF-B3B6-9BD0D8DB5FC6}" srcOrd="0" destOrd="0" presId="urn:microsoft.com/office/officeart/2005/8/layout/pList2"/>
    <dgm:cxn modelId="{FDDDF7DD-D9A0-4DF9-9F3F-CC759DCCD3AD}" type="presParOf" srcId="{26A25F13-E648-4551-8AF1-4F783517C644}" destId="{BEB2E6F2-6EBD-4D52-821E-7AB481A133C6}" srcOrd="0" destOrd="0" presId="urn:microsoft.com/office/officeart/2005/8/layout/pList2"/>
    <dgm:cxn modelId="{700125F1-623B-4D51-8F98-C36C230E399C}" type="presParOf" srcId="{26A25F13-E648-4551-8AF1-4F783517C644}" destId="{E3267306-6C7A-4508-8CFB-2A5B9B8D6CD5}" srcOrd="1" destOrd="0" presId="urn:microsoft.com/office/officeart/2005/8/layout/pList2"/>
    <dgm:cxn modelId="{845A6349-AC15-40FA-BFAE-CE8A905A11B2}" type="presParOf" srcId="{E3267306-6C7A-4508-8CFB-2A5B9B8D6CD5}" destId="{288509A5-D507-4D16-AD8F-092EE741B598}" srcOrd="0" destOrd="0" presId="urn:microsoft.com/office/officeart/2005/8/layout/pList2"/>
    <dgm:cxn modelId="{84BA8B3C-EC4C-42EA-857B-AA483B2542AE}" type="presParOf" srcId="{288509A5-D507-4D16-AD8F-092EE741B598}" destId="{CAADF308-7C65-44BF-B3B6-9BD0D8DB5FC6}" srcOrd="0" destOrd="0" presId="urn:microsoft.com/office/officeart/2005/8/layout/pList2"/>
    <dgm:cxn modelId="{70161A58-A106-4070-B797-BA150297682A}" type="presParOf" srcId="{288509A5-D507-4D16-AD8F-092EE741B598}" destId="{EACAB41B-A3BC-41F8-BC7B-9D39D47FBE1A}" srcOrd="1" destOrd="0" presId="urn:microsoft.com/office/officeart/2005/8/layout/pList2"/>
    <dgm:cxn modelId="{3EDFDF07-68C5-453A-B0B7-061FEA75C56C}" type="presParOf" srcId="{288509A5-D507-4D16-AD8F-092EE741B598}" destId="{C3E8ABB3-3CC9-40F1-A0C4-6093223564C5}" srcOrd="2" destOrd="0" presId="urn:microsoft.com/office/officeart/2005/8/layout/pList2"/>
    <dgm:cxn modelId="{DD06A2F5-5211-4564-B95F-312C180C4414}" type="presParOf" srcId="{E3267306-6C7A-4508-8CFB-2A5B9B8D6CD5}" destId="{7E9D3D61-EE02-4862-9E4C-D3EAB9C7F508}" srcOrd="1" destOrd="0" presId="urn:microsoft.com/office/officeart/2005/8/layout/pList2"/>
    <dgm:cxn modelId="{E56CEBA6-F5BA-47F4-9739-9500670542B8}" type="presParOf" srcId="{E3267306-6C7A-4508-8CFB-2A5B9B8D6CD5}" destId="{9FDF93F8-79A8-401F-B572-2F34DBF22274}" srcOrd="2" destOrd="0" presId="urn:microsoft.com/office/officeart/2005/8/layout/pList2"/>
    <dgm:cxn modelId="{3E6D9165-A1BE-4794-8621-DBD5E7AEE91B}" type="presParOf" srcId="{9FDF93F8-79A8-401F-B572-2F34DBF22274}" destId="{231DCED6-4CBD-4A38-8106-E305BFF8D53B}" srcOrd="0" destOrd="0" presId="urn:microsoft.com/office/officeart/2005/8/layout/pList2"/>
    <dgm:cxn modelId="{39EA0D6B-C750-4252-90BC-29D45FDF9A00}" type="presParOf" srcId="{9FDF93F8-79A8-401F-B572-2F34DBF22274}" destId="{FCA0C8F1-0266-4DEF-86B2-57FC7E2BDEBA}" srcOrd="1" destOrd="0" presId="urn:microsoft.com/office/officeart/2005/8/layout/pList2"/>
    <dgm:cxn modelId="{FC655875-1C74-4C1F-8446-539B99276D58}" type="presParOf" srcId="{9FDF93F8-79A8-401F-B572-2F34DBF22274}" destId="{B0BBCD9E-AB3E-434E-92F6-C079ADD4E2C2}" srcOrd="2" destOrd="0" presId="urn:microsoft.com/office/officeart/2005/8/layout/pList2"/>
    <dgm:cxn modelId="{35BCF597-7204-4B0A-9FD1-6C3DCE3FD184}" type="presParOf" srcId="{E3267306-6C7A-4508-8CFB-2A5B9B8D6CD5}" destId="{7A3F7F6E-86A9-4D43-A2AE-BA8E90D86D07}" srcOrd="3" destOrd="0" presId="urn:microsoft.com/office/officeart/2005/8/layout/pList2"/>
    <dgm:cxn modelId="{BF48653C-7F5D-4380-B228-1B637CD0CD27}" type="presParOf" srcId="{E3267306-6C7A-4508-8CFB-2A5B9B8D6CD5}" destId="{BF3014C3-0737-4330-A0B8-64207F16B20E}" srcOrd="4" destOrd="0" presId="urn:microsoft.com/office/officeart/2005/8/layout/pList2"/>
    <dgm:cxn modelId="{25A25AD9-7AB6-41B3-9729-D842A562263E}" type="presParOf" srcId="{BF3014C3-0737-4330-A0B8-64207F16B20E}" destId="{345D43A6-79BF-4286-B4A1-3B335A21307F}" srcOrd="0" destOrd="0" presId="urn:microsoft.com/office/officeart/2005/8/layout/pList2"/>
    <dgm:cxn modelId="{2CB7AD9D-B59B-4E56-8528-E9ADFD65C69C}" type="presParOf" srcId="{BF3014C3-0737-4330-A0B8-64207F16B20E}" destId="{DC5A97CA-68FE-44E2-BC6C-89646FD0E763}" srcOrd="1" destOrd="0" presId="urn:microsoft.com/office/officeart/2005/8/layout/pList2"/>
    <dgm:cxn modelId="{38E7633C-E3E9-47B2-9EA5-AC00602CA00C}" type="presParOf" srcId="{BF3014C3-0737-4330-A0B8-64207F16B20E}" destId="{34A859B3-DC6B-4495-9720-1A0EE694BFA4}" srcOrd="2" destOrd="0" presId="urn:microsoft.com/office/officeart/2005/8/layout/pList2"/>
    <dgm:cxn modelId="{ACBF5010-74BF-43C0-84C0-E102CD97F7AA}" type="presParOf" srcId="{E3267306-6C7A-4508-8CFB-2A5B9B8D6CD5}" destId="{F943D197-F575-49E9-ABC1-6A770B7F6FBB}" srcOrd="5" destOrd="0" presId="urn:microsoft.com/office/officeart/2005/8/layout/pList2"/>
    <dgm:cxn modelId="{60E2690A-F341-43B6-B2CF-508B341888C1}" type="presParOf" srcId="{E3267306-6C7A-4508-8CFB-2A5B9B8D6CD5}" destId="{262D6670-FEE7-423B-B55B-7A7F5A7EE0D6}" srcOrd="6" destOrd="0" presId="urn:microsoft.com/office/officeart/2005/8/layout/pList2"/>
    <dgm:cxn modelId="{9DAA111D-1E08-4835-9BD7-A0563EAB65E6}" type="presParOf" srcId="{262D6670-FEE7-423B-B55B-7A7F5A7EE0D6}" destId="{4B43BF7C-94FD-4491-A263-430A437F678C}" srcOrd="0" destOrd="0" presId="urn:microsoft.com/office/officeart/2005/8/layout/pList2"/>
    <dgm:cxn modelId="{30FA0190-2720-40FB-8424-EA4562CEF81C}" type="presParOf" srcId="{262D6670-FEE7-423B-B55B-7A7F5A7EE0D6}" destId="{84F6B3E4-B347-4905-80D9-08C020BBE610}" srcOrd="1" destOrd="0" presId="urn:microsoft.com/office/officeart/2005/8/layout/pList2"/>
    <dgm:cxn modelId="{FA003F4B-7243-4A87-B7B0-849596AF0A18}" type="presParOf" srcId="{262D6670-FEE7-423B-B55B-7A7F5A7EE0D6}" destId="{219F49C9-A7A7-4293-A949-5DAD3457F91C}" srcOrd="2" destOrd="0" presId="urn:microsoft.com/office/officeart/2005/8/layout/pList2"/>
    <dgm:cxn modelId="{4F945BBE-AB4F-4CD9-9550-E7A77D8FBE2B}" type="presParOf" srcId="{E3267306-6C7A-4508-8CFB-2A5B9B8D6CD5}" destId="{2C01178E-24D2-423F-948D-F76768A74A20}" srcOrd="7" destOrd="0" presId="urn:microsoft.com/office/officeart/2005/8/layout/pList2"/>
    <dgm:cxn modelId="{CD095AA7-EAB6-4E36-9501-779F8FB10E3E}" type="presParOf" srcId="{E3267306-6C7A-4508-8CFB-2A5B9B8D6CD5}" destId="{583C3EC9-ADE9-4D81-B7D3-75281560DDD9}" srcOrd="8" destOrd="0" presId="urn:microsoft.com/office/officeart/2005/8/layout/pList2"/>
    <dgm:cxn modelId="{F1C818B7-7BBD-4ABE-9E9E-909DA1652244}" type="presParOf" srcId="{583C3EC9-ADE9-4D81-B7D3-75281560DDD9}" destId="{B2A8D152-6603-4B9D-B49F-66CBA9C2A3B7}" srcOrd="0" destOrd="0" presId="urn:microsoft.com/office/officeart/2005/8/layout/pList2"/>
    <dgm:cxn modelId="{D88F3364-06F7-48B3-B41A-E34586B0FA06}" type="presParOf" srcId="{583C3EC9-ADE9-4D81-B7D3-75281560DDD9}" destId="{5EF0AA1C-0201-4C6D-B603-BCA8E7132B87}" srcOrd="1" destOrd="0" presId="urn:microsoft.com/office/officeart/2005/8/layout/pList2"/>
    <dgm:cxn modelId="{4F8ABF64-BE2B-4FC5-8530-6B0505EA0BB9}" type="presParOf" srcId="{583C3EC9-ADE9-4D81-B7D3-75281560DDD9}" destId="{94316799-AC43-476D-974B-27DAFD75F34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79B86F-C8C2-4300-B827-8C31D0025669}">
      <dsp:nvSpPr>
        <dsp:cNvPr id="0" name=""/>
        <dsp:cNvSpPr/>
      </dsp:nvSpPr>
      <dsp:spPr>
        <a:xfrm>
          <a:off x="70312" y="439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6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Ενίσχυση της ρευστότητας των επιχειρήσεων</a:t>
          </a:r>
          <a:endParaRPr lang="el-G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312" y="439"/>
        <a:ext cx="2768554" cy="1661132"/>
      </dsp:txXfrm>
    </dsp:sp>
    <dsp:sp modelId="{BFA638D3-BF32-4A83-80DF-8EFD8DEE822B}">
      <dsp:nvSpPr>
        <dsp:cNvPr id="0" name=""/>
        <dsp:cNvSpPr/>
      </dsp:nvSpPr>
      <dsp:spPr>
        <a:xfrm>
          <a:off x="3115722" y="439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6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Πληρωμή των οφειλών του κράτους προς τις επιχειρήσεις</a:t>
          </a:r>
          <a:endParaRPr lang="el-G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5722" y="439"/>
        <a:ext cx="2768554" cy="1661132"/>
      </dsp:txXfrm>
    </dsp:sp>
    <dsp:sp modelId="{BFAC1249-5C3E-4147-A5F9-BF368283BE21}">
      <dsp:nvSpPr>
        <dsp:cNvPr id="0" name=""/>
        <dsp:cNvSpPr/>
      </dsp:nvSpPr>
      <dsp:spPr>
        <a:xfrm>
          <a:off x="6161132" y="439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6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Παροχή ενισχύσεων και κινήτρων για τη διατήρηση των υφιστάμενων θέσεων εργασίας</a:t>
          </a:r>
          <a:endParaRPr lang="el-G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161132" y="439"/>
        <a:ext cx="2768554" cy="1661132"/>
      </dsp:txXfrm>
    </dsp:sp>
    <dsp:sp modelId="{A983C002-D945-4351-8438-7F93A793C2E5}">
      <dsp:nvSpPr>
        <dsp:cNvPr id="0" name=""/>
        <dsp:cNvSpPr/>
      </dsp:nvSpPr>
      <dsp:spPr>
        <a:xfrm>
          <a:off x="1593017" y="1938427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6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Δημιουργία προγράμματος εξόδου από την κρίση πέντε ετών τουλάχιστον με συμφωνία όλων των κοινωνικών εταίρων</a:t>
          </a:r>
          <a:endParaRPr lang="el-G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93017" y="1938427"/>
        <a:ext cx="2768554" cy="1661132"/>
      </dsp:txXfrm>
    </dsp:sp>
    <dsp:sp modelId="{30D6E34B-BF1A-40DE-AED4-5755FE963A45}">
      <dsp:nvSpPr>
        <dsp:cNvPr id="0" name=""/>
        <dsp:cNvSpPr/>
      </dsp:nvSpPr>
      <dsp:spPr>
        <a:xfrm>
          <a:off x="4638427" y="1938427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6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Πάταξη της διαφθοράς στο δημόσιο τομέα</a:t>
          </a:r>
          <a:endParaRPr lang="el-GR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8427" y="1938427"/>
        <a:ext cx="2768554" cy="16611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16E19F-7261-4473-959B-1874514F1096}">
      <dsp:nvSpPr>
        <dsp:cNvPr id="0" name=""/>
        <dsp:cNvSpPr/>
      </dsp:nvSpPr>
      <dsp:spPr>
        <a:xfrm>
          <a:off x="70312" y="439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7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Λιγότερο αυστηροί κανόνες δανειοδότησης επιχειρήσεων</a:t>
          </a:r>
          <a:endParaRPr lang="el-GR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0312" y="439"/>
        <a:ext cx="2768554" cy="1661132"/>
      </dsp:txXfrm>
    </dsp:sp>
    <dsp:sp modelId="{FEE649BD-064C-40ED-A527-F22522221D3C}">
      <dsp:nvSpPr>
        <dsp:cNvPr id="0" name=""/>
        <dsp:cNvSpPr/>
      </dsp:nvSpPr>
      <dsp:spPr>
        <a:xfrm>
          <a:off x="3115722" y="439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7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Αύξηση των δημόσιων επενδύσεων</a:t>
          </a:r>
          <a:endParaRPr lang="el-GR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5722" y="439"/>
        <a:ext cx="2768554" cy="1661132"/>
      </dsp:txXfrm>
    </dsp:sp>
    <dsp:sp modelId="{ADF131FA-F0E8-47DD-95CC-EE1BCC4CBCC0}">
      <dsp:nvSpPr>
        <dsp:cNvPr id="0" name=""/>
        <dsp:cNvSpPr/>
      </dsp:nvSpPr>
      <dsp:spPr>
        <a:xfrm>
          <a:off x="6161132" y="439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7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Μείωση των συντελεστών φορολογίας</a:t>
          </a:r>
          <a:endParaRPr lang="el-GR" sz="1700" kern="1200" dirty="0"/>
        </a:p>
      </dsp:txBody>
      <dsp:txXfrm>
        <a:off x="6161132" y="439"/>
        <a:ext cx="2768554" cy="1661132"/>
      </dsp:txXfrm>
    </dsp:sp>
    <dsp:sp modelId="{A599A99D-4FFA-4E30-9DD9-E6564A4093A5}">
      <dsp:nvSpPr>
        <dsp:cNvPr id="0" name=""/>
        <dsp:cNvSpPr/>
      </dsp:nvSpPr>
      <dsp:spPr>
        <a:xfrm>
          <a:off x="1593017" y="1938427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7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Άμεση προκήρυξη των προγραμμάτων ενίσχυσης της επιχειρηματικότητας του ΕΣΠΑ</a:t>
          </a:r>
          <a:endParaRPr lang="el-GR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93017" y="1938427"/>
        <a:ext cx="2768554" cy="1661132"/>
      </dsp:txXfrm>
    </dsp:sp>
    <dsp:sp modelId="{9589D9E6-80CA-4EAB-9481-11EA47F1F090}">
      <dsp:nvSpPr>
        <dsp:cNvPr id="0" name=""/>
        <dsp:cNvSpPr/>
      </dsp:nvSpPr>
      <dsp:spPr>
        <a:xfrm>
          <a:off x="4638427" y="1938427"/>
          <a:ext cx="2768554" cy="166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el-GR" sz="1700" b="0" i="0" kern="1200" dirty="0" smtClean="0">
              <a:latin typeface="Arial" panose="020B0604020202020204" pitchFamily="34" charset="0"/>
              <a:cs typeface="Arial" panose="020B0604020202020204" pitchFamily="34" charset="0"/>
            </a:rPr>
            <a:t>Αποτελεσματικότερη αντιμετώπιση της φοροδιαφυγής</a:t>
          </a:r>
          <a:endParaRPr lang="el-GR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638427" y="1938427"/>
        <a:ext cx="2768554" cy="16611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53846-9B9C-4E5F-8253-6AED85D23948}">
      <dsp:nvSpPr>
        <dsp:cNvPr id="0" name=""/>
        <dsp:cNvSpPr/>
      </dsp:nvSpPr>
      <dsp:spPr>
        <a:xfrm>
          <a:off x="2373011" y="2122888"/>
          <a:ext cx="1506796" cy="129341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b="0" i="0" kern="1200" smtClean="0"/>
            <a:t>Λουκέτα</a:t>
          </a:r>
          <a:endParaRPr lang="el-GR" sz="1500" kern="1200"/>
        </a:p>
      </dsp:txBody>
      <dsp:txXfrm>
        <a:off x="2606362" y="2323193"/>
        <a:ext cx="1040094" cy="892801"/>
      </dsp:txXfrm>
    </dsp:sp>
    <dsp:sp modelId="{0E43E490-B30A-4EC9-A967-97CCD93743EC}">
      <dsp:nvSpPr>
        <dsp:cNvPr id="0" name=""/>
        <dsp:cNvSpPr/>
      </dsp:nvSpPr>
      <dsp:spPr>
        <a:xfrm>
          <a:off x="2420140" y="2694435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69CC0D-4CB4-4AAF-972A-FF2A281BC494}">
      <dsp:nvSpPr>
        <dsp:cNvPr id="0" name=""/>
        <dsp:cNvSpPr/>
      </dsp:nvSpPr>
      <dsp:spPr>
        <a:xfrm>
          <a:off x="1093894" y="1419814"/>
          <a:ext cx="1506796" cy="129341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BC1B43-D1D2-4B55-84F9-35271CCF3F3B}">
      <dsp:nvSpPr>
        <dsp:cNvPr id="0" name=""/>
        <dsp:cNvSpPr/>
      </dsp:nvSpPr>
      <dsp:spPr>
        <a:xfrm>
          <a:off x="2114134" y="2533869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3910DF-AFEF-4D3B-8913-752F4AD943A3}">
      <dsp:nvSpPr>
        <dsp:cNvPr id="0" name=""/>
        <dsp:cNvSpPr/>
      </dsp:nvSpPr>
      <dsp:spPr>
        <a:xfrm>
          <a:off x="3650801" y="1409907"/>
          <a:ext cx="1506796" cy="129341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b="0" i="0" kern="1200" dirty="0" smtClean="0"/>
            <a:t>Πτωχεύσεις</a:t>
          </a:r>
          <a:endParaRPr lang="el-GR" sz="1500" kern="1200" dirty="0"/>
        </a:p>
      </dsp:txBody>
      <dsp:txXfrm>
        <a:off x="3884152" y="1610212"/>
        <a:ext cx="1040094" cy="892801"/>
      </dsp:txXfrm>
    </dsp:sp>
    <dsp:sp modelId="{1E03056C-0A2F-4A61-B4B6-970E8FAE6AE0}">
      <dsp:nvSpPr>
        <dsp:cNvPr id="0" name=""/>
        <dsp:cNvSpPr/>
      </dsp:nvSpPr>
      <dsp:spPr>
        <a:xfrm>
          <a:off x="4682990" y="2522595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D41296-9A00-4C2A-B95A-685D33F92E4A}">
      <dsp:nvSpPr>
        <dsp:cNvPr id="0" name=""/>
        <dsp:cNvSpPr/>
      </dsp:nvSpPr>
      <dsp:spPr>
        <a:xfrm>
          <a:off x="4935229" y="2120839"/>
          <a:ext cx="1506796" cy="129341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C84045-9888-461B-A117-09F9B45740F3}">
      <dsp:nvSpPr>
        <dsp:cNvPr id="0" name=""/>
        <dsp:cNvSpPr/>
      </dsp:nvSpPr>
      <dsp:spPr>
        <a:xfrm>
          <a:off x="4969746" y="2700243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940B3B-D0E8-4668-BF14-0D754021E50C}">
      <dsp:nvSpPr>
        <dsp:cNvPr id="0" name=""/>
        <dsp:cNvSpPr/>
      </dsp:nvSpPr>
      <dsp:spPr>
        <a:xfrm>
          <a:off x="2373011" y="712981"/>
          <a:ext cx="1506796" cy="129341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b="0" i="0" kern="1200" smtClean="0"/>
            <a:t>Άρθρο 99</a:t>
          </a:r>
          <a:endParaRPr lang="el-GR" sz="1500" kern="1200"/>
        </a:p>
      </dsp:txBody>
      <dsp:txXfrm>
        <a:off x="2606362" y="913286"/>
        <a:ext cx="1040094" cy="892801"/>
      </dsp:txXfrm>
    </dsp:sp>
    <dsp:sp modelId="{E02EE65C-FC4A-4BB5-90F6-8D52356C89EE}">
      <dsp:nvSpPr>
        <dsp:cNvPr id="0" name=""/>
        <dsp:cNvSpPr/>
      </dsp:nvSpPr>
      <dsp:spPr>
        <a:xfrm>
          <a:off x="3398562" y="739628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91AA22-A8DC-47D4-811D-0D3A6C5C74DD}">
      <dsp:nvSpPr>
        <dsp:cNvPr id="0" name=""/>
        <dsp:cNvSpPr/>
      </dsp:nvSpPr>
      <dsp:spPr>
        <a:xfrm>
          <a:off x="3650801" y="0"/>
          <a:ext cx="1506796" cy="129341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270561-15E9-4077-AC02-0B0A201C25C1}">
      <dsp:nvSpPr>
        <dsp:cNvPr id="0" name=""/>
        <dsp:cNvSpPr/>
      </dsp:nvSpPr>
      <dsp:spPr>
        <a:xfrm>
          <a:off x="3685318" y="573255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7A7B82-7458-4D05-90DE-4677F5B7C081}">
      <dsp:nvSpPr>
        <dsp:cNvPr id="0" name=""/>
        <dsp:cNvSpPr/>
      </dsp:nvSpPr>
      <dsp:spPr>
        <a:xfrm>
          <a:off x="4935229" y="710932"/>
          <a:ext cx="1506796" cy="1293411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1500" kern="1200" dirty="0" smtClean="0"/>
            <a:t>Φυλακή</a:t>
          </a:r>
          <a:endParaRPr lang="el-GR" sz="1500" kern="1200" dirty="0"/>
        </a:p>
      </dsp:txBody>
      <dsp:txXfrm>
        <a:off x="5168580" y="911237"/>
        <a:ext cx="1040094" cy="892801"/>
      </dsp:txXfrm>
    </dsp:sp>
    <dsp:sp modelId="{D3C45537-B7C2-4ADB-B26D-0D123CA09460}">
      <dsp:nvSpPr>
        <dsp:cNvPr id="0" name=""/>
        <dsp:cNvSpPr/>
      </dsp:nvSpPr>
      <dsp:spPr>
        <a:xfrm>
          <a:off x="6230942" y="1281795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5E226-0148-463B-9B49-13C730FD4DB3}">
      <dsp:nvSpPr>
        <dsp:cNvPr id="0" name=""/>
        <dsp:cNvSpPr/>
      </dsp:nvSpPr>
      <dsp:spPr>
        <a:xfrm>
          <a:off x="6224968" y="1421864"/>
          <a:ext cx="1506796" cy="129341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566E34-300F-4004-AC57-A83FDB6E9EFE}">
      <dsp:nvSpPr>
        <dsp:cNvPr id="0" name=""/>
        <dsp:cNvSpPr/>
      </dsp:nvSpPr>
      <dsp:spPr>
        <a:xfrm>
          <a:off x="6528982" y="1444753"/>
          <a:ext cx="175903" cy="151683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B2E6F2-6EBD-4D52-821E-7AB481A133C6}">
      <dsp:nvSpPr>
        <dsp:cNvPr id="0" name=""/>
        <dsp:cNvSpPr/>
      </dsp:nvSpPr>
      <dsp:spPr>
        <a:xfrm>
          <a:off x="0" y="0"/>
          <a:ext cx="8087934" cy="249206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E8ABB3-3CC9-40F1-A0C4-6093223564C5}">
      <dsp:nvSpPr>
        <dsp:cNvPr id="0" name=""/>
        <dsp:cNvSpPr/>
      </dsp:nvSpPr>
      <dsp:spPr>
        <a:xfrm>
          <a:off x="245236" y="332274"/>
          <a:ext cx="1406937" cy="182751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ADF308-7C65-44BF-B3B6-9BD0D8DB5FC6}">
      <dsp:nvSpPr>
        <dsp:cNvPr id="0" name=""/>
        <dsp:cNvSpPr/>
      </dsp:nvSpPr>
      <dsp:spPr>
        <a:xfrm rot="10800000">
          <a:off x="245236" y="2492061"/>
          <a:ext cx="1406937" cy="3045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ανάκτησης της ίνας από το σπόρο του </a:t>
          </a: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βαμβακιού</a:t>
          </a: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(Εκκοκκιστήρια)</a:t>
          </a:r>
          <a:endParaRPr lang="el-G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88504" y="2492061"/>
        <a:ext cx="1320401" cy="3002585"/>
      </dsp:txXfrm>
    </dsp:sp>
    <dsp:sp modelId="{B0BBCD9E-AB3E-434E-92F6-C079ADD4E2C2}">
      <dsp:nvSpPr>
        <dsp:cNvPr id="0" name=""/>
        <dsp:cNvSpPr/>
      </dsp:nvSpPr>
      <dsp:spPr>
        <a:xfrm>
          <a:off x="1792867" y="332274"/>
          <a:ext cx="1406937" cy="182751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1DCED6-4CBD-4A38-8106-E305BFF8D53B}">
      <dsp:nvSpPr>
        <dsp:cNvPr id="0" name=""/>
        <dsp:cNvSpPr/>
      </dsp:nvSpPr>
      <dsp:spPr>
        <a:xfrm rot="10800000">
          <a:off x="1792867" y="2492061"/>
          <a:ext cx="1406937" cy="3045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παραγωγής νημάτων και </a:t>
          </a: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κλωστών</a:t>
          </a: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2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(Νηματουργεία </a:t>
          </a: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&amp; Κλωστήρια)</a:t>
          </a:r>
          <a:endParaRPr lang="el-G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1836135" y="2492061"/>
        <a:ext cx="1320401" cy="3002585"/>
      </dsp:txXfrm>
    </dsp:sp>
    <dsp:sp modelId="{34A859B3-DC6B-4495-9720-1A0EE694BFA4}">
      <dsp:nvSpPr>
        <dsp:cNvPr id="0" name=""/>
        <dsp:cNvSpPr/>
      </dsp:nvSpPr>
      <dsp:spPr>
        <a:xfrm>
          <a:off x="3340498" y="332274"/>
          <a:ext cx="1406937" cy="182751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D43A6-79BF-4286-B4A1-3B335A21307F}">
      <dsp:nvSpPr>
        <dsp:cNvPr id="0" name=""/>
        <dsp:cNvSpPr/>
      </dsp:nvSpPr>
      <dsp:spPr>
        <a:xfrm rot="10800000">
          <a:off x="3340498" y="2492061"/>
          <a:ext cx="1406937" cy="3045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παραγωγής σταθερών υφασμάτων </a:t>
          </a: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Υφαντουργεία)</a:t>
          </a:r>
          <a:endParaRPr lang="el-G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383766" y="2492061"/>
        <a:ext cx="1320401" cy="3002585"/>
      </dsp:txXfrm>
    </dsp:sp>
    <dsp:sp modelId="{219F49C9-A7A7-4293-A949-5DAD3457F91C}">
      <dsp:nvSpPr>
        <dsp:cNvPr id="0" name=""/>
        <dsp:cNvSpPr/>
      </dsp:nvSpPr>
      <dsp:spPr>
        <a:xfrm>
          <a:off x="4888129" y="332274"/>
          <a:ext cx="1406937" cy="182751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43BF7C-94FD-4491-A263-430A437F678C}">
      <dsp:nvSpPr>
        <dsp:cNvPr id="0" name=""/>
        <dsp:cNvSpPr/>
      </dsp:nvSpPr>
      <dsp:spPr>
        <a:xfrm rot="10800000">
          <a:off x="4888129" y="2492061"/>
          <a:ext cx="1406937" cy="3045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παραγωγής «ελαστικών </a:t>
          </a: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υφασμάτων» </a:t>
          </a: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ή πλεκτών </a:t>
          </a: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Πλεκτήρια)</a:t>
          </a:r>
          <a:endParaRPr lang="el-G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4931397" y="2492061"/>
        <a:ext cx="1320401" cy="3002585"/>
      </dsp:txXfrm>
    </dsp:sp>
    <dsp:sp modelId="{94316799-AC43-476D-974B-27DAFD75F347}">
      <dsp:nvSpPr>
        <dsp:cNvPr id="0" name=""/>
        <dsp:cNvSpPr/>
      </dsp:nvSpPr>
      <dsp:spPr>
        <a:xfrm>
          <a:off x="6435760" y="332274"/>
          <a:ext cx="1406937" cy="1827511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8D152-6603-4B9D-B49F-66CBA9C2A3B7}">
      <dsp:nvSpPr>
        <dsp:cNvPr id="0" name=""/>
        <dsp:cNvSpPr/>
      </dsp:nvSpPr>
      <dsp:spPr>
        <a:xfrm rot="10800000">
          <a:off x="6435760" y="2492061"/>
          <a:ext cx="1406937" cy="30458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Εργοστάσια εξευγενισμού νημάτων και </a:t>
          </a: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υφασμάτων</a:t>
          </a: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l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l-GR" sz="16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711200" rt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l-GR" sz="16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l-GR" sz="1200" kern="1200" dirty="0" smtClean="0">
              <a:latin typeface="Arial" panose="020B0604020202020204" pitchFamily="34" charset="0"/>
              <a:cs typeface="Arial" panose="020B0604020202020204" pitchFamily="34" charset="0"/>
            </a:rPr>
            <a:t>(Φινιριστήρια-Βαφεία)</a:t>
          </a:r>
          <a:endParaRPr lang="el-GR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6479028" y="2492061"/>
        <a:ext cx="1320401" cy="3002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F3443-2305-4D9B-8DF8-378807273564}" type="datetimeFigureOut">
              <a:rPr lang="el-GR" smtClean="0"/>
              <a:t>18/11/2014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E611F-C263-404E-8FB7-BE608948062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64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611F-C263-404E-8FB7-BE608948062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41921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611F-C263-404E-8FB7-BE608948062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4320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611F-C263-404E-8FB7-BE608948062C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709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E611F-C263-404E-8FB7-BE608948062C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1837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B6A560F1-B91B-402D-8B59-97FB942CC3F9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878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D5B26-389E-4A0E-B9FE-F36479657FFC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47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F3C1A-F0B0-4CC4-918E-9B4EBA9614C1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02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4383-C059-4D3D-842D-C687FB17FD98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12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598F6-6251-4C80-ACD9-7EF0E7396C03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895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3A9B5-8B63-438B-94BC-EC16B5E9857B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589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AA771-1941-40D3-B472-026E1E259863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5222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7C8F6-41FA-40E6-A650-EC351F200E92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544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F4DF8-A97F-40DD-AA01-BACCA7D825EA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53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4E309-4EB5-40D8-A5A0-409075EA4B69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15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6CE3D-D144-4A68-8145-15AE9401EDAE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3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18522-4E0B-45A1-B1FC-D04EAA42E7FC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7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528D1-01C9-4CEF-9393-B6BCA5BC0834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68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3DED7-F1F4-4568-929A-3DD23E7A313E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64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14219-AD4A-4E22-8ABF-FFD225D9F958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49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E5BF4-B76A-446F-9799-699A3C3FAD89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471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1B7AE-E384-4A44-9C11-4740D66784B1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212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8683CFC-42DC-4CD0-B31F-D1C1A7D9AFCF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2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jp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353358"/>
            <a:ext cx="8825658" cy="2677648"/>
          </a:xfrm>
        </p:spPr>
        <p:txBody>
          <a:bodyPr/>
          <a:lstStyle/>
          <a:p>
            <a:pPr algn="ctr"/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«Επιχειρήσεις του κλάδου ένδυσης και κλωστοϋφαντουργίας απέναντι στην οικονομική κρίση»</a:t>
            </a: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ΤΜΗΜΑ ΣΧΕΔΙΑΣΜΟΥ ΚΑΙ ΤΕΧΝΟΛΟΓΙΑΣ ΕΝΔΥΣΗς</a:t>
            </a:r>
          </a:p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ΠΑΡΟΥΣΙΑΣΗ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ΘΕΟΔΩΡΟΥ ΛΕΛΛΑ, (α.μ. 106/03) </a:t>
            </a:r>
          </a:p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Επιβλεπων καθηγητης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Δημητρακοπουλοσ ευαγγελοσ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5" y="876840"/>
            <a:ext cx="2160000" cy="169941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isometricOffAxis1Right"/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409319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Επιχειρηματική δραστηριότητα: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982186"/>
              </p:ext>
            </p:extLst>
          </p:nvPr>
        </p:nvGraphicFramePr>
        <p:xfrm>
          <a:off x="1464792" y="2513348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43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Κλάδος ένδυσης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8277826"/>
              </p:ext>
            </p:extLst>
          </p:nvPr>
        </p:nvGraphicFramePr>
        <p:xfrm>
          <a:off x="1155700" y="2603500"/>
          <a:ext cx="4827588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11179106"/>
              </p:ext>
            </p:extLst>
          </p:nvPr>
        </p:nvGraphicFramePr>
        <p:xfrm>
          <a:off x="6208713" y="2603500"/>
          <a:ext cx="4827587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41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Οι επιπτώσεις: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Πτώση των καθαρών κερδών</a:t>
            </a: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Πτώση του κύκλου εργασιών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Πτώση εξαγωγών</a:t>
            </a: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Μείση της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ευστότητας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62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Προτάσεις των επιχειρήσεων της Β. Ελλάδας για την αντιμετώπιση της κρίσης: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4903771"/>
              </p:ext>
            </p:extLst>
          </p:nvPr>
        </p:nvGraphicFramePr>
        <p:xfrm>
          <a:off x="1257985" y="2588654"/>
          <a:ext cx="9000000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0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EBEBE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Προτάσεις των επιχειρήσεων της Β. Ελλάδας για την αντιμετώπιση της κρίσης: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2313968"/>
              </p:ext>
            </p:extLst>
          </p:nvPr>
        </p:nvGraphicFramePr>
        <p:xfrm>
          <a:off x="1154954" y="2472744"/>
          <a:ext cx="9000000" cy="36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7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806242"/>
            <a:ext cx="8825659" cy="1280135"/>
          </a:xfrm>
        </p:spPr>
        <p:txBody>
          <a:bodyPr/>
          <a:lstStyle/>
          <a:p>
            <a:pPr lvl="0" algn="ctr">
              <a:spcBef>
                <a:spcPts val="1000"/>
              </a:spcBef>
              <a:buClr>
                <a:srgbClr val="B01513"/>
              </a:buClr>
              <a:buSzPct val="80000"/>
            </a:pPr>
            <a:r>
              <a:rPr lang="el-GR" dirty="0" smtClean="0">
                <a:solidFill>
                  <a:srgbClr val="EBEBE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Αποτελέσματα </a:t>
            </a:r>
            <a:r>
              <a:rPr lang="el-GR" dirty="0">
                <a:solidFill>
                  <a:srgbClr val="EBEBE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της οικονομικής </a:t>
            </a:r>
            <a:r>
              <a:rPr lang="el-GR" dirty="0" smtClean="0">
                <a:solidFill>
                  <a:srgbClr val="EBEBE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κρισης</a:t>
            </a:r>
            <a:r>
              <a:rPr lang="el-GR" sz="2400" dirty="0">
                <a:solidFill>
                  <a:srgbClr val="B015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l-GR" sz="2400" dirty="0">
                <a:solidFill>
                  <a:srgbClr val="B0151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l-GR" dirty="0"/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555217"/>
              </p:ext>
            </p:extLst>
          </p:nvPr>
        </p:nvGraphicFramePr>
        <p:xfrm>
          <a:off x="1154954" y="2603500"/>
          <a:ext cx="8825659" cy="341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4932" y="2627289"/>
            <a:ext cx="1549031" cy="133279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74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9804" y="1484883"/>
            <a:ext cx="8865623" cy="1819656"/>
          </a:xfrm>
        </p:spPr>
        <p:txBody>
          <a:bodyPr/>
          <a:lstStyle/>
          <a:p>
            <a:pPr algn="ctr"/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Κλάδος κλωστοϋφαντουργίας και ένδυσης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Στον ελληνικό κλωστοϋφαντουργικό κλάδο σήμερα ανήκουν: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63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17271738"/>
              </p:ext>
            </p:extLst>
          </p:nvPr>
        </p:nvGraphicFramePr>
        <p:xfrm>
          <a:off x="1596980" y="734096"/>
          <a:ext cx="8087934" cy="5537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76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819122"/>
            <a:ext cx="8825659" cy="706964"/>
          </a:xfrm>
        </p:spPr>
        <p:txBody>
          <a:bodyPr/>
          <a:lstStyle/>
          <a:p>
            <a:pPr algn="ctr"/>
            <a: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l-GR" sz="1800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l-GR" dirty="0">
                <a:latin typeface="Arial" panose="020B0604020202020204" pitchFamily="34" charset="0"/>
              </a:rPr>
              <a:t>ΟΙ ΕΞΕΛΙΞΕΙΣ ΤΩΝ ΒΑΣΙΚΩΝ </a:t>
            </a:r>
            <a:r>
              <a:rPr lang="el-GR" dirty="0" smtClean="0">
                <a:latin typeface="Arial" panose="020B0604020202020204" pitchFamily="34" charset="0"/>
              </a:rPr>
              <a:t>ΜΕΓΕΘΩΝ</a:t>
            </a:r>
            <a:endParaRPr lang="el-GR" dirty="0"/>
          </a:p>
        </p:txBody>
      </p:sp>
      <p:graphicFrame>
        <p:nvGraphicFramePr>
          <p:cNvPr id="30" name="Content Placeholder 2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8584823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4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EBEBE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οικονομική κρίση προκάλεσε:</a:t>
            </a:r>
            <a:r>
              <a:rPr lang="el-GR" dirty="0" smtClean="0">
                <a:solidFill>
                  <a:srgbClr val="EBEBEB"/>
                </a:solidFill>
              </a:rPr>
              <a:t>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18197"/>
            <a:ext cx="8825659" cy="401820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 3" panose="05040102010807070707" pitchFamily="18" charset="2"/>
              <a:buChar char=""/>
            </a:pP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Συρρίκνωση 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της εγχώριας παραγωγής </a:t>
            </a:r>
          </a:p>
          <a:p>
            <a:pPr>
              <a:lnSpc>
                <a:spcPct val="150000"/>
              </a:lnSpc>
            </a:pP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Πτώση της παραγωγής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Κλείσιμο επιχειρήσεων</a:t>
            </a:r>
          </a:p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Μεταφορά στο </a:t>
            </a:r>
            <a:r>
              <a:rPr lang="el-G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εξωτερικό</a:t>
            </a:r>
            <a:endParaRPr lang="el-GR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 3" panose="05040102010807070707" pitchFamily="18" charset="2"/>
              <a:buChar char=""/>
            </a:pP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Υψηλή εισαγωγική </a:t>
            </a: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διείσδυση</a:t>
            </a:r>
            <a:endParaRPr lang="el-G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 3" panose="05040102010807070707" pitchFamily="18" charset="2"/>
              <a:buChar char=""/>
            </a:pP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Μειώση της αγοραστικής δύναμης των καταναλωτών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gray">
          <a:xfrm>
            <a:off x="4425696" y="1409683"/>
            <a:ext cx="8825659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l-GR" dirty="0" smtClean="0">
                <a:solidFill>
                  <a:srgbClr val="EBEBEB"/>
                </a:solidFill>
              </a:rPr>
              <a:t> </a:t>
            </a:r>
            <a:endParaRPr lang="el-GR" dirty="0"/>
          </a:p>
        </p:txBody>
      </p:sp>
      <p:sp>
        <p:nvSpPr>
          <p:cNvPr id="6" name="Rectangle 5"/>
          <p:cNvSpPr/>
          <p:nvPr/>
        </p:nvSpPr>
        <p:spPr>
          <a:xfrm>
            <a:off x="7301377" y="1562649"/>
            <a:ext cx="253473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  <a:buClr>
                <a:srgbClr val="B01513"/>
              </a:buClr>
              <a:buSzPct val="80000"/>
            </a:pPr>
            <a:r>
              <a:rPr lang="el-GR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«Οικονομική ύφεση»</a:t>
            </a:r>
          </a:p>
        </p:txBody>
      </p:sp>
    </p:spTree>
    <p:extLst>
      <p:ext uri="{BB962C8B-B14F-4D97-AF65-F5344CB8AC3E}">
        <p14:creationId xmlns:p14="http://schemas.microsoft.com/office/powerpoint/2010/main" val="340824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856" y="973669"/>
            <a:ext cx="8795757" cy="700585"/>
          </a:xfrm>
        </p:spPr>
        <p:txBody>
          <a:bodyPr/>
          <a:lstStyle/>
          <a:p>
            <a:pPr algn="ctr"/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Τι είναι κρίση?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Η έννοια του όρου "Οικονομική κρίση"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704" y="2382592"/>
            <a:ext cx="9002333" cy="4009064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</a:pPr>
            <a:r>
              <a:rPr lang="el-GR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Κρίση</a:t>
            </a:r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σε </a:t>
            </a:r>
            <a:r>
              <a:rPr lang="el-GR" sz="2200" dirty="0">
                <a:latin typeface="Arial" panose="020B0604020202020204" pitchFamily="34" charset="0"/>
                <a:cs typeface="Arial" panose="020B0604020202020204" pitchFamily="34" charset="0"/>
              </a:rPr>
              <a:t>ένα κοινωνικό πλαίσιο είναι η παρουσία της απειλής και της αστάθειας που σχετίζονται με οικονομικά, πολιτικά, στρατιωτικά, οικολογικά και άλλα προβλήματα της κοινωνίας</a:t>
            </a:r>
            <a:r>
              <a:rPr lang="el-G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ct val="170000"/>
              </a:lnSpc>
            </a:pPr>
            <a:r>
              <a:rPr lang="el-GR" sz="2200" u="sng" dirty="0">
                <a:latin typeface="Arial" panose="020B0604020202020204" pitchFamily="34" charset="0"/>
                <a:cs typeface="Arial" panose="020B0604020202020204" pitchFamily="34" charset="0"/>
              </a:rPr>
              <a:t>Οικονομική κρίση </a:t>
            </a:r>
            <a:r>
              <a:rPr lang="el-GR" sz="2200" dirty="0">
                <a:latin typeface="Arial" panose="020B0604020202020204" pitchFamily="34" charset="0"/>
                <a:cs typeface="Arial" panose="020B0604020202020204" pitchFamily="34" charset="0"/>
              </a:rPr>
              <a:t>είναι τo φαινόμενο κατά το οποίο μια οικονομία χαρακτηρίζεται από μια διαρκή και αισθητή μείωση της οικονομικής της δραστηριότητας. 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5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Ο βασικοί λόγοι που οδήγησαν στην ύφεση: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000" dirty="0">
                <a:latin typeface="Arial" panose="020B0604020202020204" pitchFamily="34" charset="0"/>
                <a:ea typeface="Times New Roman" panose="02020603050405020304" pitchFamily="18" charset="0"/>
              </a:rPr>
              <a:t>Η έλλειψη στρατηγικού σχεδιασμού </a:t>
            </a:r>
            <a:endParaRPr lang="el-GR" sz="20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sz="2000" dirty="0">
                <a:latin typeface="Arial" panose="020B0604020202020204" pitchFamily="34" charset="0"/>
                <a:ea typeface="Times New Roman" panose="02020603050405020304" pitchFamily="18" charset="0"/>
              </a:rPr>
              <a:t>Η έλλειψη πολιτικής για το ελληνικό </a:t>
            </a:r>
            <a:r>
              <a:rPr lang="el-GR" sz="2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βαμβάκι</a:t>
            </a:r>
          </a:p>
          <a:p>
            <a:pPr>
              <a:lnSpc>
                <a:spcPct val="150000"/>
              </a:lnSpc>
            </a:pPr>
            <a:r>
              <a:rPr lang="el-GR" sz="2000" dirty="0" smtClean="0">
                <a:latin typeface="Arial" panose="020B0604020202020204" pitchFamily="34" charset="0"/>
              </a:rPr>
              <a:t>Υστερήσεις στις επενδύσεις έρευνας και ανάπτυξης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Κόστος εργασίας</a:t>
            </a:r>
          </a:p>
          <a:p>
            <a:pPr>
              <a:lnSpc>
                <a:spcPct val="150000"/>
              </a:lnSpc>
            </a:pP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Παρεμπόριο </a:t>
            </a:r>
          </a:p>
          <a:p>
            <a:pPr>
              <a:lnSpc>
                <a:spcPct val="150000"/>
              </a:lnSpc>
            </a:pPr>
            <a:r>
              <a:rPr lang="el-G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Απελευθύρωση του διεθνούς εμπορίου</a:t>
            </a:r>
            <a:endParaRPr lang="el-G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4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EBEBE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Προτάσεις: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3" y="2153172"/>
            <a:ext cx="4828032" cy="4238484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Clr>
                <a:srgbClr val="B01513"/>
              </a:buClr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Στρατηγικός Σχεδιασμός Εξυγίανσης του Κλάδου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r>
              <a:rPr lang="el-G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Χρηματοπιστωτικό Σύστημα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Έρευνα &amp; Εκπαίδευση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Ονομασία προέλευσης προϊόντων &amp; Περιορισμός του παραεμπορίου</a:t>
            </a:r>
          </a:p>
          <a:p>
            <a:pPr marL="0" lvl="0" indent="0">
              <a:lnSpc>
                <a:spcPct val="170000"/>
              </a:lnSpc>
              <a:spcBef>
                <a:spcPts val="0"/>
              </a:spcBef>
              <a:buClr>
                <a:srgbClr val="C00000"/>
              </a:buClr>
              <a:buSzTx/>
              <a:buNone/>
            </a:pPr>
            <a:endParaRPr lang="el-GR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70000"/>
              </a:lnSpc>
              <a:buClr>
                <a:srgbClr val="B01513"/>
              </a:buClr>
              <a:buNone/>
            </a:pPr>
            <a:endParaRPr lang="el-GR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0291" y="2153172"/>
            <a:ext cx="4995844" cy="4238484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B01513"/>
              </a:buClr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Καινοτομία &amp; </a:t>
            </a:r>
            <a:r>
              <a:rPr lang="el-G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Διαφοροποίηση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Δημόσια Διοίκηση &amp; </a:t>
            </a:r>
            <a:r>
              <a:rPr lang="el-G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Γραφειοκρατία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Υποδομές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Οργανωμένες βιομηχανικές περιοχές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Σύστημα πληρωμών</a:t>
            </a:r>
          </a:p>
          <a:p>
            <a:pPr marL="285750" lvl="0" indent="-285750">
              <a:lnSpc>
                <a:spcPct val="150000"/>
              </a:lnSpc>
              <a:spcBef>
                <a:spcPts val="0"/>
              </a:spcBef>
              <a:buClr>
                <a:srgbClr val="C00000"/>
              </a:buClr>
              <a:buSzTx/>
              <a:buFont typeface="Wingdings 3" panose="05040102010807070707" pitchFamily="18" charset="2"/>
              <a:buChar char=""/>
            </a:pPr>
            <a:endParaRPr lang="el-GR" sz="24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>
                <a:srgbClr val="B01513"/>
              </a:buClr>
              <a:buFont typeface="Wingdings 3" panose="05040102010807070707" pitchFamily="18" charset="2"/>
              <a:buChar char=""/>
            </a:pPr>
            <a:endParaRPr lang="el-GR" sz="2000" dirty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34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Η σημασία του κλάδου στη Β. Ελλάδα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408349"/>
            <a:ext cx="8825659" cy="391517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l-GR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Στη περιοχή της Μακεδονίας και Θράκης:</a:t>
            </a:r>
          </a:p>
          <a:p>
            <a:pPr>
              <a:lnSpc>
                <a:spcPct val="150000"/>
              </a:lnSpc>
              <a:buFont typeface="Wingdings 3" panose="05040102010807070707" pitchFamily="18" charset="2"/>
              <a:buChar char=""/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Είναι συγκεντρωμένο το 50% των επιχειρήσεων ένδυσης</a:t>
            </a:r>
          </a:p>
          <a:p>
            <a:pPr>
              <a:lnSpc>
                <a:spcPct val="150000"/>
              </a:lnSpc>
              <a:buFont typeface="Wingdings 3" panose="05040102010807070707" pitchFamily="18" charset="2"/>
              <a:buChar char=""/>
            </a:pP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Είναι </a:t>
            </a:r>
            <a:r>
              <a:rPr lang="el-G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συγκεντρωμένο </a:t>
            </a:r>
            <a:r>
              <a:rPr lang="el-GR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το </a:t>
            </a:r>
            <a:r>
              <a:rPr lang="el-G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58% των εργαζομένων στο κλάδο</a:t>
            </a:r>
          </a:p>
          <a:p>
            <a:pPr>
              <a:lnSpc>
                <a:spcPct val="150000"/>
              </a:lnSpc>
              <a:buFont typeface="Wingdings 3" panose="05040102010807070707" pitchFamily="18" charset="2"/>
              <a:buChar char=""/>
            </a:pPr>
            <a:r>
              <a:rPr lang="el-G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Πραγματοποιείται το 90% των εξαγωγών του κλάδου</a:t>
            </a:r>
          </a:p>
          <a:p>
            <a:pPr>
              <a:lnSpc>
                <a:spcPct val="150000"/>
              </a:lnSpc>
              <a:buFont typeface="Wingdings 3" panose="05040102010807070707" pitchFamily="18" charset="2"/>
              <a:buChar char=""/>
            </a:pPr>
            <a:r>
              <a:rPr lang="el-GR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Ο κλάδος αντιπροσωπεύει το 14% της απασχόλησης στη μεταποίηση</a:t>
            </a:r>
            <a:endParaRPr lang="el-G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 3" panose="05040102010807070707" pitchFamily="18" charset="2"/>
              <a:buChar char=""/>
            </a:pPr>
            <a:endParaRPr lang="el-G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Χαρακτηριστικά του κλάδου: 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276933"/>
            <a:ext cx="4828032" cy="576262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Local brands 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4992" y="2272419"/>
            <a:ext cx="4828032" cy="576262"/>
          </a:xfrm>
        </p:spPr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Μεγάλοι υπεργολάβοι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1244" y="2842668"/>
            <a:ext cx="4825160" cy="2854311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Επιχειρήσεις που πωλούν με το </a:t>
            </a:r>
            <a:r>
              <a:rPr lang="en-US" dirty="0" smtClean="0"/>
              <a:t>label </a:t>
            </a:r>
            <a:r>
              <a:rPr lang="el-GR" dirty="0" smtClean="0"/>
              <a:t>του πελάτη(φασόν) </a:t>
            </a:r>
            <a:endParaRPr lang="el-GR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959" y="5275984"/>
            <a:ext cx="1562100" cy="762000"/>
          </a:xfrm>
          <a:prstGeom prst="rect">
            <a:avLst/>
          </a:prstGeom>
        </p:spPr>
      </p:pic>
      <p:sp>
        <p:nvSpPr>
          <p:cNvPr id="20" name="Content Placeholder 19"/>
          <p:cNvSpPr>
            <a:spLocks noGrp="1"/>
          </p:cNvSpPr>
          <p:nvPr>
            <p:ph sz="half" idx="2"/>
          </p:nvPr>
        </p:nvSpPr>
        <p:spPr>
          <a:xfrm>
            <a:off x="1164534" y="2853195"/>
            <a:ext cx="4828032" cy="2843784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Επιχειρήσεις που πωλούν επώνυμα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66" y="4220528"/>
            <a:ext cx="2026805" cy="202680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625" y="3462943"/>
            <a:ext cx="1634434" cy="112178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3377554"/>
            <a:ext cx="1274990" cy="76249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534" y="4041324"/>
            <a:ext cx="1274990" cy="9938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5857939"/>
            <a:ext cx="2183638" cy="51379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084" y="4420601"/>
            <a:ext cx="2694408" cy="94390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466" y="5376619"/>
            <a:ext cx="1862879" cy="87464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462" y="3880906"/>
            <a:ext cx="1901887" cy="44871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0613" y="5476939"/>
            <a:ext cx="957026" cy="95702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675" y="3953309"/>
            <a:ext cx="1035409" cy="103540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147" y="4166043"/>
            <a:ext cx="1084661" cy="74445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818" y="5261946"/>
            <a:ext cx="1058508" cy="105850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93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" panose="020B0604020202020204" pitchFamily="34" charset="0"/>
                <a:ea typeface="Times New Roman" panose="02020603050405020304" pitchFamily="18" charset="0"/>
              </a:rPr>
              <a:t>Τα βασικότερα προβλήματα του κλάδου είναι: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20164"/>
            <a:ext cx="8825659" cy="417078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ο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υψηλό κόστος ενέργειας για τις κλωστοϋφαντουργικές εταιρείες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μείωση της κατανάλωσης λόγω της κρίσης της εγχώριας αγοράς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ρευστότητα</a:t>
            </a: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Η δυσκολία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πρόσβασης στην χρηματοδότηση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Τ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ο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υψηλό κόστος του χρήματος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υπερφορολόγηση των επιχειρήσεων και</a:t>
            </a: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Ο ισχυρός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ανταγωνισμός από την γειτονική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Τουρκία</a:t>
            </a:r>
          </a:p>
          <a:p>
            <a:pPr>
              <a:lnSpc>
                <a:spcPct val="150000"/>
              </a:lnSpc>
            </a:pP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80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Τα κυριότερα πλεονεκτήματα της περιοχής είναι: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369713"/>
            <a:ext cx="8825659" cy="383790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ποιότητα του βαμβακιού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υψηλού βαθμού επιχειρηματικότητα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εκμετάλλευση των γειτονικών χωρών χαμηλού κόστους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ευελιξία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Ο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ι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σύντομοι χρόνοι παράδοσης και </a:t>
            </a:r>
          </a:p>
          <a:p>
            <a:pPr>
              <a:lnSpc>
                <a:spcPct val="150000"/>
              </a:lnSpc>
            </a:pP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μακροχρόνια συνεργασία με πολλές ευρωπαϊκές 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χώρες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6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576201"/>
          </a:xfrm>
        </p:spPr>
        <p:txBody>
          <a:bodyPr/>
          <a:lstStyle/>
          <a:p>
            <a:pPr algn="ctr"/>
            <a:r>
              <a:rPr lang="el-G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Οικονομικοί δείκτες </a:t>
            </a:r>
            <a:r>
              <a:rPr lang="el-GR" dirty="0">
                <a:latin typeface="Arial" panose="020B0604020202020204" pitchFamily="34" charset="0"/>
                <a:ea typeface="Times New Roman" panose="02020603050405020304" pitchFamily="18" charset="0"/>
              </a:rPr>
              <a:t>του κλάδου ένδυσης - κλωστοϋφαντουργίας στην Ευρωπαϊκή </a:t>
            </a:r>
            <a:r>
              <a:rPr lang="el-G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Ένωση 2013</a:t>
            </a:r>
            <a:endParaRPr lang="el-G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92249505"/>
              </p:ext>
            </p:extLst>
          </p:nvPr>
        </p:nvGraphicFramePr>
        <p:xfrm>
          <a:off x="1503428" y="2577741"/>
          <a:ext cx="8827200" cy="38359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15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Τρέχουσα κατάσταση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724596"/>
              </p:ext>
            </p:extLst>
          </p:nvPr>
        </p:nvGraphicFramePr>
        <p:xfrm>
          <a:off x="1155700" y="2603500"/>
          <a:ext cx="88249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85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Ανάκαμψη «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made in Greece</a:t>
            </a:r>
            <a:r>
              <a:rPr lang="el-G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l-G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078503"/>
            <a:ext cx="9006477" cy="3999165"/>
          </a:xfrm>
        </p:spPr>
        <p:txBody>
          <a:bodyPr>
            <a:noAutofit/>
          </a:bodyPr>
          <a:lstStyle/>
          <a:p>
            <a:pPr>
              <a:lnSpc>
                <a:spcPct val="300000"/>
              </a:lnSpc>
            </a:pPr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Ματίνα Κουλουφάκου</a:t>
            </a:r>
          </a:p>
          <a:p>
            <a:pPr>
              <a:lnSpc>
                <a:spcPct val="300000"/>
              </a:lnSpc>
            </a:pPr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Στέλιος Κουδουνάρης</a:t>
            </a:r>
          </a:p>
          <a:p>
            <a:pPr>
              <a:lnSpc>
                <a:spcPct val="300000"/>
              </a:lnSpc>
            </a:pPr>
            <a:r>
              <a:rPr lang="el-G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Νίκος Προβατάς</a:t>
            </a:r>
            <a:endParaRPr lang="el-G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87" y="2363881"/>
            <a:ext cx="1197736" cy="13308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87" y="3980077"/>
            <a:ext cx="3014730" cy="8095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87" y="5430522"/>
            <a:ext cx="2572607" cy="52655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01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128216"/>
            <a:ext cx="8825659" cy="706964"/>
          </a:xfrm>
        </p:spPr>
        <p:txBody>
          <a:bodyPr/>
          <a:lstStyle/>
          <a:p>
            <a:pPr algn="ctr"/>
            <a:r>
              <a:rPr lang="el-G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Αποτελεσματική </a:t>
            </a:r>
            <a:r>
              <a:rPr lang="el-GR" dirty="0">
                <a:latin typeface="Arial" panose="020B0604020202020204" pitchFamily="34" charset="0"/>
                <a:ea typeface="Times New Roman" panose="02020603050405020304" pitchFamily="18" charset="0"/>
              </a:rPr>
              <a:t>αντιμετώπιση της κρίσης </a:t>
            </a:r>
            <a:r>
              <a:rPr lang="el-GR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και επιτυχία:</a:t>
            </a:r>
            <a:br>
              <a:rPr lang="el-GR" dirty="0" smtClean="0"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3" y="2150772"/>
            <a:ext cx="10058400" cy="43659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3200" dirty="0">
                <a:latin typeface="Arial" panose="020B0604020202020204" pitchFamily="34" charset="0"/>
                <a:ea typeface="Times New Roman" panose="02020603050405020304" pitchFamily="18" charset="0"/>
              </a:rPr>
              <a:t>«Επιχειρηματικότητα</a:t>
            </a:r>
            <a:r>
              <a:rPr lang="el-GR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el-GR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el-GR" sz="3200" dirty="0">
                <a:latin typeface="Arial" panose="020B0604020202020204" pitchFamily="34" charset="0"/>
                <a:ea typeface="Times New Roman" panose="02020603050405020304" pitchFamily="18" charset="0"/>
              </a:rPr>
              <a:t>Καινοτομία</a:t>
            </a:r>
            <a:r>
              <a:rPr lang="el-GR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  <a:endParaRPr lang="el-GR" sz="32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sz="3200" dirty="0">
                <a:latin typeface="Arial" panose="020B0604020202020204" pitchFamily="34" charset="0"/>
                <a:ea typeface="Times New Roman" panose="02020603050405020304" pitchFamily="18" charset="0"/>
              </a:rPr>
              <a:t>«</a:t>
            </a:r>
            <a:r>
              <a:rPr lang="el-GR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Εξωστρέφεια» </a:t>
            </a:r>
            <a:endParaRPr lang="el-GR" sz="32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l-GR" sz="3200" dirty="0">
                <a:latin typeface="Arial" panose="020B0604020202020204" pitchFamily="34" charset="0"/>
                <a:ea typeface="Times New Roman" panose="02020603050405020304" pitchFamily="18" charset="0"/>
              </a:rPr>
              <a:t>«Σύγχρονη Εκπαίδευση</a:t>
            </a:r>
            <a:r>
              <a:rPr lang="el-GR" sz="32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»</a:t>
            </a:r>
            <a:endParaRPr lang="en-US" sz="32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l-GR" sz="21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l-GR" sz="23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0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Στάδια οικονομικής κρίσης: 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66681"/>
            <a:ext cx="8825659" cy="391517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Στάδιο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Διαμόρφωσης της κατάστασης ή Πρόδρομων συμπτωμάτων 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Prodromal crisis stage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Στάδιο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εκδήλωσης-κορύφωσης της κρίσης 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acute crisis stage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Στάδιο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των επιπτώσεων 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Chronic crisis stage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Στάδιο 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επίλυσης- ομαλοποίησης (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crisis resolution stage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2400" dirty="0">
                <a:latin typeface="Arial" panose="020B0604020202020204" pitchFamily="34" charset="0"/>
                <a:cs typeface="Arial" panose="020B0604020202020204" pitchFamily="34" charset="0"/>
              </a:rPr>
              <a:t>Πηγή: Σφακιανάκης, 1998)</a:t>
            </a:r>
          </a:p>
          <a:p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7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120462"/>
            <a:ext cx="8825658" cy="3656919"/>
          </a:xfrm>
        </p:spPr>
        <p:txBody>
          <a:bodyPr anchor="ctr"/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Ε</a:t>
            </a:r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υχαριστώ για τη προσοχή σας!!!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l-G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Θεοδωρου λελλα</a:t>
            </a:r>
            <a:endParaRPr lang="el-G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40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Αναδρομή στις πρόσφατες κρίσεις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253803"/>
            <a:ext cx="4828032" cy="417275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1929, Κραχ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Κατάρρευση χρηματοπιστωτικών αγορών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Πτωχεύσεις στο τραπεζικό σύστημα</a:t>
            </a:r>
            <a:endParaRPr lang="el-G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1973, Πρώτη </a:t>
            </a:r>
            <a:r>
              <a:rPr lang="el-GR" sz="2200" b="1" dirty="0">
                <a:latin typeface="Arial" panose="020B0604020202020204" pitchFamily="34" charset="0"/>
                <a:cs typeface="Arial" panose="020B0604020202020204" pitchFamily="34" charset="0"/>
              </a:rPr>
              <a:t>πετρελαϊκή </a:t>
            </a: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κρίση</a:t>
            </a:r>
            <a:endParaRPr lang="el-G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1979, Δεύτερη </a:t>
            </a:r>
            <a:r>
              <a:rPr lang="el-GR" sz="2200" b="1" dirty="0">
                <a:latin typeface="Arial" panose="020B0604020202020204" pitchFamily="34" charset="0"/>
                <a:cs typeface="Arial" panose="020B0604020202020204" pitchFamily="34" charset="0"/>
              </a:rPr>
              <a:t>πετρελαϊκή </a:t>
            </a: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κρίση</a:t>
            </a:r>
            <a:endParaRPr lang="el-GR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l-G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el-G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l-GR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253803"/>
            <a:ext cx="4828032" cy="417275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</a:pP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1998- 1999, Ασιατική κρίση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Ασιατικές τράπεζες στα πρόθυρα χρεοκοπίας</a:t>
            </a:r>
          </a:p>
          <a:p>
            <a:pPr>
              <a:lnSpc>
                <a:spcPct val="170000"/>
              </a:lnSpc>
            </a:pP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1990, Ιαπωνική κρίση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Μερική ή πλήρη εθνικοποίηση τραπεζων</a:t>
            </a:r>
            <a:endParaRPr lang="el-G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70000"/>
              </a:lnSpc>
            </a:pPr>
            <a:r>
              <a:rPr lang="el-G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2000- 2001, «Φούσκα» </a:t>
            </a: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Internet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Πτώση μετοχών</a:t>
            </a:r>
          </a:p>
          <a:p>
            <a:pPr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Πτωχεύσεις τραπεζών</a:t>
            </a:r>
          </a:p>
          <a:p>
            <a:pPr marL="0" indent="0">
              <a:buNone/>
            </a:pPr>
            <a:endParaRPr lang="el-G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93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698808"/>
            <a:ext cx="8825659" cy="704088"/>
          </a:xfrm>
        </p:spPr>
        <p:txBody>
          <a:bodyPr/>
          <a:lstStyle/>
          <a:p>
            <a:pPr algn="ctr"/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Η διαφοροποίση της σημερινής κρίσης σε σχέση με το 1929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Ομοιότητες</a:t>
            </a:r>
            <a:endParaRPr lang="el-GR" sz="3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610572"/>
            <a:ext cx="4828032" cy="28437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Πτώση χρηματιστηρίου</a:t>
            </a:r>
          </a:p>
          <a:p>
            <a:pPr>
              <a:lnSpc>
                <a:spcPct val="150000"/>
              </a:lnSpc>
            </a:pPr>
            <a:r>
              <a:rPr lang="el-G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Παγκόσμια</a:t>
            </a:r>
            <a:endParaRPr lang="el-G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l-GR" sz="3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Διαφορές</a:t>
            </a:r>
            <a:endParaRPr lang="el-GR" sz="32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1648" y="3610572"/>
            <a:ext cx="4825160" cy="285431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Οικονομική πολιτική</a:t>
            </a:r>
          </a:p>
          <a:p>
            <a:pPr>
              <a:lnSpc>
                <a:spcPct val="16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Μέγεθος κρατών (δημόσιες δαπάνες, φόροι) </a:t>
            </a:r>
          </a:p>
          <a:p>
            <a:pPr>
              <a:lnSpc>
                <a:spcPct val="160000"/>
              </a:lnSpc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Διείσδυση χρηματοπιστωτικής δραστηριότητας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15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Επιπτώσεις της οικονομικής κρίσης στην ελληνική οικονομία: </a:t>
            </a:r>
            <a:endParaRPr lang="el-G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160000"/>
              </a:lnSpc>
              <a:buFont typeface="Wingdings 3" panose="05040102010807070707" pitchFamily="18" charset="2"/>
              <a:buChar char=""/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Περιορισμός καταναλωτικής πίστης που οδηγεί σε μείωση της κατανάλωσης</a:t>
            </a:r>
          </a:p>
          <a:p>
            <a:pPr marL="342900" indent="-342900">
              <a:lnSpc>
                <a:spcPct val="160000"/>
              </a:lnSpc>
              <a:buFont typeface="Wingdings 3" panose="05040102010807070707" pitchFamily="18" charset="2"/>
              <a:buChar char=""/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Μείωση εξαγωγών</a:t>
            </a:r>
          </a:p>
          <a:p>
            <a:pPr marL="342900" indent="-342900">
              <a:lnSpc>
                <a:spcPct val="160000"/>
              </a:lnSpc>
              <a:buFont typeface="Wingdings 3" panose="05040102010807070707" pitchFamily="18" charset="2"/>
              <a:buChar char=""/>
            </a:pPr>
            <a:r>
              <a:rPr lang="el-G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Αύξηση της ανεργίας</a:t>
            </a:r>
            <a:endParaRPr lang="el-G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77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Ανεργία: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Δείκτης ανεργίας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l-GR" dirty="0" smtClean="0"/>
              <a:t>    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Οι άνεργοι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r>
              <a:rPr lang="el-GR" dirty="0" smtClean="0"/>
              <a:t>  </a:t>
            </a:r>
            <a:endParaRPr lang="el-G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Ηλικιακές ομάδες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r>
              <a:rPr lang="el-GR" dirty="0" smtClean="0"/>
              <a:t>      </a:t>
            </a:r>
            <a:endParaRPr lang="el-GR" dirty="0"/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716767990"/>
              </p:ext>
            </p:extLst>
          </p:nvPr>
        </p:nvGraphicFramePr>
        <p:xfrm>
          <a:off x="1154954" y="3424230"/>
          <a:ext cx="3129168" cy="1972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973269009"/>
              </p:ext>
            </p:extLst>
          </p:nvPr>
        </p:nvGraphicFramePr>
        <p:xfrm>
          <a:off x="4512721" y="3385823"/>
          <a:ext cx="3128400" cy="197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2458869693"/>
              </p:ext>
            </p:extLst>
          </p:nvPr>
        </p:nvGraphicFramePr>
        <p:xfrm>
          <a:off x="7959429" y="3308319"/>
          <a:ext cx="3128400" cy="197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2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0561" y="2208726"/>
            <a:ext cx="4343400" cy="2286000"/>
          </a:xfrm>
        </p:spPr>
        <p:txBody>
          <a:bodyPr/>
          <a:lstStyle/>
          <a:p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ΠΩΣ ΑΠΟΤΥΠΩΝΕΤΑΙ Η ΟΙΚΟΝΟΜΙΚΗ ΚΡΙΣΗ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00639" y="1481070"/>
            <a:ext cx="3758184" cy="4165929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70000"/>
              </a:lnSpc>
              <a:buFont typeface="Wingdings 3" panose="05040102010807070707" pitchFamily="18" charset="2"/>
              <a:buChar char="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Στον εμπορικο κλαδο</a:t>
            </a:r>
          </a:p>
          <a:p>
            <a:pPr marL="342900" indent="-342900">
              <a:lnSpc>
                <a:spcPct val="170000"/>
              </a:lnSpc>
              <a:buFont typeface="Wingdings 3" panose="05040102010807070707" pitchFamily="18" charset="2"/>
              <a:buChar char="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Στο κλαδο ενδυσησ</a:t>
            </a:r>
          </a:p>
          <a:p>
            <a:pPr marL="342900" indent="-342900">
              <a:lnSpc>
                <a:spcPct val="170000"/>
              </a:lnSpc>
              <a:buFont typeface="Wingdings 3" panose="05040102010807070707" pitchFamily="18" charset="2"/>
              <a:buChar char=""/>
            </a:pP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Στο κλαδο κλωστοϋφαντουριασ και ενδυσησ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47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>
                <a:solidFill>
                  <a:srgbClr val="EBEBE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Εμπορικός κλάδος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266683"/>
            <a:ext cx="8993598" cy="4172754"/>
          </a:xfrm>
        </p:spPr>
        <p:txBody>
          <a:bodyPr/>
          <a:lstStyle/>
          <a:p>
            <a:pPr marL="0" lvl="0" indent="0">
              <a:buClr>
                <a:srgbClr val="B01513"/>
              </a:buClr>
              <a:buNone/>
            </a:pPr>
            <a:r>
              <a:rPr lang="el-GR" sz="2400" dirty="0" smtClean="0">
                <a:solidFill>
                  <a:srgbClr val="B015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 κρίση με αριθμούς</a:t>
            </a:r>
            <a:r>
              <a:rPr lang="en-US" sz="2400" dirty="0" smtClean="0">
                <a:solidFill>
                  <a:srgbClr val="B015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l-GR" dirty="0"/>
          </a:p>
        </p:txBody>
      </p:sp>
      <p:graphicFrame>
        <p:nvGraphicFramePr>
          <p:cNvPr id="4" name="Content Placeholder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2880143"/>
              </p:ext>
            </p:extLst>
          </p:nvPr>
        </p:nvGraphicFramePr>
        <p:xfrm>
          <a:off x="2240924" y="2704563"/>
          <a:ext cx="7739689" cy="370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Τ. Ε. Ι. ΣΧΕΔΙΑΣΜΟΥ ΚΑΙ ΤΕΧΝΟΛΟΓΙΑΣ ΕΝΔΥΣΗΣ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53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2531</TotalTime>
  <Words>1072</Words>
  <Application>Microsoft Office PowerPoint</Application>
  <PresentationFormat>Widescreen</PresentationFormat>
  <Paragraphs>206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Century Gothic</vt:lpstr>
      <vt:lpstr>Times New Roman</vt:lpstr>
      <vt:lpstr>Wingdings 3</vt:lpstr>
      <vt:lpstr>Ion Boardroom</vt:lpstr>
      <vt:lpstr>«Επιχειρήσεις του κλάδου ένδυσης και κλωστοϋφαντουργίας απέναντι στην οικονομική κρίση»</vt:lpstr>
      <vt:lpstr>Τι είναι κρίση? Η έννοια του όρου "Οικονομική κρίση"</vt:lpstr>
      <vt:lpstr>Στάδια οικονομικής κρίσης: </vt:lpstr>
      <vt:lpstr>Αναδρομή στις πρόσφατες κρίσεις</vt:lpstr>
      <vt:lpstr> Η διαφοροποίση της σημερινής κρίσης σε σχέση με το 1929</vt:lpstr>
      <vt:lpstr>Επιπτώσεις της οικονομικής κρίσης στην ελληνική οικονομία: </vt:lpstr>
      <vt:lpstr>Ανεργία:</vt:lpstr>
      <vt:lpstr>ΠΩΣ ΑΠΟΤΥΠΩΝΕΤΑΙ Η ΟΙΚΟΝΟΜΙΚΗ ΚΡΙΣΗ: </vt:lpstr>
      <vt:lpstr>Εμπορικός κλάδος</vt:lpstr>
      <vt:lpstr>Επιχειρηματική δραστηριότητα:</vt:lpstr>
      <vt:lpstr>Κλάδος ένδυσης</vt:lpstr>
      <vt:lpstr>Οι επιπτώσεις:</vt:lpstr>
      <vt:lpstr>Προτάσεις των επιχειρήσεων της Β. Ελλάδας για την αντιμετώπιση της κρίσης:</vt:lpstr>
      <vt:lpstr>Προτάσεις των επιχειρήσεων της Β. Ελλάδας για την αντιμετώπιση της κρίσης:</vt:lpstr>
      <vt:lpstr>Αποτελέσματα της οικονομικής κρισης </vt:lpstr>
      <vt:lpstr>Κλάδος κλωστοϋφαντουργίας και ένδυσης</vt:lpstr>
      <vt:lpstr>PowerPoint Presentation</vt:lpstr>
      <vt:lpstr> ΟΙ ΕΞΕΛΙΞΕΙΣ ΤΩΝ ΒΑΣΙΚΩΝ ΜΕΓΕΘΩΝ</vt:lpstr>
      <vt:lpstr>Η οικονομική κρίση προκάλεσε: </vt:lpstr>
      <vt:lpstr>Ο βασικοί λόγοι που οδήγησαν στην ύφεση: </vt:lpstr>
      <vt:lpstr>Προτάσεις: </vt:lpstr>
      <vt:lpstr>Η σημασία του κλάδου στη Β. Ελλάδα</vt:lpstr>
      <vt:lpstr>Χαρακτηριστικά του κλάδου: </vt:lpstr>
      <vt:lpstr>Τα βασικότερα προβλήματα του κλάδου είναι: </vt:lpstr>
      <vt:lpstr>Τα κυριότερα πλεονεκτήματα της περιοχής είναι: </vt:lpstr>
      <vt:lpstr>Οικονομικοί δείκτες του κλάδου ένδυσης - κλωστοϋφαντουργίας στην Ευρωπαϊκή Ένωση 2013</vt:lpstr>
      <vt:lpstr>Τρέχουσα κατάσταση</vt:lpstr>
      <vt:lpstr>Ανάκαμψη «made in Greece»</vt:lpstr>
      <vt:lpstr>Αποτελεσματική αντιμετώπιση της κρίσης και επιτυχία: </vt:lpstr>
      <vt:lpstr>Ευχαριστώ για τη προσοχή σας!!!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Kyriakos</dc:creator>
  <cp:lastModifiedBy>Kyriakos</cp:lastModifiedBy>
  <cp:revision>222</cp:revision>
  <dcterms:created xsi:type="dcterms:W3CDTF">2014-11-10T21:54:07Z</dcterms:created>
  <dcterms:modified xsi:type="dcterms:W3CDTF">2014-11-18T19:26:41Z</dcterms:modified>
</cp:coreProperties>
</file>