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8" r:id="rId3"/>
    <p:sldId id="259" r:id="rId4"/>
    <p:sldId id="260" r:id="rId5"/>
    <p:sldId id="268" r:id="rId6"/>
    <p:sldId id="269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 τρίγωνο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grpSp>
        <p:nvGrpSpPr>
          <p:cNvPr id="2" name="1 - Ομάδα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- Ελεύθερη σχεδίαση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- Ελεύθερη σχεδίαση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- Ελεύθερη σχεδίαση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- Ευθεία γραμμή σύνδεσης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Διάσημα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- Διάσημα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- Διάσημα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- Διάσημα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Ελεύθερη σχεδίαση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2B3890B-C158-4E75-86AE-47AB6D5C9BDC}" type="datetimeFigureOut">
              <a:rPr lang="el-GR" smtClean="0"/>
              <a:pPr/>
              <a:t>4/12/2014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7323BCC-B0D6-49AF-888A-7FA090BC5A1F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722376" y="404664"/>
            <a:ext cx="7772400" cy="3096344"/>
          </a:xfrm>
        </p:spPr>
        <p:txBody>
          <a:bodyPr>
            <a:normAutofit/>
          </a:bodyPr>
          <a:lstStyle/>
          <a:p>
            <a:r>
              <a:rPr lang="el-G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ΤΟ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</a:t>
            </a:r>
            <a:r>
              <a:rPr lang="el-G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ΡΚΕΤΙΝΓΚ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l-GR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ΤΗΣ ΕΤΑΙΡΕΙΑΣ ΜΑΣΟΥΤΗΣ</a:t>
            </a:r>
            <a:r>
              <a:rPr lang="el-GR" sz="2000" dirty="0" smtClean="0">
                <a:solidFill>
                  <a:schemeClr val="tx1"/>
                </a:solidFill>
              </a:rPr>
              <a:t/>
            </a:r>
            <a:br>
              <a:rPr lang="el-GR" sz="2000" dirty="0" smtClean="0">
                <a:solidFill>
                  <a:schemeClr val="tx1"/>
                </a:solidFill>
              </a:rPr>
            </a:br>
            <a:r>
              <a:rPr lang="el-GR" sz="2000" dirty="0" smtClean="0">
                <a:solidFill>
                  <a:schemeClr val="tx1"/>
                </a:solidFill>
              </a:rPr>
              <a:t/>
            </a:r>
            <a:br>
              <a:rPr lang="el-GR" sz="2000" dirty="0" smtClean="0">
                <a:solidFill>
                  <a:schemeClr val="tx1"/>
                </a:solidFill>
              </a:rPr>
            </a:br>
            <a:r>
              <a:rPr lang="el-GR" sz="2000" dirty="0" smtClean="0">
                <a:solidFill>
                  <a:schemeClr val="tx1"/>
                </a:solidFill>
              </a:rPr>
              <a:t/>
            </a:r>
            <a:br>
              <a:rPr lang="el-GR" sz="2000" dirty="0" smtClean="0">
                <a:solidFill>
                  <a:schemeClr val="tx1"/>
                </a:solidFill>
              </a:rPr>
            </a:br>
            <a:r>
              <a:rPr lang="el-GR" sz="2000" dirty="0" smtClean="0">
                <a:solidFill>
                  <a:schemeClr val="tx1"/>
                </a:solidFill>
              </a:rPr>
              <a:t/>
            </a:r>
            <a:br>
              <a:rPr lang="el-GR" sz="2000" dirty="0" smtClean="0">
                <a:solidFill>
                  <a:schemeClr val="tx1"/>
                </a:solidFill>
              </a:rPr>
            </a:br>
            <a:r>
              <a:rPr lang="el-GR" sz="2000" dirty="0" smtClean="0">
                <a:solidFill>
                  <a:schemeClr val="tx1"/>
                </a:solidFill>
              </a:rPr>
              <a:t/>
            </a:r>
            <a:br>
              <a:rPr lang="el-GR" sz="2000" dirty="0" smtClean="0">
                <a:solidFill>
                  <a:schemeClr val="tx1"/>
                </a:solidFill>
              </a:rPr>
            </a:br>
            <a:r>
              <a:rPr lang="el-GR" sz="2000" dirty="0" smtClean="0">
                <a:solidFill>
                  <a:schemeClr val="tx1"/>
                </a:solidFill>
              </a:rPr>
              <a:t/>
            </a:r>
            <a:br>
              <a:rPr lang="el-GR" sz="2000" dirty="0" smtClean="0">
                <a:solidFill>
                  <a:schemeClr val="tx1"/>
                </a:solidFill>
              </a:rPr>
            </a:br>
            <a:endParaRPr lang="el-GR" sz="2000" dirty="0">
              <a:solidFill>
                <a:schemeClr val="tx1"/>
              </a:solidFill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768304"/>
          </a:xfrm>
        </p:spPr>
        <p:txBody>
          <a:bodyPr>
            <a:normAutofit fontScale="92500" lnSpcReduction="20000"/>
          </a:bodyPr>
          <a:lstStyle/>
          <a:p>
            <a:endParaRPr lang="el-GR" dirty="0" smtClean="0">
              <a:solidFill>
                <a:schemeClr val="tx1"/>
              </a:solidFill>
            </a:endParaRPr>
          </a:p>
          <a:p>
            <a:pPr algn="l"/>
            <a:r>
              <a:rPr lang="el-GR" dirty="0" smtClean="0">
                <a:solidFill>
                  <a:schemeClr val="tx1"/>
                </a:solidFill>
              </a:rPr>
              <a:t>               </a:t>
            </a:r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ΦΟΙΤΗΤΡΙΕΣ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ΚΟΥΡΑ ΜΑΡΙΑ</a:t>
            </a:r>
          </a:p>
          <a:p>
            <a:pPr algn="l"/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ΧΙΛΑ ΣΩΤΗΡΙΑ   </a:t>
            </a: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r>
              <a:rPr lang="el-GR" dirty="0" smtClean="0">
                <a:solidFill>
                  <a:schemeClr val="tx1"/>
                </a:solidFill>
              </a:rPr>
              <a:t>                                    </a:t>
            </a:r>
            <a:r>
              <a:rPr lang="el-G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ΣΕΡΡΕΣ 2014 </a:t>
            </a:r>
            <a:endParaRPr lang="el-GR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αρχείο λήψης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2736304" cy="2012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εταιρεία εφαρμόζει με επιτυχία την φιλοσοφία του μάρκετινγκ, γεγονός που την καθιστά ικανή να παραμείνει μια από τις πιο επιτυχημένες εταιρείες στην Β.Ελλαδα. 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Είναι μια εταιρεία με Βορειοελλαδίτικο χαρακτήρα και προσανατολισμό, χωρίς βεβαία αυτό να την περιορίζει να επεκταθεί στον Νότο.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Τα είδη που διαθέτει η αλυσίδα στο κοινό, είναι τα κλασσικά είδη ενός σούπερ μάρκετ.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 όμιλος ακολουθεί πιστά τις εξελίξεις στο σύγχρονο λιανεμπόριο.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Ένα ποσοστό της τάξης του 0,70% των κερδών, χρησιμοποιείται για  δραστηριότητες μάρκετινγκ.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 λογότυπο τονίζει τις εξαιρετικά χαμηλές τιμές και τον ελληνικό χαρακτήρα.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Οι μέθοδοι τιμολόγησης κρίνονται ως οι καταλληλότεροι για τη φύση της εταιρείας.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Γίνεται επίσης η χρήση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Bar-codes,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δηλαδή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logistics.</a:t>
            </a:r>
          </a:p>
          <a:p>
            <a:pPr>
              <a:buFont typeface="Wingdings" pitchFamily="2" charset="2"/>
              <a:buChar char="§"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ΣΥΜΠΕΡΑΣΜΑΤΑ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επιλογή του τόπου εγκατάστασης ενός νέου καταστήματος καθορίζεται από  την ύπαρξη ικανής αγοράς στόχου.</a:t>
            </a:r>
          </a:p>
          <a:p>
            <a:pPr>
              <a:buFont typeface="Wingdings" pitchFamily="2" charset="2"/>
              <a:buChar char="§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 σχεδιασμός μάρκετινγκ επηρεάζεται από το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budget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αλλά και τις ανάγκες της αγοράς.</a:t>
            </a: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ΣΥΜΠΕΡΑΣΜΑΤΑ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86403"/>
          </a:xfrm>
        </p:spPr>
        <p:txBody>
          <a:bodyPr/>
          <a:lstStyle/>
          <a:p>
            <a:pPr>
              <a:buNone/>
            </a:pPr>
            <a:endParaRPr lang="el-GR" dirty="0" smtClean="0"/>
          </a:p>
          <a:p>
            <a:pPr>
              <a:buNone/>
            </a:pP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ΕΥΧΑΡΙΣΤΟΥΜΕ ΓΙΑ ΤΗΝ ΠΡΟΣΟΧΗ ΣΑΣ!</a:t>
            </a:r>
            <a:endParaRPr lang="el-G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el-GR" sz="5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el-GR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5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el-GR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5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l-GR" sz="5300" dirty="0" smtClean="0">
                <a:latin typeface="Times New Roman" pitchFamily="18" charset="0"/>
                <a:cs typeface="Times New Roman" pitchFamily="18" charset="0"/>
              </a:rPr>
              <a:t>ΤΕΛΟΣ</a:t>
            </a:r>
            <a:endParaRPr lang="el-GR" sz="5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l-GR" sz="2000" dirty="0" smtClean="0"/>
              <a:t>   </a:t>
            </a: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Σκοπός της εργασίας είναι η παρουσίαση του τρόπου εφαρμογής του μάρκετινγκ από την εταιρεία Μασούτης .</a:t>
            </a:r>
          </a:p>
          <a:p>
            <a:pPr>
              <a:buNone/>
            </a:pP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   Επιμέρους στόχους αποτελούν οι απαντήσεις στα παρακάτω</a:t>
            </a:r>
          </a:p>
          <a:p>
            <a:pPr>
              <a:buNone/>
            </a:pPr>
            <a:endParaRPr lang="el-GR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Αν η εταιρεία έχει υιοθετήσει την φιλοσοφία μάρκετινγκ.</a:t>
            </a:r>
          </a:p>
          <a:p>
            <a:pPr>
              <a:buFontTx/>
              <a:buChar char="-"/>
            </a:pP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Ποια  στρατηγική μάρκετινγκ ακολουθεί  και σε ποια τμήματα της αγοράς απευθύνεται.</a:t>
            </a:r>
          </a:p>
          <a:p>
            <a:pPr>
              <a:buFontTx/>
              <a:buChar char="-"/>
            </a:pP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Πως συμπεριφέρεται σε σχέση με τον ανταγωνισμό.</a:t>
            </a:r>
          </a:p>
          <a:p>
            <a:pPr>
              <a:buFontTx/>
              <a:buChar char="-"/>
            </a:pP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Πως εφαρμόζει τα 4 στοιχεία του μίγματος μάρκετινγκ.</a:t>
            </a:r>
          </a:p>
          <a:p>
            <a:pPr>
              <a:buNone/>
            </a:pPr>
            <a:endParaRPr lang="el-GR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Στην μεθοδολογία έρευνας χρησιμοποιήθηκε η μελέτη περίπτωσης (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case study) .</a:t>
            </a:r>
          </a:p>
          <a:p>
            <a:pPr>
              <a:buNone/>
            </a:pPr>
            <a:r>
              <a:rPr lang="el-GR" sz="1900" dirty="0" smtClean="0">
                <a:latin typeface="Times New Roman" pitchFamily="18" charset="0"/>
                <a:cs typeface="Times New Roman" pitchFamily="18" charset="0"/>
              </a:rPr>
              <a:t>Η εργασία υλοποιήθηκε με την συλλογή πρωτογενών και δευτερογενών  στοιχείων.</a:t>
            </a:r>
          </a:p>
          <a:p>
            <a:pPr>
              <a:buFontTx/>
              <a:buChar char="-"/>
            </a:pPr>
            <a:endParaRPr lang="el-GR" sz="1800" dirty="0" smtClean="0"/>
          </a:p>
          <a:p>
            <a:pPr>
              <a:buNone/>
            </a:pPr>
            <a:r>
              <a:rPr lang="el-GR" sz="1800" dirty="0" smtClean="0"/>
              <a:t> </a:t>
            </a:r>
          </a:p>
          <a:p>
            <a:pPr>
              <a:buNone/>
            </a:pPr>
            <a:endParaRPr lang="el-GR" sz="2000" dirty="0" smtClean="0"/>
          </a:p>
          <a:p>
            <a:pPr>
              <a:buNone/>
            </a:pPr>
            <a:r>
              <a:rPr lang="el-GR" sz="2000" dirty="0" smtClean="0"/>
              <a:t> </a:t>
            </a:r>
            <a:endParaRPr lang="el-GR" sz="2000" dirty="0"/>
          </a:p>
        </p:txBody>
      </p:sp>
      <p:sp>
        <p:nvSpPr>
          <p:cNvPr id="15" name="14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      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ΣΚΟΠΟΣ ΚΑΙ ΜΕΘΟΔΟΛΟΓΙΑ ΤΗΣ ΕΡΓΑΣΙΑΣ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   Η εργασία αποτελείται από δύο μέρη το θεωρητικό και το πρακτικό.</a:t>
            </a:r>
          </a:p>
          <a:p>
            <a:pPr algn="just">
              <a:buNone/>
            </a:pPr>
            <a:endParaRPr lang="el-GR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l-GR" sz="2000" u="sng" dirty="0" smtClean="0">
                <a:latin typeface="Times New Roman" pitchFamily="18" charset="0"/>
                <a:cs typeface="Times New Roman" pitchFamily="18" charset="0"/>
              </a:rPr>
              <a:t>Θεωρητικό μέρος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Φιλοσοφία του μάρκετινγκ</a:t>
            </a:r>
          </a:p>
          <a:p>
            <a:pPr algn="just"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Στρατηγική Μάρκετινγκ</a:t>
            </a:r>
          </a:p>
          <a:p>
            <a:pPr algn="just"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Μίγμα μάρκετινγκ</a:t>
            </a:r>
          </a:p>
          <a:p>
            <a:pPr algn="just"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l-GR" sz="2000" u="sng" dirty="0" smtClean="0">
                <a:latin typeface="Times New Roman" pitchFamily="18" charset="0"/>
                <a:cs typeface="Times New Roman" pitchFamily="18" charset="0"/>
              </a:rPr>
              <a:t> Πρακτικό </a:t>
            </a:r>
            <a:r>
              <a:rPr lang="el-GR" sz="2000" u="sng" dirty="0" smtClean="0">
                <a:latin typeface="Times New Roman" pitchFamily="18" charset="0"/>
                <a:cs typeface="Times New Roman" pitchFamily="18" charset="0"/>
              </a:rPr>
              <a:t>μέρος</a:t>
            </a:r>
          </a:p>
          <a:p>
            <a:pPr algn="just"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Παρουσίαση της εταιρεία Μασούτης Α.Ε.</a:t>
            </a:r>
          </a:p>
          <a:p>
            <a:pPr algn="just"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στρατηγική και τα οικονομικά  στοιχεία της εταιρείας .</a:t>
            </a:r>
          </a:p>
          <a:p>
            <a:pPr algn="just"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 μείγμα μάρκετινγκ της εταιρείας.</a:t>
            </a:r>
          </a:p>
          <a:p>
            <a:pPr algn="just"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Συμπεράσματα</a:t>
            </a: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                          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ΔΟΜΗ ΕΡΓΑΣΙΑΣ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Πρόκειται για μια αμιγώς ελληνική εταιρεία, με το πρώτο κατάστημά της  να λειτούργει το 1976 στην Θεσσαλονίκη.</a:t>
            </a:r>
          </a:p>
          <a:p>
            <a:pPr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 1998 η εταιρεία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ασχολείται με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τις πωλήσεις χονδρικής.</a:t>
            </a: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 2005 η εταιρεία δραστηριοποιείται  στον χώρο του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franchise express market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ειδικής συνεργασίας.</a:t>
            </a: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Σήμερα αποτελεί μια από τις μεγαλύτερες εταιρείες σούπερ μάρκετ καθώς αριθμεί 234 καταστήματα λιανικής σε διάφορες πόλεις της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Ελλάδας και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πασχολεί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περίπου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6300 εργαζόμενους.</a:t>
            </a: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l-GR" dirty="0"/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                         Η ΕΤΑΙΡΕΙΑ ΜΑΣΟΥΤΗΣ Α.Ε.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-  Έρευνα αγοράς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εταιρεία Μασούτης ερευνά τα ενδιαφέροντα των καταναλωτών μέσω των προμηθευτών και κινήσεων της εταιρείας.</a:t>
            </a:r>
          </a:p>
          <a:p>
            <a:pPr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Ανάλυση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SWOT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της εταιρείας.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εταιρεία αναζητά νέες ευκαιρίες που αφορούν την ανάπτυξή της καθώς μελετά ευκαιρίες εξαγοράς. </a:t>
            </a:r>
          </a:p>
          <a:p>
            <a:pPr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Χρηματοδότηση ενεργειών μάρκετινγκ Μασούτης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Επενδύει  κεφάλαιο στην διαφήμιση κυρίως μέσω του φυλλαδίου καθώς και άλλες ενέργειες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μάρκετινγκ.</a:t>
            </a: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Η ΣΤΡΑΤΗΓΙΚΗ ΤΟΥ ΜΑΡΚΕΤΙΝΓΚ ΤΗΣ ΕΤΑΙΡΕΙΑΣ ΜΑΣΟΥΤΗΣ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l-GR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-  Ανταγωνιστικό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πλεονέκτημα της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εταιρείας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Τα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Cash &amp; Carry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καταστήματα είναι χώροι που φτάνουν έως και τα 3.000τ.μ.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Στα οποία λειτουργούν και ψυκτικοί θάλαμοι. Υπάρχει εύκολη πρόσβαση σε αυτά.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Διαθέτει μεγάλη ποικιλία προϊόντων που ξεπερνά τους 15.000.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Διαμορφώνουν τις προσφορές ανά κατηγορία επαγγελματιών</a:t>
            </a: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-  Θέση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εταιρείας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εταιρεία κατέχει την 7</a:t>
            </a:r>
            <a:r>
              <a:rPr lang="el-GR" sz="1800" baseline="30000" dirty="0" smtClean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θέση σε πανελλήνιο επίπεδο και την 1</a:t>
            </a:r>
            <a:r>
              <a:rPr lang="el-GR" sz="1800" baseline="30000" dirty="0" smtClean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στην Β. Ελλάδα.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Η ΣΤΡΑΤΗΓΙΚΗ ΜΑΡΚΕΤΙΓΚ ΤΗΣ ΕΤΑΙΡΕΙΑΣ ΜΑΣΟΥΤΗΣ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sz="1800" b="1" u="sng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l-GR" sz="1800" b="1" u="sng" dirty="0" smtClean="0">
                <a:latin typeface="Times New Roman" pitchFamily="18" charset="0"/>
                <a:cs typeface="Times New Roman" pitchFamily="18" charset="0"/>
              </a:rPr>
              <a:t>ροϊόν</a:t>
            </a: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Τα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προϊόντα της εταιρείας Μασούτης είναι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Ξηρά προϊόντα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Καλλυντικά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Υγρά Προϊόντα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Προϊόντα ψυγείου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Ηλεκτρικά εποχιακά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Είδη ρουχισμού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Κρέατα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Οπωροκηπευτικά </a:t>
            </a: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Παράλληλα έχει λανσάρει περισσότερα από 200 προϊόντα ιδιωτικής ετικέτας με το διακριτικό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Mr. Grand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ΤΟ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ΜΙΓΜΑ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ΜΑΡΚΕΤΙΝΓΚ ΤΗΣ ΕΤΑΙΡΕΙΑΣ ΜΑΣΟΥΤΗΣ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εταιρεία δίνει μεγάλη έμφαση στη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Συσκευασία προϊόντων 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Διακριτικό σήμα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Ετικέτα προϊόντων 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Νωπά προϊόντα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Τιμή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Τιμολόγηση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Πολιτική τιμών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Εκπτώσεις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Καθορισμός τιμών και ανταγωνιστές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Barcode</a:t>
            </a:r>
          </a:p>
          <a:p>
            <a:pPr>
              <a:buFontTx/>
              <a:buChar char="-"/>
            </a:pP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ΤΟ ΜΙΓΜΑ ΜΑΡΚΕΤΙΝΓΚ ΤΗΣ ΕΤΑΙΡΕΙΑΣ ΜΑΣΟΥΤΗΣ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Διανομή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Μεταφορά 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Χονδρική πώληση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Εγκατάσταση καταστήματος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Διαρρύθμιση προϊόντων</a:t>
            </a:r>
          </a:p>
          <a:p>
            <a:pPr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Προώθηση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Μέσα μαζικής ενημέρωσης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Φυλλάδιο προσφορών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In store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προώθηση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Mas club card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Χορηγίες</a:t>
            </a:r>
          </a:p>
          <a:p>
            <a:pPr>
              <a:buFontTx/>
              <a:buChar char="-"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Διαδίκτυο</a:t>
            </a: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2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ΤΟ ΜΙΓΜΑ ΜΑΡΚΕΤΙΝΓΚ ΤΗΣ ΕΤΑΙΡΕΙΑΣ ΜΑΣΟΥΤΗΣ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Συγκέντρωσ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1049</TotalTime>
  <Words>631</Words>
  <Application>Microsoft Office PowerPoint</Application>
  <PresentationFormat>Προβολή στην οθόνη (4:3)</PresentationFormat>
  <Paragraphs>115</Paragraphs>
  <Slides>12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Συγκέντρωση</vt:lpstr>
      <vt:lpstr>ΤΟ MAΡΚΕΤΙΝΓΚ  ΤΗΣ ΕΤΑΙΡΕΙΑΣ ΜΑΣΟΥΤΗΣ      </vt:lpstr>
      <vt:lpstr>       ΣΚΟΠΟΣ ΚΑΙ ΜΕΘΟΔΟΛΟΓΙΑ ΤΗΣ ΕΡΓΑΣΙΑΣ</vt:lpstr>
      <vt:lpstr>                           ΔΟΜΗ ΕΡΓΑΣΙΑΣ</vt:lpstr>
      <vt:lpstr>                          Η ΕΤΑΙΡΕΙΑ ΜΑΣΟΥΤΗΣ Α.Ε.</vt:lpstr>
      <vt:lpstr>Η ΣΤΡΑΤΗΓΙΚΗ ΤΟΥ ΜΑΡΚΕΤΙΝΓΚ ΤΗΣ ΕΤΑΙΡΕΙΑΣ ΜΑΣΟΥΤΗΣ</vt:lpstr>
      <vt:lpstr>Η ΣΤΡΑΤΗΓΙΚΗ ΜΑΡΚΕΤΙΓΚ ΤΗΣ ΕΤΑΙΡΕΙΑΣ ΜΑΣΟΥΤΗΣ</vt:lpstr>
      <vt:lpstr>ΤΟ ΜΙΓΜΑ ΜΑΡΚΕΤΙΝΓΚ ΤΗΣ ΕΤΑΙΡΕΙΑΣ ΜΑΣΟΥΤΗΣ</vt:lpstr>
      <vt:lpstr>ΤΟ ΜΙΓΜΑ ΜΑΡΚΕΤΙΝΓΚ ΤΗΣ ΕΤΑΙΡΕΙΑΣ ΜΑΣΟΥΤΗΣ</vt:lpstr>
      <vt:lpstr>ΤΟ ΜΙΓΜΑ ΜΑΡΚΕΤΙΝΓΚ ΤΗΣ ΕΤΑΙΡΕΙΑΣ ΜΑΣΟΥΤΗΣ</vt:lpstr>
      <vt:lpstr>ΣΥΜΠΕΡΑΣΜΑΤΑ</vt:lpstr>
      <vt:lpstr>ΣΥΜΠΕΡΑΣΜΑΤΑ</vt:lpstr>
      <vt:lpstr>                                          ΤΕΛΟΣ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ΤΕΧΝΟΛΟΓΙΚΟ ΕΚΠΑΙΔΕΥΤΙΚΟ ΙΔΡΥΜΑ ΣΕΡΡΩΝ                                      ΣΧΟΛΗ ΔΙΟΙΚΗΣΗΣ ΚΑΙ ΟΙΚΟΝΟΜΙΑΣ                                      ΤΜΗΜΑ ΔΙΟΙΚΗΣΗΣ ΕΠΙΧΕΙΡΗΣΕΩΝ</dc:title>
  <dc:creator>User</dc:creator>
  <cp:lastModifiedBy>User</cp:lastModifiedBy>
  <cp:revision>10</cp:revision>
  <dcterms:created xsi:type="dcterms:W3CDTF">2014-12-03T14:02:57Z</dcterms:created>
  <dcterms:modified xsi:type="dcterms:W3CDTF">2014-12-04T13:14:30Z</dcterms:modified>
</cp:coreProperties>
</file>